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2"/>
  </p:notesMasterIdLst>
  <p:sldIdLst>
    <p:sldId id="256" r:id="rId2"/>
    <p:sldId id="282" r:id="rId3"/>
    <p:sldId id="257" r:id="rId4"/>
    <p:sldId id="291" r:id="rId5"/>
    <p:sldId id="258" r:id="rId6"/>
    <p:sldId id="259" r:id="rId7"/>
    <p:sldId id="292" r:id="rId8"/>
    <p:sldId id="260" r:id="rId9"/>
    <p:sldId id="284" r:id="rId10"/>
    <p:sldId id="261" r:id="rId11"/>
    <p:sldId id="285" r:id="rId12"/>
    <p:sldId id="286" r:id="rId13"/>
    <p:sldId id="271" r:id="rId14"/>
    <p:sldId id="283" r:id="rId15"/>
    <p:sldId id="289" r:id="rId16"/>
    <p:sldId id="287" r:id="rId17"/>
    <p:sldId id="290" r:id="rId18"/>
    <p:sldId id="288" r:id="rId19"/>
    <p:sldId id="268" r:id="rId20"/>
    <p:sldId id="269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2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3" autoAdjust="0"/>
    <p:restoredTop sz="76857" autoAdjust="0"/>
  </p:normalViewPr>
  <p:slideViewPr>
    <p:cSldViewPr>
      <p:cViewPr varScale="1">
        <p:scale>
          <a:sx n="84" d="100"/>
          <a:sy n="84" d="100"/>
        </p:scale>
        <p:origin x="-7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AFA2A19-2B70-4C38-BC3B-8A6D13653762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3EF2FF-9C10-48C9-9711-04E239B7B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4ADB86-98C2-46E8-9DE2-2BC4765D5B1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332B7E-B479-48D7-B552-84CC9D81825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B1A543-32DA-4818-96B5-9D35C2A5ADB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5576C8-2C78-4389-B159-FF21F3CBC4C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DE7F91-1CA8-483D-A9C2-F3F07B96D38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341B2E-CB17-451E-ADD4-BA82551C9CA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 typeface="Wingdings" pitchFamily="2" charset="2"/>
              <a:buChar char="q"/>
            </a:pPr>
            <a:r>
              <a:rPr lang="en-US" sz="2700" dirty="0" err="1" smtClean="0">
                <a:solidFill>
                  <a:srgbClr val="FFFFFF"/>
                </a:solidFill>
              </a:rPr>
              <a:t>Rohs</a:t>
            </a:r>
            <a:r>
              <a:rPr lang="en-US" sz="2700" dirty="0" smtClean="0">
                <a:solidFill>
                  <a:srgbClr val="FFFFFF"/>
                </a:solidFill>
              </a:rPr>
              <a:t> that a Regulation for</a:t>
            </a:r>
            <a:r>
              <a:rPr lang="en-US" sz="2700" baseline="0" dirty="0" smtClean="0">
                <a:solidFill>
                  <a:srgbClr val="FFFFFF"/>
                </a:solidFill>
              </a:rPr>
              <a:t> product and it state that this component not have hazardous </a:t>
            </a:r>
            <a:r>
              <a:rPr lang="en-US" sz="2700" baseline="0" dirty="0" err="1" smtClean="0">
                <a:solidFill>
                  <a:srgbClr val="FFFFFF"/>
                </a:solidFill>
              </a:rPr>
              <a:t>sustances</a:t>
            </a:r>
            <a:r>
              <a:rPr lang="en-US" sz="2700" baseline="0" dirty="0" smtClean="0">
                <a:solidFill>
                  <a:srgbClr val="FFFFFF"/>
                </a:solidFill>
              </a:rPr>
              <a:t>.</a:t>
            </a:r>
            <a:endParaRPr lang="en-US" sz="2700" dirty="0" smtClean="0">
              <a:solidFill>
                <a:srgbClr val="FFFFFF"/>
              </a:solidFill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 typeface="Wingdings" pitchFamily="2" charset="2"/>
              <a:buChar char="q"/>
            </a:pPr>
            <a:r>
              <a:rPr lang="en-US" sz="2700" dirty="0" smtClean="0">
                <a:solidFill>
                  <a:srgbClr val="FFFFFF"/>
                </a:solidFill>
              </a:rPr>
              <a:t>Reduces Hospitalization Cost.</a:t>
            </a:r>
            <a:endParaRPr lang="en-US" dirty="0" smtClean="0"/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 typeface="Wingdings" pitchFamily="2" charset="2"/>
              <a:buChar char="q"/>
            </a:pPr>
            <a:r>
              <a:rPr lang="en-US" sz="2700" dirty="0" smtClean="0">
                <a:solidFill>
                  <a:srgbClr val="FFFFFF"/>
                </a:solidFill>
              </a:rPr>
              <a:t>Gives family member more flexibility.</a:t>
            </a:r>
            <a:endParaRPr lang="en-US" dirty="0" smtClean="0"/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 typeface="Wingdings" pitchFamily="2" charset="2"/>
              <a:buChar char="q"/>
            </a:pPr>
            <a:r>
              <a:rPr lang="en-US" sz="2700" dirty="0" smtClean="0">
                <a:solidFill>
                  <a:srgbClr val="FFFFFF"/>
                </a:solidFill>
              </a:rPr>
              <a:t>Gives more confidence to the patients.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3EF2FF-9C10-48C9-9711-04E239B7BF7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3EF2FF-9C10-48C9-9711-04E239B7BF7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3EF2FF-9C10-48C9-9711-04E239B7BF7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3EF2FF-9C10-48C9-9711-04E239B7BF7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68A6E0-002B-4819-9C41-B1A6DCCA2BE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1D8A-428A-4CD0-9BAD-AAEF9287390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0E3CBB-643D-4A82-90EB-EDD255D9929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3B0E2B-F838-44E6-BD9D-991CA16DE0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828B5F-9335-4B7E-BC07-73148B15357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2E36D4-2D82-462C-A902-DAB0F5BEF0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z="1600" dirty="0" smtClean="0"/>
              <a:t>Diagnosed with or suffered from:</a:t>
            </a:r>
          </a:p>
          <a:p>
            <a:pPr lvl="1"/>
            <a:r>
              <a:rPr lang="en-US" sz="1600" dirty="0" smtClean="0"/>
              <a:t>Cardiovascular Disease</a:t>
            </a:r>
          </a:p>
          <a:p>
            <a:pPr lvl="1"/>
            <a:r>
              <a:rPr lang="en-US" sz="1600" dirty="0" smtClean="0"/>
              <a:t>Congenital Heart Defects</a:t>
            </a:r>
          </a:p>
          <a:p>
            <a:pPr lvl="1"/>
            <a:r>
              <a:rPr lang="en-US" sz="1600" dirty="0" smtClean="0"/>
              <a:t>Stroke</a:t>
            </a:r>
          </a:p>
          <a:p>
            <a:pPr lvl="1"/>
            <a:r>
              <a:rPr lang="en-US" sz="1600" dirty="0" smtClean="0"/>
              <a:t>Diabetes</a:t>
            </a:r>
          </a:p>
          <a:p>
            <a:pPr lvl="1"/>
            <a:r>
              <a:rPr lang="en-US" sz="1600" dirty="0" smtClean="0"/>
              <a:t>High Blood Pressure</a:t>
            </a:r>
          </a:p>
          <a:p>
            <a:pPr lvl="1"/>
            <a:r>
              <a:rPr lang="en-US" sz="1600" dirty="0" smtClean="0"/>
              <a:t>High Cholesterol Level</a:t>
            </a:r>
          </a:p>
          <a:p>
            <a:r>
              <a:rPr lang="en-US" sz="2000" dirty="0" smtClean="0"/>
              <a:t>Have a family history of heart disease</a:t>
            </a:r>
          </a:p>
          <a:p>
            <a:r>
              <a:rPr lang="en-US" sz="2000" dirty="0" smtClean="0"/>
              <a:t>Over the age of 65</a:t>
            </a:r>
          </a:p>
          <a:p>
            <a:r>
              <a:rPr lang="en-US" sz="2000" dirty="0" smtClean="0"/>
              <a:t>Overweight or obese</a:t>
            </a:r>
          </a:p>
          <a:p>
            <a:r>
              <a:rPr lang="en-US" sz="2000" dirty="0" smtClean="0"/>
              <a:t>Increased use of tobacco or alcohol</a:t>
            </a:r>
          </a:p>
          <a:p>
            <a:r>
              <a:rPr lang="en-US" sz="2000" dirty="0" smtClean="0"/>
              <a:t>Physical inactivity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136CE5-C4EC-4140-9A48-20958998897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3EF2FF-9C10-48C9-9711-04E239B7BF7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1554F2-9047-48F6-AF9C-97FA8B82294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3EF2FF-9C10-48C9-9711-04E239B7BF7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38D68-93F8-40E7-8766-2F4C12BC485E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F1A6D-C651-4C75-A98C-5A8E1E32C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B89B9-097F-495F-864C-D1F87090338A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96400-5F8F-4007-B268-65CB4216FA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57D11-E9C3-4B4A-9E0E-96B560242688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E644E-0E93-4374-90A6-8CE2C1488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56A75-ED2C-4D5A-A8A5-273F8DD1B288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1437E-C45F-4253-AB87-D8730D7DF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AEE8E-F342-4426-BEC5-08F3EF9CAD1A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B5E44-6FB8-4249-BA10-BD3E5C356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E4E5E-0AEA-4923-AE59-836410E9BBD2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13D69-FC4B-435C-BF78-95966A0EB3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B7112-2C64-4043-9095-83BA9B02254D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66480-2EBF-421E-BB33-2B72EA688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5F76-8FBB-4620-9E24-C378CCCC023A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E780B-5AA9-422E-9683-2D4DBB5CA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61187-704B-444B-9013-BB020D30018E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A247D-E743-47F2-9729-191D862BF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D0BD4-8709-42CA-8C41-F51A4D7BB48A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C358B-8DD3-406C-886B-086A41591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950AD-29CC-4374-93B8-0D24225DBECB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7AD7B-9C55-41A8-8AB3-F82E2E936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04EA0C-FD07-4F81-8FCF-311395D1F5B8}" type="datetimeFigureOut">
              <a:rPr lang="en-US"/>
              <a:pPr>
                <a:defRPr/>
              </a:pPr>
              <a:t>12/11/2008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D11513-A3FC-4584-BA51-0C20F1BFE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75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warm%20ecg.wmv" TargetMode="Externa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WARM Wireless ECG Monitor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675" y="4191000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/>
              <a:t>Melvin Rivera Suárez Project Manager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/>
              <a:t>Alexis Ortiz Pérez 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/>
              <a:t>Rafael Vega Díaz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/>
              <a:t>Wilfredo Bermúdez Soto</a:t>
            </a:r>
          </a:p>
        </p:txBody>
      </p:sp>
      <p:pic>
        <p:nvPicPr>
          <p:cNvPr id="3076" name="Picture 6" descr="customLogo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2088" y="1828800"/>
            <a:ext cx="36099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Microprocessor Software</a:t>
            </a:r>
          </a:p>
          <a:p>
            <a:pPr lvl="1"/>
            <a:r>
              <a:rPr lang="en-US" dirty="0" smtClean="0"/>
              <a:t>Process the ECG waveform and calculate the parameters.</a:t>
            </a:r>
          </a:p>
          <a:p>
            <a:pPr lvl="1"/>
            <a:r>
              <a:rPr lang="en-US" dirty="0" smtClean="0"/>
              <a:t>Send the parameters to the mobile phone via Bluetooth.</a:t>
            </a:r>
          </a:p>
          <a:p>
            <a:r>
              <a:rPr lang="en-US" dirty="0" smtClean="0"/>
              <a:t>Mobile Phone Software</a:t>
            </a:r>
          </a:p>
          <a:p>
            <a:pPr lvl="1"/>
            <a:r>
              <a:rPr lang="en-US" dirty="0" smtClean="0"/>
              <a:t>Receive the parameters  from the microprocessor.</a:t>
            </a:r>
          </a:p>
          <a:p>
            <a:pPr lvl="1"/>
            <a:r>
              <a:rPr lang="en-US" dirty="0" smtClean="0"/>
              <a:t>Display the parameters in the mobile phone screen.</a:t>
            </a:r>
          </a:p>
          <a:p>
            <a:pPr lvl="1"/>
            <a:r>
              <a:rPr lang="en-US" dirty="0" smtClean="0"/>
              <a:t>Manage Bluetooth connection.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Mobile Phone Screens</a:t>
            </a:r>
            <a:endParaRPr lang="en-US" dirty="0"/>
          </a:p>
        </p:txBody>
      </p:sp>
      <p:pic>
        <p:nvPicPr>
          <p:cNvPr id="19459" name="Picture 2" descr="CapstoneSetting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981200"/>
            <a:ext cx="36576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apstoneMenuHom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981200"/>
            <a:ext cx="36576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Mobile Phone Screens</a:t>
            </a:r>
            <a:endParaRPr lang="en-US" dirty="0"/>
          </a:p>
        </p:txBody>
      </p:sp>
      <p:pic>
        <p:nvPicPr>
          <p:cNvPr id="18436" name="Picture 4" descr="CapstoneECGDa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981200"/>
            <a:ext cx="36576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apstoneHel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981200"/>
            <a:ext cx="36576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Hardware</a:t>
            </a:r>
            <a:endParaRPr lang="en-US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861" y="1219200"/>
            <a:ext cx="7170039" cy="5126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/>
              <a:t>Project Cost</a:t>
            </a:r>
            <a:endParaRPr lang="en-US" dirty="0"/>
          </a:p>
        </p:txBody>
      </p:sp>
      <p:sp>
        <p:nvSpPr>
          <p:cNvPr id="2263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/>
              <a:t/>
            </a:r>
            <a:br>
              <a:rPr lang="en-US"/>
            </a:br>
            <a:endParaRPr lang="en-US"/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0" y="2743200"/>
          <a:ext cx="7467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Project Cost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Equipment</a:t>
                      </a:r>
                      <a:r>
                        <a:rPr lang="en-US" baseline="0" dirty="0" smtClean="0"/>
                        <a:t>  &amp; Parts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$ 480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Human Resources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$ 38,000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$ 38,400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with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Overhead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$ 96, 480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Impact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09600" y="17526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47688" marR="0" lvl="0" indent="-4111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7688" marR="0" lvl="0" indent="-4111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Environmental Issues</a:t>
            </a:r>
          </a:p>
          <a:p>
            <a:pPr marL="868363" marR="0" lvl="1" indent="-2825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 2" pitchFamily="18" charset="2"/>
              <a:buChar char="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All Hardware components are RoHS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compliant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7688" marR="0" lvl="0" indent="-4111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Legal Issues</a:t>
            </a:r>
          </a:p>
          <a:p>
            <a:pPr marL="868363" marR="0" lvl="1" indent="-2825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 2" pitchFamily="18" charset="2"/>
              <a:buChar char="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Bluetooth module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FCC approved</a:t>
            </a:r>
          </a:p>
          <a:p>
            <a:pPr marL="868363" marR="0" lvl="1" indent="-2825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 2" pitchFamily="18" charset="2"/>
              <a:buChar char=""/>
              <a:tabLst/>
              <a:defRPr/>
            </a:pPr>
            <a:r>
              <a:rPr lang="en-US" sz="2400" baseline="0" dirty="0" smtClean="0">
                <a:latin typeface="+mn-lt"/>
                <a:cs typeface="+mn-cs"/>
              </a:rPr>
              <a:t>Device</a:t>
            </a:r>
            <a:r>
              <a:rPr lang="en-US" sz="2400" dirty="0" smtClean="0">
                <a:latin typeface="+mn-lt"/>
                <a:cs typeface="+mn-cs"/>
              </a:rPr>
              <a:t> must be operated under doctor’s supervision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7688" marR="0" lvl="0" indent="-4111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Char char="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 Impacts</a:t>
            </a:r>
          </a:p>
          <a:p>
            <a:pPr marL="868363" marR="0" lvl="1" indent="-2825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 2" pitchFamily="18" charset="2"/>
              <a:buChar char="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Helps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patient’s life style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Using another microcontroller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Best alternative: using the MSP430F247. It has a faster processor, twice as much memory, and consumes less power.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Code optimization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Use an adaptive algorithm to process the ECG waveform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Use fixed point values instead of floating point values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Redesign analog circuit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Circuit with low power consumption to maximize battery life.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Auto-zero circuit at the output will help us with undesired offsets.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Reduce power consumption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Use Class 1 Bluetooth module. Class 1 Bluetooth modules have less power consumption than class 2 Bluetooth devices.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pic>
        <p:nvPicPr>
          <p:cNvPr id="4" name="warm ecg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24000" y="1668463"/>
            <a:ext cx="6096000" cy="4572000"/>
          </a:xfrm>
          <a:prstGeom prst="rect">
            <a:avLst/>
          </a:prstGeom>
        </p:spPr>
      </p:pic>
      <p:pic>
        <p:nvPicPr>
          <p:cNvPr id="5" name="warm ec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62000" y="1123950"/>
            <a:ext cx="754380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lvl="1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dirty="0" smtClean="0"/>
              <a:t>Each of the system’s components was completed</a:t>
            </a:r>
          </a:p>
          <a:p>
            <a:pPr marL="548640" lvl="1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endParaRPr lang="en-US" sz="28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Interaction between the system’s software and hardware components successful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ECG signal analysis in prototype only works for certain types of ECG waves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en-US" dirty="0" smtClean="0"/>
          </a:p>
          <a:p>
            <a:pPr marL="868680" lvl="1" indent="-283464" eaLnBrk="1" fontAlgn="auto" hangingPunct="1"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Introduction</a:t>
            </a:r>
          </a:p>
          <a:p>
            <a:r>
              <a:rPr lang="en-US" sz="2400" dirty="0" smtClean="0"/>
              <a:t>Problem Statement</a:t>
            </a:r>
          </a:p>
          <a:p>
            <a:r>
              <a:rPr lang="en-US" sz="2400" dirty="0" smtClean="0"/>
              <a:t>Market description</a:t>
            </a:r>
          </a:p>
          <a:p>
            <a:r>
              <a:rPr lang="en-US" sz="2400" dirty="0" smtClean="0"/>
              <a:t>Solution </a:t>
            </a:r>
          </a:p>
          <a:p>
            <a:r>
              <a:rPr lang="en-US" sz="2400" dirty="0" smtClean="0"/>
              <a:t>How it works </a:t>
            </a:r>
          </a:p>
          <a:p>
            <a:r>
              <a:rPr lang="en-US" sz="2400" dirty="0" smtClean="0"/>
              <a:t>Software</a:t>
            </a:r>
          </a:p>
          <a:p>
            <a:r>
              <a:rPr lang="en-US" sz="2400" dirty="0" smtClean="0"/>
              <a:t>Hardware</a:t>
            </a:r>
          </a:p>
          <a:p>
            <a:r>
              <a:rPr lang="en-US" sz="2400" dirty="0" smtClean="0"/>
              <a:t>Project Cost</a:t>
            </a:r>
          </a:p>
          <a:p>
            <a:r>
              <a:rPr lang="en-US" sz="2400" dirty="0" smtClean="0"/>
              <a:t>Impacts </a:t>
            </a:r>
          </a:p>
          <a:p>
            <a:r>
              <a:rPr lang="en-US" sz="2400" dirty="0" smtClean="0"/>
              <a:t>Future work </a:t>
            </a:r>
          </a:p>
          <a:p>
            <a:r>
              <a:rPr lang="en-US" sz="2400" dirty="0" smtClean="0"/>
              <a:t>Demo </a:t>
            </a:r>
          </a:p>
          <a:p>
            <a:r>
              <a:rPr lang="en-US" sz="2400" dirty="0" smtClean="0"/>
              <a:t>Conclusion </a:t>
            </a:r>
          </a:p>
          <a:p>
            <a:endParaRPr lang="en-US" sz="24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219200"/>
            <a:ext cx="2971800" cy="44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5715000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Contact information  Melvin Rivera Project Manager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melvin.rivera1@uprm.edu </a:t>
            </a:r>
            <a:endParaRPr kumimoji="0" lang="en-US" sz="20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I</a:t>
            </a:r>
            <a:r>
              <a:rPr lang="en-US" sz="4400" dirty="0" smtClean="0"/>
              <a:t>ntroduction</a:t>
            </a:r>
            <a:br>
              <a:rPr lang="en-US" sz="4400" dirty="0" smtClean="0"/>
            </a:br>
            <a:endParaRPr 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An estimated 80,700,000 American adults (one in three) have one or more types of cardiovascular disease</a:t>
            </a:r>
          </a:p>
          <a:p>
            <a:pPr eaLnBrk="1" hangingPunct="1"/>
            <a:r>
              <a:rPr lang="en-US" dirty="0" smtClean="0"/>
              <a:t>Every minute counts. For every minute heart failure goes untreated, unrecoverable damage occurs to the heart muscle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dirty="0" smtClean="0">
                <a:ea typeface="新細明體" pitchFamily="18" charset="-120"/>
              </a:rPr>
              <a:t>ECG Waveforms</a:t>
            </a:r>
            <a:endParaRPr lang="en-US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/>
              <a:t>Electrocardiogram:</a:t>
            </a:r>
          </a:p>
          <a:p>
            <a:pPr lvl="1" eaLnBrk="1" hangingPunct="1"/>
            <a:r>
              <a:rPr lang="en-US" altLang="zh-TW" dirty="0" smtClean="0"/>
              <a:t>Measure of the heart’s electrical activity</a:t>
            </a:r>
          </a:p>
          <a:p>
            <a:pPr lvl="2" eaLnBrk="1" hangingPunct="1"/>
            <a:r>
              <a:rPr lang="en-US" dirty="0" smtClean="0"/>
              <a:t>Heart Rate</a:t>
            </a:r>
          </a:p>
          <a:p>
            <a:pPr lvl="2" eaLnBrk="1" hangingPunct="1"/>
            <a:r>
              <a:rPr lang="en-US" dirty="0" smtClean="0"/>
              <a:t>PR Interval</a:t>
            </a:r>
          </a:p>
          <a:p>
            <a:pPr lvl="2" eaLnBrk="1" hangingPunct="1"/>
            <a:r>
              <a:rPr lang="en-US" dirty="0" smtClean="0"/>
              <a:t>QRS Duration</a:t>
            </a:r>
          </a:p>
          <a:p>
            <a:pPr lvl="2" eaLnBrk="1" hangingPunct="1"/>
            <a:r>
              <a:rPr lang="en-US" dirty="0" smtClean="0"/>
              <a:t>QT Interval</a:t>
            </a:r>
          </a:p>
          <a:p>
            <a:pPr lvl="2" eaLnBrk="1" hangingPunct="1"/>
            <a:r>
              <a:rPr lang="en-US" dirty="0" smtClean="0"/>
              <a:t>QRS Axis</a:t>
            </a:r>
          </a:p>
          <a:p>
            <a:pPr lvl="1" eaLnBrk="1" hangingPunct="1"/>
            <a:endParaRPr lang="en-US" dirty="0" smtClean="0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895600"/>
            <a:ext cx="5238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Current heart monitoring equipment is commonly stationary, available to patients at hospitals or at their house</a:t>
            </a:r>
          </a:p>
          <a:p>
            <a:pPr eaLnBrk="1" hangingPunct="1"/>
            <a:r>
              <a:rPr lang="en-US" dirty="0" smtClean="0"/>
              <a:t>Patients’ lifestyle often makes it difficult for them to access heart monitoring equipment.</a:t>
            </a:r>
          </a:p>
          <a:p>
            <a:pPr eaLnBrk="1" hangingPunct="1"/>
            <a:r>
              <a:rPr lang="en-US" dirty="0" smtClean="0"/>
              <a:t>Health care professionals need live data on the health of their patients to help them during emergencies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371600"/>
            <a:ext cx="19812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/>
              <a:t>Market Description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981200"/>
            <a:ext cx="1600200" cy="205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4419600"/>
            <a:ext cx="28003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2209800"/>
            <a:ext cx="2190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52600" y="4267200"/>
            <a:ext cx="226079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Analysis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528258"/>
            <a:ext cx="2095500" cy="276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2502379"/>
            <a:ext cx="262128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953000" y="5562600"/>
            <a:ext cx="281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Cardionetics</a:t>
            </a:r>
            <a:r>
              <a:rPr lang="en-US" dirty="0" smtClean="0"/>
              <a:t>®</a:t>
            </a:r>
            <a:r>
              <a:rPr lang="en-US" dirty="0" smtClean="0">
                <a:latin typeface="+mn-lt"/>
              </a:rPr>
              <a:t> C.Net5000 24-hour ECG Monitor</a:t>
            </a:r>
            <a:endParaRPr lang="en-US" dirty="0"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400" y="5486400"/>
            <a:ext cx="203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+mn-lt"/>
              </a:rPr>
              <a:t>LifeSync® System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/>
              <a:t>Solution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indent="-342900">
              <a:lnSpc>
                <a:spcPct val="95000"/>
              </a:lnSpc>
              <a:buClr>
                <a:srgbClr val="FFFFFF"/>
              </a:buClr>
              <a:buSzPct val="100000"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FFFFFF"/>
                </a:solidFill>
              </a:rPr>
              <a:t>Offer people the opportunity of monitoring their heart status at every moment and place, and receive a fast response in case of heart attack. </a:t>
            </a:r>
            <a:endParaRPr lang="en-US" sz="2800" dirty="0" smtClean="0"/>
          </a:p>
          <a:p>
            <a:pPr lvl="1" indent="-342900">
              <a:lnSpc>
                <a:spcPct val="95000"/>
              </a:lnSpc>
              <a:buClr>
                <a:srgbClr val="FFFFFF"/>
              </a:buClr>
              <a:buSzPct val="100000"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FFFFFF"/>
                </a:solidFill>
              </a:rPr>
              <a:t>Portable device that does not bind you to a hospital or your house.</a:t>
            </a:r>
            <a:endParaRPr lang="en-US" sz="2800" dirty="0" smtClean="0"/>
          </a:p>
          <a:p>
            <a:pPr lvl="1" indent="-342900">
              <a:lnSpc>
                <a:spcPct val="95000"/>
              </a:lnSpc>
              <a:buClr>
                <a:srgbClr val="FFFFFF"/>
              </a:buClr>
              <a:buSzPct val="100000"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FFFFFF"/>
                </a:solidFill>
              </a:rPr>
              <a:t>Monitor heart status constantly. </a:t>
            </a:r>
            <a:endParaRPr lang="en-US" sz="2800" dirty="0" smtClean="0"/>
          </a:p>
          <a:p>
            <a:pPr lvl="1" indent="-342900">
              <a:lnSpc>
                <a:spcPct val="95000"/>
              </a:lnSpc>
              <a:buClr>
                <a:srgbClr val="FFFFFF"/>
              </a:buClr>
              <a:buSzPct val="100000"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FFFFFF"/>
                </a:solidFill>
              </a:rPr>
              <a:t>Send emergency alert when a heart attack occurs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4191000" cy="4876799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sz="1800" dirty="0" smtClean="0"/>
              <a:t>Before Using the system.</a:t>
            </a:r>
          </a:p>
          <a:p>
            <a:pPr lvl="1">
              <a:buFont typeface="Wingdings" pitchFamily="2" charset="2"/>
              <a:buChar char="q"/>
            </a:pPr>
            <a:r>
              <a:rPr lang="en-US" sz="1400" dirty="0" smtClean="0"/>
              <a:t>Ask your doctor to set the threshold parameters.</a:t>
            </a:r>
          </a:p>
          <a:p>
            <a:pPr>
              <a:buFont typeface="Wingdings" pitchFamily="2" charset="2"/>
              <a:buChar char="q"/>
            </a:pPr>
            <a:r>
              <a:rPr lang="en-US" sz="1800" dirty="0" smtClean="0"/>
              <a:t>Setup the emergency contacts.</a:t>
            </a:r>
          </a:p>
          <a:p>
            <a:pPr>
              <a:buFont typeface="Wingdings" pitchFamily="2" charset="2"/>
              <a:buChar char="q"/>
            </a:pPr>
            <a:r>
              <a:rPr lang="en-US" sz="1800" dirty="0" smtClean="0"/>
              <a:t>Setup the Bluetooth connection.</a:t>
            </a:r>
          </a:p>
          <a:p>
            <a:pPr>
              <a:buFont typeface="Wingdings" pitchFamily="2" charset="2"/>
              <a:buChar char="q"/>
            </a:pPr>
            <a:r>
              <a:rPr lang="en-US" sz="1800" dirty="0" smtClean="0"/>
              <a:t>Place the electrode across the heart.</a:t>
            </a:r>
          </a:p>
          <a:p>
            <a:pPr>
              <a:buFont typeface="Wingdings" pitchFamily="2" charset="2"/>
              <a:buChar char="q"/>
            </a:pPr>
            <a:r>
              <a:rPr lang="en-US" sz="1800" dirty="0" smtClean="0"/>
              <a:t>Connect them to the heart monitor</a:t>
            </a:r>
          </a:p>
          <a:p>
            <a:pPr>
              <a:buFont typeface="Wingdings" pitchFamily="2" charset="2"/>
              <a:buChar char="q"/>
            </a:pPr>
            <a:r>
              <a:rPr lang="en-US" sz="1800" dirty="0" smtClean="0"/>
              <a:t>Monitoring starts</a:t>
            </a:r>
          </a:p>
          <a:p>
            <a:pPr lvl="1">
              <a:buFont typeface="Wingdings" pitchFamily="2" charset="2"/>
              <a:buChar char="q"/>
            </a:pPr>
            <a:r>
              <a:rPr lang="en-US" sz="1400" dirty="0" smtClean="0"/>
              <a:t>Sends alert in case of anomaly</a:t>
            </a:r>
            <a:br>
              <a:rPr lang="en-US" sz="1400" dirty="0" smtClean="0"/>
            </a:br>
            <a:endParaRPr lang="en-US" sz="1400" dirty="0" smtClean="0"/>
          </a:p>
          <a:p>
            <a:pPr>
              <a:buFont typeface="Wingdings" pitchFamily="2" charset="2"/>
              <a:buChar char="q"/>
            </a:pPr>
            <a:endParaRPr lang="en-US" sz="1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524000"/>
            <a:ext cx="36766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1792</TotalTime>
  <Words>552</Words>
  <Application>Microsoft Office PowerPoint</Application>
  <PresentationFormat>On-screen Show (4:3)</PresentationFormat>
  <Paragraphs>148</Paragraphs>
  <Slides>20</Slides>
  <Notes>20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Apex</vt:lpstr>
      <vt:lpstr>WARM Wireless ECG Monitor  </vt:lpstr>
      <vt:lpstr>Overview </vt:lpstr>
      <vt:lpstr>Introduction </vt:lpstr>
      <vt:lpstr>ECG Waveforms</vt:lpstr>
      <vt:lpstr>Problem Statement</vt:lpstr>
      <vt:lpstr>Market Description</vt:lpstr>
      <vt:lpstr>Market Analysis</vt:lpstr>
      <vt:lpstr>Solution</vt:lpstr>
      <vt:lpstr>How it works</vt:lpstr>
      <vt:lpstr>Software</vt:lpstr>
      <vt:lpstr>Mobile Phone Screens</vt:lpstr>
      <vt:lpstr>Mobile Phone Screens</vt:lpstr>
      <vt:lpstr>Hardware</vt:lpstr>
      <vt:lpstr>Project Cost</vt:lpstr>
      <vt:lpstr>Project Impact</vt:lpstr>
      <vt:lpstr>Future Work</vt:lpstr>
      <vt:lpstr>Future Work</vt:lpstr>
      <vt:lpstr>Demo</vt:lpstr>
      <vt:lpstr>Conclusion</vt:lpstr>
      <vt:lpstr>Questions?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ECG</dc:title>
  <dc:creator>RVD</dc:creator>
  <cp:lastModifiedBy>s802032885</cp:lastModifiedBy>
  <cp:revision>132</cp:revision>
  <dcterms:created xsi:type="dcterms:W3CDTF">2008-09-08T14:26:23Z</dcterms:created>
  <dcterms:modified xsi:type="dcterms:W3CDTF">2008-12-11T13:41:36Z</dcterms:modified>
</cp:coreProperties>
</file>