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57" r:id="rId3"/>
    <p:sldId id="258" r:id="rId4"/>
    <p:sldId id="260" r:id="rId5"/>
    <p:sldId id="263" r:id="rId6"/>
    <p:sldId id="265" r:id="rId7"/>
    <p:sldId id="266"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7" r:id="rId23"/>
    <p:sldId id="282" r:id="rId24"/>
    <p:sldId id="283" r:id="rId25"/>
    <p:sldId id="284" r:id="rId26"/>
    <p:sldId id="285" r:id="rId27"/>
    <p:sldId id="286"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64659-8684-4557-9D39-B3C143FD8C88}" type="datetimeFigureOut">
              <a:rPr lang="en-US" smtClean="0"/>
              <a:pPr/>
              <a:t>9/9/2011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5B4F5F-3ED9-466F-B084-3217F6AB3ED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60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5B4F5F-3ED9-466F-B084-3217F6AB3ED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7E1BD6-F8A0-4A59-9340-6EB66A0BDAEA}" type="datetimeFigureOut">
              <a:rPr lang="en-US" smtClean="0"/>
              <a:pPr/>
              <a:t>9/9/2011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463C9-3AEF-40D3-81D2-C8BEBB26DF9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7E1BD6-F8A0-4A59-9340-6EB66A0BDAEA}" type="datetimeFigureOut">
              <a:rPr lang="en-US" smtClean="0"/>
              <a:pPr/>
              <a:t>9/9/2011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463C9-3AEF-40D3-81D2-C8BEBB26DF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7E1BD6-F8A0-4A59-9340-6EB66A0BDAEA}" type="datetimeFigureOut">
              <a:rPr lang="en-US" smtClean="0"/>
              <a:pPr/>
              <a:t>9/9/2011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463C9-3AEF-40D3-81D2-C8BEBB26DF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7E1BD6-F8A0-4A59-9340-6EB66A0BDAEA}" type="datetimeFigureOut">
              <a:rPr lang="en-US" smtClean="0"/>
              <a:pPr/>
              <a:t>9/9/2011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463C9-3AEF-40D3-81D2-C8BEBB26DF9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7E1BD6-F8A0-4A59-9340-6EB66A0BDAEA}" type="datetimeFigureOut">
              <a:rPr lang="en-US" smtClean="0"/>
              <a:pPr/>
              <a:t>9/9/2011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463C9-3AEF-40D3-81D2-C8BEBB26DF9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7E1BD6-F8A0-4A59-9340-6EB66A0BDAEA}" type="datetimeFigureOut">
              <a:rPr lang="en-US" smtClean="0"/>
              <a:pPr/>
              <a:t>9/9/2011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463C9-3AEF-40D3-81D2-C8BEBB26DF9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7E1BD6-F8A0-4A59-9340-6EB66A0BDAEA}" type="datetimeFigureOut">
              <a:rPr lang="en-US" smtClean="0"/>
              <a:pPr/>
              <a:t>9/9/2011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6463C9-3AEF-40D3-81D2-C8BEBB26DF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7E1BD6-F8A0-4A59-9340-6EB66A0BDAEA}" type="datetimeFigureOut">
              <a:rPr lang="en-US" smtClean="0"/>
              <a:pPr/>
              <a:t>9/9/2011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463C9-3AEF-40D3-81D2-C8BEBB26DF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7E1BD6-F8A0-4A59-9340-6EB66A0BDAEA}" type="datetimeFigureOut">
              <a:rPr lang="en-US" smtClean="0"/>
              <a:pPr/>
              <a:t>9/9/2011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463C9-3AEF-40D3-81D2-C8BEBB26DF9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7E1BD6-F8A0-4A59-9340-6EB66A0BDAEA}" type="datetimeFigureOut">
              <a:rPr lang="en-US" smtClean="0"/>
              <a:pPr/>
              <a:t>9/9/2011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463C9-3AEF-40D3-81D2-C8BEBB26DF9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7E1BD6-F8A0-4A59-9340-6EB66A0BDAEA}" type="datetimeFigureOut">
              <a:rPr lang="en-US" smtClean="0"/>
              <a:pPr/>
              <a:t>9/9/2011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463C9-3AEF-40D3-81D2-C8BEBB26DF9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E1BD6-F8A0-4A59-9340-6EB66A0BDAEA}" type="datetimeFigureOut">
              <a:rPr lang="en-US" smtClean="0"/>
              <a:pPr/>
              <a:t>9/9/2011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463C9-3AEF-40D3-81D2-C8BEBB26DF9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4.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32.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81.png"/><Relationship Id="rId4" Type="http://schemas.openxmlformats.org/officeDocument/2006/relationships/image" Target="../media/image80.png"/></Relationships>
</file>

<file path=ppt/slides/_rels/slide3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84.png"/><Relationship Id="rId4" Type="http://schemas.openxmlformats.org/officeDocument/2006/relationships/image" Target="../media/image83.png"/></Relationships>
</file>

<file path=ppt/slides/_rels/slide3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 Id="rId9" Type="http://schemas.openxmlformats.org/officeDocument/2006/relationships/image" Target="../media/image9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image" Target="../media/image101.png"/><Relationship Id="rId4" Type="http://schemas.openxmlformats.org/officeDocument/2006/relationships/image" Target="../media/image100.png"/></Relationships>
</file>

<file path=ppt/slides/_rels/slide45.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107.png"/></Relationships>
</file>

<file path=ppt/slides/_rels/slide51.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Boolean Algebra and Logic Gates</a:t>
            </a:r>
            <a:endParaRPr lang="en-US" dirty="0"/>
          </a:p>
        </p:txBody>
      </p:sp>
      <p:sp>
        <p:nvSpPr>
          <p:cNvPr id="3" name="Subtitle 2"/>
          <p:cNvSpPr>
            <a:spLocks noGrp="1"/>
          </p:cNvSpPr>
          <p:nvPr>
            <p:ph type="subTitle" idx="1"/>
          </p:nvPr>
        </p:nvSpPr>
        <p:spPr/>
        <p:txBody>
          <a:bodyPr/>
          <a:lstStyle/>
          <a:p>
            <a:r>
              <a:rPr lang="en-US" dirty="0" smtClean="0"/>
              <a:t>Chapter 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 1(a)</a:t>
            </a:r>
            <a:endParaRPr lang="en-US" dirty="0"/>
          </a:p>
        </p:txBody>
      </p:sp>
      <p:pic>
        <p:nvPicPr>
          <p:cNvPr id="3080"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52675" y="1447800"/>
            <a:ext cx="1485900" cy="476250"/>
          </a:xfrm>
          <a:prstGeom prst="rect">
            <a:avLst/>
          </a:prstGeom>
          <a:noFill/>
        </p:spPr>
      </p:pic>
      <p:pic>
        <p:nvPicPr>
          <p:cNvPr id="3079"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352675" y="1924050"/>
            <a:ext cx="2857500" cy="476250"/>
          </a:xfrm>
          <a:prstGeom prst="rect">
            <a:avLst/>
          </a:prstGeom>
          <a:noFill/>
        </p:spPr>
      </p:pic>
      <p:pic>
        <p:nvPicPr>
          <p:cNvPr id="3078"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352675" y="2819400"/>
            <a:ext cx="1562100" cy="476250"/>
          </a:xfrm>
          <a:prstGeom prst="rect">
            <a:avLst/>
          </a:prstGeom>
          <a:noFill/>
        </p:spPr>
      </p:pic>
      <p:pic>
        <p:nvPicPr>
          <p:cNvPr id="3077"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352675" y="3581400"/>
            <a:ext cx="3638550" cy="476250"/>
          </a:xfrm>
          <a:prstGeom prst="rect">
            <a:avLst/>
          </a:prstGeom>
          <a:noFill/>
        </p:spPr>
      </p:pic>
      <p:pic>
        <p:nvPicPr>
          <p:cNvPr id="3076"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352675" y="4419600"/>
            <a:ext cx="5495925" cy="476250"/>
          </a:xfrm>
          <a:prstGeom prst="rect">
            <a:avLst/>
          </a:prstGeom>
          <a:noFill/>
        </p:spPr>
      </p:pic>
      <p:pic>
        <p:nvPicPr>
          <p:cNvPr id="3075" name="Picture 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352675" y="5200650"/>
            <a:ext cx="5238750" cy="476250"/>
          </a:xfrm>
          <a:prstGeom prst="rect">
            <a:avLst/>
          </a:prstGeom>
          <a:noFill/>
        </p:spPr>
      </p:pic>
      <p:pic>
        <p:nvPicPr>
          <p:cNvPr id="3074" name="Picture 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352675" y="5676900"/>
            <a:ext cx="1181100" cy="476250"/>
          </a:xfrm>
          <a:prstGeom prst="rect">
            <a:avLst/>
          </a:prstGeom>
          <a:noFill/>
        </p:spPr>
      </p:pic>
      <p:pic>
        <p:nvPicPr>
          <p:cNvPr id="3073" name="Picture 1"/>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352675" y="6153150"/>
            <a:ext cx="561975" cy="476250"/>
          </a:xfrm>
          <a:prstGeom prst="rect">
            <a:avLst/>
          </a:prstGeom>
          <a:noFill/>
        </p:spPr>
      </p:pic>
      <p:sp>
        <p:nvSpPr>
          <p:cNvPr id="308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82" name="Rectangle 10"/>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3084" name="Rectangle 12"/>
          <p:cNvSpPr>
            <a:spLocks noChangeArrowheads="1"/>
          </p:cNvSpPr>
          <p:nvPr/>
        </p:nvSpPr>
        <p:spPr bwMode="auto">
          <a:xfrm>
            <a:off x="2286000" y="3200400"/>
            <a:ext cx="824265"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800" dirty="0" smtClean="0">
                <a:latin typeface="Calibri" pitchFamily="34" charset="0"/>
                <a:ea typeface="Times New Roman" pitchFamily="18" charset="0"/>
                <a:cs typeface="Times New Roman" pitchFamily="18" charset="0"/>
              </a:rPr>
              <a:t>t</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hus</a:t>
            </a:r>
            <a:endParaRPr kumimoji="0" lang="en-US" sz="900" b="0" i="0" u="none" strike="noStrike" cap="none" normalizeH="0" baseline="0" dirty="0" smtClean="0">
              <a:ln>
                <a:noFill/>
              </a:ln>
              <a:solidFill>
                <a:schemeClr val="tx1"/>
              </a:solidFill>
              <a:effectLst/>
              <a:latin typeface="Arial" pitchFamily="34" charset="0"/>
            </a:endParaRPr>
          </a:p>
        </p:txBody>
      </p:sp>
      <p:sp>
        <p:nvSpPr>
          <p:cNvPr id="3085" name="Rectangle 13"/>
          <p:cNvSpPr>
            <a:spLocks noChangeArrowheads="1"/>
          </p:cNvSpPr>
          <p:nvPr/>
        </p:nvSpPr>
        <p:spPr bwMode="auto">
          <a:xfrm>
            <a:off x="2209800" y="3962400"/>
            <a:ext cx="5461175"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Distributing + over . gives in general </a:t>
            </a:r>
            <a:endParaRPr kumimoji="0" lang="en-US" sz="900" b="0" i="0" u="none" strike="noStrike" cap="none" normalizeH="0" baseline="0" dirty="0" smtClean="0">
              <a:ln>
                <a:noFill/>
              </a:ln>
              <a:solidFill>
                <a:schemeClr val="tx1"/>
              </a:solidFill>
              <a:effectLst/>
              <a:latin typeface="Arial" pitchFamily="34" charset="0"/>
            </a:endParaRPr>
          </a:p>
        </p:txBody>
      </p:sp>
      <p:sp>
        <p:nvSpPr>
          <p:cNvPr id="3086" name="Rectangle 14"/>
          <p:cNvSpPr>
            <a:spLocks noChangeArrowheads="1"/>
          </p:cNvSpPr>
          <p:nvPr/>
        </p:nvSpPr>
        <p:spPr bwMode="auto">
          <a:xfrm>
            <a:off x="2209800" y="4800600"/>
            <a:ext cx="232865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Replace </a:t>
            </a:r>
            <a:r>
              <a:rPr kumimoji="0" lang="en-US" sz="28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x</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by </a:t>
            </a:r>
            <a:r>
              <a:rPr kumimoji="0" lang="en-US" sz="28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x’</a:t>
            </a:r>
            <a:endParaRPr kumimoji="0" lang="en-US" sz="900" b="0" i="0" u="none" strike="noStrike" cap="none" normalizeH="0" baseline="0" dirty="0" smtClean="0">
              <a:ln>
                <a:noFill/>
              </a:ln>
              <a:solidFill>
                <a:schemeClr val="tx1"/>
              </a:solidFill>
              <a:effectLst/>
              <a:latin typeface="Arial" pitchFamily="34" charset="0"/>
            </a:endParaRPr>
          </a:p>
        </p:txBody>
      </p:sp>
      <p:sp>
        <p:nvSpPr>
          <p:cNvPr id="3087" name="Rectangle 15"/>
          <p:cNvSpPr>
            <a:spLocks noChangeArrowheads="1"/>
          </p:cNvSpPr>
          <p:nvPr/>
        </p:nvSpPr>
        <p:spPr bwMode="auto">
          <a:xfrm>
            <a:off x="0" y="3314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3088" name="Rectangle 16"/>
          <p:cNvSpPr>
            <a:spLocks noChangeArrowheads="1"/>
          </p:cNvSpPr>
          <p:nvPr/>
        </p:nvSpPr>
        <p:spPr bwMode="auto">
          <a:xfrm>
            <a:off x="0" y="3790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3089" name="Rectangle 17"/>
          <p:cNvSpPr>
            <a:spLocks noChangeArrowheads="1"/>
          </p:cNvSpPr>
          <p:nvPr/>
        </p:nvSpPr>
        <p:spPr bwMode="auto">
          <a:xfrm>
            <a:off x="0" y="426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20" name="Rectangle 12"/>
          <p:cNvSpPr>
            <a:spLocks noChangeArrowheads="1"/>
          </p:cNvSpPr>
          <p:nvPr/>
        </p:nvSpPr>
        <p:spPr bwMode="auto">
          <a:xfrm>
            <a:off x="2286000" y="2362200"/>
            <a:ext cx="683200"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but</a:t>
            </a:r>
            <a:endParaRPr kumimoji="0" lang="en-US" sz="900" b="0" i="0" u="none" strike="noStrike" cap="none" normalizeH="0" baseline="0" dirty="0" smtClean="0">
              <a:ln>
                <a:noFill/>
              </a:ln>
              <a:solidFill>
                <a:schemeClr val="tx1"/>
              </a:solidFill>
              <a:effectLst/>
              <a:latin typeface="Arial" pitchFamily="34" charset="0"/>
            </a:endParaRPr>
          </a:p>
        </p:txBody>
      </p:sp>
      <p:cxnSp>
        <p:nvCxnSpPr>
          <p:cNvPr id="22" name="Straight Connector 21"/>
          <p:cNvCxnSpPr/>
          <p:nvPr/>
        </p:nvCxnSpPr>
        <p:spPr>
          <a:xfrm>
            <a:off x="1905000" y="1905000"/>
            <a:ext cx="533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8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8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8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7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7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p:bldP spid="3085" grpId="0"/>
      <p:bldP spid="3086"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 1(b)</a:t>
            </a:r>
            <a:endParaRPr lang="en-US" dirty="0"/>
          </a:p>
        </p:txBody>
      </p:sp>
      <p:pic>
        <p:nvPicPr>
          <p:cNvPr id="46086"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0" y="1447800"/>
            <a:ext cx="1323975" cy="476250"/>
          </a:xfrm>
          <a:prstGeom prst="rect">
            <a:avLst/>
          </a:prstGeom>
          <a:noFill/>
        </p:spPr>
      </p:pic>
      <p:pic>
        <p:nvPicPr>
          <p:cNvPr id="46085"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048000" y="2133600"/>
            <a:ext cx="2133600" cy="476250"/>
          </a:xfrm>
          <a:prstGeom prst="rect">
            <a:avLst/>
          </a:prstGeom>
          <a:noFill/>
        </p:spPr>
      </p:pic>
      <p:pic>
        <p:nvPicPr>
          <p:cNvPr id="46084"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810000" y="2609850"/>
            <a:ext cx="1695450" cy="476250"/>
          </a:xfrm>
          <a:prstGeom prst="rect">
            <a:avLst/>
          </a:prstGeom>
          <a:noFill/>
        </p:spPr>
      </p:pic>
      <p:pic>
        <p:nvPicPr>
          <p:cNvPr id="46083"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810000" y="3086100"/>
            <a:ext cx="1800225" cy="476250"/>
          </a:xfrm>
          <a:prstGeom prst="rect">
            <a:avLst/>
          </a:prstGeom>
          <a:noFill/>
        </p:spPr>
      </p:pic>
      <p:pic>
        <p:nvPicPr>
          <p:cNvPr id="46082"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810000" y="3562350"/>
            <a:ext cx="1019175" cy="476250"/>
          </a:xfrm>
          <a:prstGeom prst="rect">
            <a:avLst/>
          </a:prstGeom>
          <a:noFill/>
        </p:spPr>
      </p:pic>
      <p:pic>
        <p:nvPicPr>
          <p:cNvPr id="46081" name="Picture 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810000" y="4038600"/>
            <a:ext cx="561975" cy="476250"/>
          </a:xfrm>
          <a:prstGeom prst="rect">
            <a:avLst/>
          </a:prstGeom>
          <a:noFill/>
        </p:spPr>
      </p:pic>
      <p:sp>
        <p:nvSpPr>
          <p:cNvPr id="4608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6088" name="Rectangle 8"/>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46089" name="Rectangle 9"/>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46090" name="Rectangle 10"/>
          <p:cNvSpPr>
            <a:spLocks noChangeArrowheads="1"/>
          </p:cNvSpPr>
          <p:nvPr/>
        </p:nvSpPr>
        <p:spPr bwMode="auto">
          <a:xfrm>
            <a:off x="0" y="1885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46091" name="Rectangle 11"/>
          <p:cNvSpPr>
            <a:spLocks noChangeArrowheads="1"/>
          </p:cNvSpPr>
          <p:nvPr/>
        </p:nvSpPr>
        <p:spPr bwMode="auto">
          <a:xfrm>
            <a:off x="0" y="2362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46092" name="Rectangle 12"/>
          <p:cNvSpPr>
            <a:spLocks noChangeArrowheads="1"/>
          </p:cNvSpPr>
          <p:nvPr/>
        </p:nvSpPr>
        <p:spPr bwMode="auto">
          <a:xfrm>
            <a:off x="0" y="2838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46093" name="Rectangle 13"/>
          <p:cNvSpPr>
            <a:spLocks noChangeArrowheads="1"/>
          </p:cNvSpPr>
          <p:nvPr/>
        </p:nvSpPr>
        <p:spPr bwMode="auto">
          <a:xfrm>
            <a:off x="0" y="3314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16" name="Straight Connector 15"/>
          <p:cNvCxnSpPr/>
          <p:nvPr/>
        </p:nvCxnSpPr>
        <p:spPr>
          <a:xfrm>
            <a:off x="1905000" y="1905000"/>
            <a:ext cx="533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057400" y="4800600"/>
            <a:ext cx="5029200" cy="369332"/>
          </a:xfrm>
          <a:prstGeom prst="rect">
            <a:avLst/>
          </a:prstGeom>
          <a:noFill/>
        </p:spPr>
        <p:txBody>
          <a:bodyPr wrap="square" rtlCol="0">
            <a:spAutoFit/>
          </a:bodyPr>
          <a:lstStyle/>
          <a:p>
            <a:r>
              <a:rPr lang="en-US" dirty="0" smtClean="0"/>
              <a:t>It can be proved by duality of Theorem 1(a)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 2(a)</a:t>
            </a:r>
            <a:endParaRPr lang="en-US" dirty="0"/>
          </a:p>
        </p:txBody>
      </p:sp>
      <p:pic>
        <p:nvPicPr>
          <p:cNvPr id="48134"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09900" y="1447800"/>
            <a:ext cx="1476375" cy="476250"/>
          </a:xfrm>
          <a:prstGeom prst="rect">
            <a:avLst/>
          </a:prstGeom>
          <a:noFill/>
        </p:spPr>
      </p:pic>
      <p:pic>
        <p:nvPicPr>
          <p:cNvPr id="48133"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009900" y="1924050"/>
            <a:ext cx="2857500" cy="476250"/>
          </a:xfrm>
          <a:prstGeom prst="rect">
            <a:avLst/>
          </a:prstGeom>
          <a:noFill/>
        </p:spPr>
      </p:pic>
      <p:pic>
        <p:nvPicPr>
          <p:cNvPr id="48132"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990975" y="2400300"/>
            <a:ext cx="2714625" cy="476250"/>
          </a:xfrm>
          <a:prstGeom prst="rect">
            <a:avLst/>
          </a:prstGeom>
          <a:noFill/>
        </p:spPr>
      </p:pic>
      <p:pic>
        <p:nvPicPr>
          <p:cNvPr id="48131"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990975" y="2876550"/>
            <a:ext cx="1762125" cy="476250"/>
          </a:xfrm>
          <a:prstGeom prst="rect">
            <a:avLst/>
          </a:prstGeom>
          <a:noFill/>
        </p:spPr>
      </p:pic>
      <p:pic>
        <p:nvPicPr>
          <p:cNvPr id="48130"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990975" y="3352800"/>
            <a:ext cx="1304925" cy="476250"/>
          </a:xfrm>
          <a:prstGeom prst="rect">
            <a:avLst/>
          </a:prstGeom>
          <a:noFill/>
        </p:spPr>
      </p:pic>
      <p:pic>
        <p:nvPicPr>
          <p:cNvPr id="48129" name="Picture 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990975" y="3829050"/>
            <a:ext cx="561975" cy="476250"/>
          </a:xfrm>
          <a:prstGeom prst="rect">
            <a:avLst/>
          </a:prstGeom>
          <a:noFill/>
        </p:spPr>
      </p:pic>
      <p:sp>
        <p:nvSpPr>
          <p:cNvPr id="4813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8136" name="Rectangle 8"/>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48137" name="Rectangle 9"/>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48138" name="Rectangle 10"/>
          <p:cNvSpPr>
            <a:spLocks noChangeArrowheads="1"/>
          </p:cNvSpPr>
          <p:nvPr/>
        </p:nvSpPr>
        <p:spPr bwMode="auto">
          <a:xfrm>
            <a:off x="0" y="1885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48139" name="Rectangle 11"/>
          <p:cNvSpPr>
            <a:spLocks noChangeArrowheads="1"/>
          </p:cNvSpPr>
          <p:nvPr/>
        </p:nvSpPr>
        <p:spPr bwMode="auto">
          <a:xfrm>
            <a:off x="0" y="2362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48140" name="Rectangle 12"/>
          <p:cNvSpPr>
            <a:spLocks noChangeArrowheads="1"/>
          </p:cNvSpPr>
          <p:nvPr/>
        </p:nvSpPr>
        <p:spPr bwMode="auto">
          <a:xfrm>
            <a:off x="0" y="2838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48141" name="Rectangle 13"/>
          <p:cNvSpPr>
            <a:spLocks noChangeArrowheads="1"/>
          </p:cNvSpPr>
          <p:nvPr/>
        </p:nvSpPr>
        <p:spPr bwMode="auto">
          <a:xfrm>
            <a:off x="0" y="3314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16" name="Straight Connector 15"/>
          <p:cNvCxnSpPr/>
          <p:nvPr/>
        </p:nvCxnSpPr>
        <p:spPr>
          <a:xfrm>
            <a:off x="1905000" y="1905000"/>
            <a:ext cx="533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 2(b)</a:t>
            </a:r>
            <a:endParaRPr lang="en-US" dirty="0"/>
          </a:p>
        </p:txBody>
      </p:sp>
      <p:sp>
        <p:nvSpPr>
          <p:cNvPr id="501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017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67150" y="1428750"/>
            <a:ext cx="1314450" cy="476250"/>
          </a:xfrm>
          <a:prstGeom prst="rect">
            <a:avLst/>
          </a:prstGeom>
          <a:noFill/>
        </p:spPr>
      </p:pic>
      <p:sp>
        <p:nvSpPr>
          <p:cNvPr id="50179" name="Rectangle 3"/>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6" name="Straight Connector 5"/>
          <p:cNvCxnSpPr/>
          <p:nvPr/>
        </p:nvCxnSpPr>
        <p:spPr>
          <a:xfrm>
            <a:off x="1905000" y="1905000"/>
            <a:ext cx="533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05000" y="2438400"/>
            <a:ext cx="5105400" cy="369332"/>
          </a:xfrm>
          <a:prstGeom prst="rect">
            <a:avLst/>
          </a:prstGeom>
          <a:noFill/>
        </p:spPr>
        <p:txBody>
          <a:bodyPr wrap="square" rtlCol="0">
            <a:spAutoFit/>
          </a:bodyPr>
          <a:lstStyle/>
          <a:p>
            <a:pPr algn="ctr"/>
            <a:r>
              <a:rPr lang="en-US" dirty="0" smtClean="0"/>
              <a:t>By duality of Theorem 2(a)</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 3</a:t>
            </a:r>
            <a:endParaRPr lang="en-US" dirty="0"/>
          </a:p>
        </p:txBody>
      </p:sp>
      <p:sp>
        <p:nvSpPr>
          <p:cNvPr id="501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179" name="Rectangle 3"/>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6" name="Straight Connector 5"/>
          <p:cNvCxnSpPr/>
          <p:nvPr/>
        </p:nvCxnSpPr>
        <p:spPr>
          <a:xfrm>
            <a:off x="1905000" y="1905000"/>
            <a:ext cx="5334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52231"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10000" y="1524000"/>
            <a:ext cx="1381125" cy="476250"/>
          </a:xfrm>
          <a:prstGeom prst="rect">
            <a:avLst/>
          </a:prstGeom>
          <a:noFill/>
        </p:spPr>
      </p:pic>
      <p:pic>
        <p:nvPicPr>
          <p:cNvPr id="52230"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05000" y="1981200"/>
            <a:ext cx="1600200" cy="476250"/>
          </a:xfrm>
          <a:prstGeom prst="rect">
            <a:avLst/>
          </a:prstGeom>
          <a:noFill/>
        </p:spPr>
      </p:pic>
      <p:pic>
        <p:nvPicPr>
          <p:cNvPr id="52229"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181600" y="1981200"/>
            <a:ext cx="1428750" cy="476250"/>
          </a:xfrm>
          <a:prstGeom prst="rect">
            <a:avLst/>
          </a:prstGeom>
          <a:noFill/>
        </p:spPr>
      </p:pic>
      <p:pic>
        <p:nvPicPr>
          <p:cNvPr id="52228"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733800" y="2895600"/>
            <a:ext cx="314325" cy="476250"/>
          </a:xfrm>
          <a:prstGeom prst="rect">
            <a:avLst/>
          </a:prstGeom>
          <a:noFill/>
        </p:spPr>
      </p:pic>
      <p:pic>
        <p:nvPicPr>
          <p:cNvPr id="52227"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419600" y="2895600"/>
            <a:ext cx="200025" cy="476250"/>
          </a:xfrm>
          <a:prstGeom prst="rect">
            <a:avLst/>
          </a:prstGeom>
          <a:noFill/>
        </p:spPr>
      </p:pic>
      <p:pic>
        <p:nvPicPr>
          <p:cNvPr id="52226" name="Picture 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686425" y="2876550"/>
            <a:ext cx="714375" cy="476250"/>
          </a:xfrm>
          <a:prstGeom prst="rect">
            <a:avLst/>
          </a:prstGeom>
          <a:noFill/>
        </p:spPr>
      </p:pic>
      <p:pic>
        <p:nvPicPr>
          <p:cNvPr id="5222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76800" y="3352800"/>
            <a:ext cx="1381125" cy="476250"/>
          </a:xfrm>
          <a:prstGeom prst="rect">
            <a:avLst/>
          </a:prstGeom>
          <a:noFill/>
        </p:spPr>
      </p:pic>
      <p:sp>
        <p:nvSpPr>
          <p:cNvPr id="522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2233" name="Rectangle 9"/>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52234" name="Rectangle 10"/>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52235" name="Rectangle 11"/>
          <p:cNvSpPr>
            <a:spLocks noChangeArrowheads="1"/>
          </p:cNvSpPr>
          <p:nvPr/>
        </p:nvSpPr>
        <p:spPr bwMode="auto">
          <a:xfrm>
            <a:off x="0" y="1885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52236" name="Rectangle 12"/>
          <p:cNvSpPr>
            <a:spLocks noChangeArrowheads="1"/>
          </p:cNvSpPr>
          <p:nvPr/>
        </p:nvSpPr>
        <p:spPr bwMode="auto">
          <a:xfrm>
            <a:off x="0" y="2362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2237" name="Rectangle 13"/>
          <p:cNvSpPr>
            <a:spLocks noChangeArrowheads="1"/>
          </p:cNvSpPr>
          <p:nvPr/>
        </p:nvSpPr>
        <p:spPr bwMode="auto">
          <a:xfrm>
            <a:off x="0" y="2838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52238" name="Rectangle 14"/>
          <p:cNvSpPr>
            <a:spLocks noChangeArrowheads="1"/>
          </p:cNvSpPr>
          <p:nvPr/>
        </p:nvSpPr>
        <p:spPr bwMode="auto">
          <a:xfrm>
            <a:off x="0" y="3314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52239" name="Rectangle 15"/>
          <p:cNvSpPr>
            <a:spLocks noChangeArrowheads="1"/>
          </p:cNvSpPr>
          <p:nvPr/>
        </p:nvSpPr>
        <p:spPr bwMode="auto">
          <a:xfrm>
            <a:off x="0" y="3790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3" name="TextBox 22"/>
          <p:cNvSpPr txBox="1"/>
          <p:nvPr/>
        </p:nvSpPr>
        <p:spPr>
          <a:xfrm>
            <a:off x="3733800" y="2057400"/>
            <a:ext cx="1066800" cy="369332"/>
          </a:xfrm>
          <a:prstGeom prst="rect">
            <a:avLst/>
          </a:prstGeom>
          <a:noFill/>
        </p:spPr>
        <p:txBody>
          <a:bodyPr wrap="square" rtlCol="0">
            <a:spAutoFit/>
          </a:bodyPr>
          <a:lstStyle/>
          <a:p>
            <a:pPr algn="ctr"/>
            <a:r>
              <a:rPr lang="en-US" dirty="0" smtClean="0"/>
              <a:t>and</a:t>
            </a:r>
            <a:endParaRPr lang="en-US" dirty="0"/>
          </a:p>
        </p:txBody>
      </p:sp>
      <p:sp>
        <p:nvSpPr>
          <p:cNvPr id="24" name="TextBox 23"/>
          <p:cNvSpPr txBox="1"/>
          <p:nvPr/>
        </p:nvSpPr>
        <p:spPr>
          <a:xfrm>
            <a:off x="1752600" y="2514600"/>
            <a:ext cx="4343400" cy="369332"/>
          </a:xfrm>
          <a:prstGeom prst="rect">
            <a:avLst/>
          </a:prstGeom>
          <a:noFill/>
        </p:spPr>
        <p:txBody>
          <a:bodyPr wrap="square" rtlCol="0">
            <a:spAutoFit/>
          </a:bodyPr>
          <a:lstStyle/>
          <a:p>
            <a:r>
              <a:rPr lang="en-US" dirty="0" smtClean="0"/>
              <a:t>Both equations define the complement</a:t>
            </a:r>
            <a:endParaRPr lang="en-US" dirty="0"/>
          </a:p>
        </p:txBody>
      </p:sp>
      <p:sp>
        <p:nvSpPr>
          <p:cNvPr id="25" name="TextBox 24"/>
          <p:cNvSpPr txBox="1"/>
          <p:nvPr/>
        </p:nvSpPr>
        <p:spPr>
          <a:xfrm>
            <a:off x="1676400" y="2983468"/>
            <a:ext cx="2133600" cy="369332"/>
          </a:xfrm>
          <a:prstGeom prst="rect">
            <a:avLst/>
          </a:prstGeom>
          <a:noFill/>
        </p:spPr>
        <p:txBody>
          <a:bodyPr wrap="square" rtlCol="0">
            <a:spAutoFit/>
          </a:bodyPr>
          <a:lstStyle/>
          <a:p>
            <a:r>
              <a:rPr lang="en-US" dirty="0" smtClean="0"/>
              <a:t>The complement of</a:t>
            </a:r>
            <a:endParaRPr lang="en-US" dirty="0"/>
          </a:p>
        </p:txBody>
      </p:sp>
      <p:sp>
        <p:nvSpPr>
          <p:cNvPr id="26" name="TextBox 25"/>
          <p:cNvSpPr txBox="1"/>
          <p:nvPr/>
        </p:nvSpPr>
        <p:spPr>
          <a:xfrm>
            <a:off x="4038600" y="2971800"/>
            <a:ext cx="381000" cy="369332"/>
          </a:xfrm>
          <a:prstGeom prst="rect">
            <a:avLst/>
          </a:prstGeom>
          <a:noFill/>
        </p:spPr>
        <p:txBody>
          <a:bodyPr wrap="square" rtlCol="0">
            <a:spAutoFit/>
          </a:bodyPr>
          <a:lstStyle/>
          <a:p>
            <a:r>
              <a:rPr lang="en-US" dirty="0" smtClean="0"/>
              <a:t>is</a:t>
            </a:r>
            <a:endParaRPr lang="en-US" dirty="0"/>
          </a:p>
        </p:txBody>
      </p:sp>
      <p:sp>
        <p:nvSpPr>
          <p:cNvPr id="27" name="TextBox 26"/>
          <p:cNvSpPr txBox="1"/>
          <p:nvPr/>
        </p:nvSpPr>
        <p:spPr>
          <a:xfrm>
            <a:off x="4572000" y="2971800"/>
            <a:ext cx="1219200" cy="369332"/>
          </a:xfrm>
          <a:prstGeom prst="rect">
            <a:avLst/>
          </a:prstGeom>
          <a:noFill/>
        </p:spPr>
        <p:txBody>
          <a:bodyPr wrap="square" rtlCol="0">
            <a:spAutoFit/>
          </a:bodyPr>
          <a:lstStyle/>
          <a:p>
            <a:r>
              <a:rPr lang="en-US" dirty="0" smtClean="0"/>
              <a:t>and is also </a:t>
            </a:r>
            <a:endParaRPr lang="en-US" dirty="0"/>
          </a:p>
        </p:txBody>
      </p:sp>
      <p:sp>
        <p:nvSpPr>
          <p:cNvPr id="28" name="TextBox 27"/>
          <p:cNvSpPr txBox="1"/>
          <p:nvPr/>
        </p:nvSpPr>
        <p:spPr>
          <a:xfrm>
            <a:off x="1676400" y="3440668"/>
            <a:ext cx="3276600" cy="369332"/>
          </a:xfrm>
          <a:prstGeom prst="rect">
            <a:avLst/>
          </a:prstGeom>
          <a:noFill/>
        </p:spPr>
        <p:txBody>
          <a:bodyPr wrap="square" rtlCol="0">
            <a:spAutoFit/>
          </a:bodyPr>
          <a:lstStyle/>
          <a:p>
            <a:r>
              <a:rPr lang="en-US" dirty="0" smtClean="0"/>
              <a:t>Since the complement is unique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2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2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2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 6(a) </a:t>
            </a:r>
            <a:r>
              <a:rPr lang="en-US" dirty="0" err="1" smtClean="0"/>
              <a:t>Absortion</a:t>
            </a:r>
            <a:endParaRPr lang="en-US" dirty="0"/>
          </a:p>
        </p:txBody>
      </p:sp>
      <p:sp>
        <p:nvSpPr>
          <p:cNvPr id="4813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8136" name="Rectangle 8"/>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48137" name="Rectangle 9"/>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48138" name="Rectangle 10"/>
          <p:cNvSpPr>
            <a:spLocks noChangeArrowheads="1"/>
          </p:cNvSpPr>
          <p:nvPr/>
        </p:nvSpPr>
        <p:spPr bwMode="auto">
          <a:xfrm>
            <a:off x="0" y="1885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48139" name="Rectangle 11"/>
          <p:cNvSpPr>
            <a:spLocks noChangeArrowheads="1"/>
          </p:cNvSpPr>
          <p:nvPr/>
        </p:nvSpPr>
        <p:spPr bwMode="auto">
          <a:xfrm>
            <a:off x="0" y="2362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48140" name="Rectangle 12"/>
          <p:cNvSpPr>
            <a:spLocks noChangeArrowheads="1"/>
          </p:cNvSpPr>
          <p:nvPr/>
        </p:nvSpPr>
        <p:spPr bwMode="auto">
          <a:xfrm>
            <a:off x="0" y="2838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48141" name="Rectangle 13"/>
          <p:cNvSpPr>
            <a:spLocks noChangeArrowheads="1"/>
          </p:cNvSpPr>
          <p:nvPr/>
        </p:nvSpPr>
        <p:spPr bwMode="auto">
          <a:xfrm>
            <a:off x="0" y="3314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16" name="Straight Connector 15"/>
          <p:cNvCxnSpPr/>
          <p:nvPr/>
        </p:nvCxnSpPr>
        <p:spPr>
          <a:xfrm>
            <a:off x="1905000" y="1905000"/>
            <a:ext cx="5334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54278"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733800" y="1447800"/>
            <a:ext cx="1685925" cy="476250"/>
          </a:xfrm>
          <a:prstGeom prst="rect">
            <a:avLst/>
          </a:prstGeom>
          <a:noFill/>
        </p:spPr>
      </p:pic>
      <p:pic>
        <p:nvPicPr>
          <p:cNvPr id="54277"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733800" y="1905000"/>
            <a:ext cx="2952750" cy="476250"/>
          </a:xfrm>
          <a:prstGeom prst="rect">
            <a:avLst/>
          </a:prstGeom>
          <a:noFill/>
        </p:spPr>
      </p:pic>
      <p:pic>
        <p:nvPicPr>
          <p:cNvPr id="54276"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876800" y="2362200"/>
            <a:ext cx="1685925" cy="476250"/>
          </a:xfrm>
          <a:prstGeom prst="rect">
            <a:avLst/>
          </a:prstGeom>
          <a:noFill/>
        </p:spPr>
      </p:pic>
      <p:pic>
        <p:nvPicPr>
          <p:cNvPr id="54275"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876800" y="2838450"/>
            <a:ext cx="1685925" cy="476250"/>
          </a:xfrm>
          <a:prstGeom prst="rect">
            <a:avLst/>
          </a:prstGeom>
          <a:noFill/>
        </p:spPr>
      </p:pic>
      <p:pic>
        <p:nvPicPr>
          <p:cNvPr id="54274"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876800" y="3314700"/>
            <a:ext cx="1019175" cy="476250"/>
          </a:xfrm>
          <a:prstGeom prst="rect">
            <a:avLst/>
          </a:prstGeom>
          <a:noFill/>
        </p:spPr>
      </p:pic>
      <p:pic>
        <p:nvPicPr>
          <p:cNvPr id="54273" name="Picture 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876800" y="3790950"/>
            <a:ext cx="561975" cy="476250"/>
          </a:xfrm>
          <a:prstGeom prst="rect">
            <a:avLst/>
          </a:prstGeom>
          <a:noFill/>
        </p:spPr>
      </p:pic>
      <p:sp>
        <p:nvSpPr>
          <p:cNvPr id="5427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4280" name="Rectangle 8"/>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54281" name="Rectangle 9"/>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54282" name="Rectangle 10"/>
          <p:cNvSpPr>
            <a:spLocks noChangeArrowheads="1"/>
          </p:cNvSpPr>
          <p:nvPr/>
        </p:nvSpPr>
        <p:spPr bwMode="auto">
          <a:xfrm>
            <a:off x="0" y="1885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54283" name="Rectangle 11"/>
          <p:cNvSpPr>
            <a:spLocks noChangeArrowheads="1"/>
          </p:cNvSpPr>
          <p:nvPr/>
        </p:nvSpPr>
        <p:spPr bwMode="auto">
          <a:xfrm>
            <a:off x="0" y="2362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54284" name="Rectangle 12"/>
          <p:cNvSpPr>
            <a:spLocks noChangeArrowheads="1"/>
          </p:cNvSpPr>
          <p:nvPr/>
        </p:nvSpPr>
        <p:spPr bwMode="auto">
          <a:xfrm>
            <a:off x="0" y="2838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54285" name="Rectangle 13"/>
          <p:cNvSpPr>
            <a:spLocks noChangeArrowheads="1"/>
          </p:cNvSpPr>
          <p:nvPr/>
        </p:nvSpPr>
        <p:spPr bwMode="auto">
          <a:xfrm>
            <a:off x="0" y="3314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27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 6(b) </a:t>
            </a:r>
            <a:r>
              <a:rPr lang="en-US" dirty="0" err="1" smtClean="0"/>
              <a:t>Absortion</a:t>
            </a:r>
            <a:endParaRPr lang="en-US" dirty="0"/>
          </a:p>
        </p:txBody>
      </p:sp>
      <p:cxnSp>
        <p:nvCxnSpPr>
          <p:cNvPr id="3" name="Straight Connector 2"/>
          <p:cNvCxnSpPr/>
          <p:nvPr/>
        </p:nvCxnSpPr>
        <p:spPr>
          <a:xfrm>
            <a:off x="1905000" y="1905000"/>
            <a:ext cx="533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63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6321"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95675" y="1428750"/>
            <a:ext cx="1990725" cy="476250"/>
          </a:xfrm>
          <a:prstGeom prst="rect">
            <a:avLst/>
          </a:prstGeom>
          <a:noFill/>
        </p:spPr>
      </p:pic>
      <p:sp>
        <p:nvSpPr>
          <p:cNvPr id="56323" name="Rectangle 3"/>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7" name="TextBox 6"/>
          <p:cNvSpPr txBox="1"/>
          <p:nvPr/>
        </p:nvSpPr>
        <p:spPr>
          <a:xfrm>
            <a:off x="1524000" y="2286000"/>
            <a:ext cx="5791200" cy="369332"/>
          </a:xfrm>
          <a:prstGeom prst="rect">
            <a:avLst/>
          </a:prstGeom>
          <a:noFill/>
        </p:spPr>
        <p:txBody>
          <a:bodyPr wrap="square" rtlCol="0">
            <a:spAutoFit/>
          </a:bodyPr>
          <a:lstStyle/>
          <a:p>
            <a:pPr algn="ctr"/>
            <a:r>
              <a:rPr lang="en-US" dirty="0" smtClean="0"/>
              <a:t>By duality of Theorem 6(a)</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 6(a) </a:t>
            </a:r>
            <a:r>
              <a:rPr lang="en-US" dirty="0" err="1" smtClean="0"/>
              <a:t>Absortion</a:t>
            </a:r>
            <a:endParaRPr lang="en-US" dirty="0"/>
          </a:p>
        </p:txBody>
      </p:sp>
      <p:sp>
        <p:nvSpPr>
          <p:cNvPr id="4813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8136" name="Rectangle 8"/>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48137" name="Rectangle 9"/>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48138" name="Rectangle 10"/>
          <p:cNvSpPr>
            <a:spLocks noChangeArrowheads="1"/>
          </p:cNvSpPr>
          <p:nvPr/>
        </p:nvSpPr>
        <p:spPr bwMode="auto">
          <a:xfrm>
            <a:off x="0" y="1885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48139" name="Rectangle 11"/>
          <p:cNvSpPr>
            <a:spLocks noChangeArrowheads="1"/>
          </p:cNvSpPr>
          <p:nvPr/>
        </p:nvSpPr>
        <p:spPr bwMode="auto">
          <a:xfrm>
            <a:off x="0" y="2362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48140" name="Rectangle 12"/>
          <p:cNvSpPr>
            <a:spLocks noChangeArrowheads="1"/>
          </p:cNvSpPr>
          <p:nvPr/>
        </p:nvSpPr>
        <p:spPr bwMode="auto">
          <a:xfrm>
            <a:off x="0" y="2838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48141" name="Rectangle 13"/>
          <p:cNvSpPr>
            <a:spLocks noChangeArrowheads="1"/>
          </p:cNvSpPr>
          <p:nvPr/>
        </p:nvSpPr>
        <p:spPr bwMode="auto">
          <a:xfrm>
            <a:off x="0" y="3314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427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4280" name="Rectangle 8"/>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54281" name="Rectangle 9"/>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54282" name="Rectangle 10"/>
          <p:cNvSpPr>
            <a:spLocks noChangeArrowheads="1"/>
          </p:cNvSpPr>
          <p:nvPr/>
        </p:nvSpPr>
        <p:spPr bwMode="auto">
          <a:xfrm>
            <a:off x="0" y="1885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54283" name="Rectangle 11"/>
          <p:cNvSpPr>
            <a:spLocks noChangeArrowheads="1"/>
          </p:cNvSpPr>
          <p:nvPr/>
        </p:nvSpPr>
        <p:spPr bwMode="auto">
          <a:xfrm>
            <a:off x="0" y="2362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54284" name="Rectangle 12"/>
          <p:cNvSpPr>
            <a:spLocks noChangeArrowheads="1"/>
          </p:cNvSpPr>
          <p:nvPr/>
        </p:nvSpPr>
        <p:spPr bwMode="auto">
          <a:xfrm>
            <a:off x="0" y="2838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54285" name="Rectangle 13"/>
          <p:cNvSpPr>
            <a:spLocks noChangeArrowheads="1"/>
          </p:cNvSpPr>
          <p:nvPr/>
        </p:nvSpPr>
        <p:spPr bwMode="auto">
          <a:xfrm>
            <a:off x="0" y="3314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aphicFrame>
        <p:nvGraphicFramePr>
          <p:cNvPr id="24" name="Table 23"/>
          <p:cNvGraphicFramePr>
            <a:graphicFrameLocks noGrp="1"/>
          </p:cNvGraphicFramePr>
          <p:nvPr/>
        </p:nvGraphicFramePr>
        <p:xfrm>
          <a:off x="1524000" y="2794000"/>
          <a:ext cx="2057400" cy="1854200"/>
        </p:xfrm>
        <a:graphic>
          <a:graphicData uri="http://schemas.openxmlformats.org/drawingml/2006/table">
            <a:tbl>
              <a:tblPr firstRow="1" bandRow="1">
                <a:tableStyleId>{2D5ABB26-0587-4C30-8999-92F81FD0307C}</a:tableStyleId>
              </a:tblPr>
              <a:tblGrid>
                <a:gridCol w="1028700"/>
                <a:gridCol w="1028700"/>
              </a:tblGrid>
              <a:tr h="370840">
                <a:tc>
                  <a:txBody>
                    <a:bodyPr/>
                    <a:lstStyle/>
                    <a:p>
                      <a:pPr algn="ctr"/>
                      <a:r>
                        <a:rPr lang="en-US" i="1" dirty="0" smtClean="0"/>
                        <a:t>x</a:t>
                      </a:r>
                      <a:endParaRPr lang="en-US" i="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i="1" dirty="0" smtClean="0"/>
                        <a:t>y</a:t>
                      </a:r>
                      <a:endParaRPr lang="en-US" i="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70840">
                <a:tc>
                  <a:txBody>
                    <a:bodyPr/>
                    <a:lstStyle/>
                    <a:p>
                      <a:pPr algn="ctr"/>
                      <a:r>
                        <a:rPr lang="en-US" dirty="0" smtClean="0"/>
                        <a:t>0</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370840">
                <a:tc>
                  <a:txBody>
                    <a:bodyPr/>
                    <a:lstStyle/>
                    <a:p>
                      <a:pPr algn="ctr"/>
                      <a:r>
                        <a:rPr lang="en-US" dirty="0" smtClean="0"/>
                        <a:t>0</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tcPr>
                </a:tc>
              </a:tr>
              <a:tr h="370840">
                <a:tc>
                  <a:txBody>
                    <a:bodyPr/>
                    <a:lstStyle/>
                    <a:p>
                      <a:pPr algn="ctr"/>
                      <a:r>
                        <a:rPr lang="en-US" dirty="0" smtClean="0"/>
                        <a:t>1</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tcPr>
                </a:tc>
              </a:tr>
              <a:tr h="370840">
                <a:tc>
                  <a:txBody>
                    <a:bodyPr/>
                    <a:lstStyle/>
                    <a:p>
                      <a:pPr algn="ctr"/>
                      <a:r>
                        <a:rPr lang="en-US" dirty="0" smtClean="0"/>
                        <a:t>1</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25" name="Table 24"/>
          <p:cNvGraphicFramePr>
            <a:graphicFrameLocks noGrp="1"/>
          </p:cNvGraphicFramePr>
          <p:nvPr/>
        </p:nvGraphicFramePr>
        <p:xfrm>
          <a:off x="4876800" y="2768600"/>
          <a:ext cx="2057400" cy="1854200"/>
        </p:xfrm>
        <a:graphic>
          <a:graphicData uri="http://schemas.openxmlformats.org/drawingml/2006/table">
            <a:tbl>
              <a:tblPr firstRow="1" bandRow="1">
                <a:tableStyleId>{2D5ABB26-0587-4C30-8999-92F81FD0307C}</a:tableStyleId>
              </a:tblPr>
              <a:tblGrid>
                <a:gridCol w="1028700"/>
                <a:gridCol w="1028700"/>
              </a:tblGrid>
              <a:tr h="370840">
                <a:tc>
                  <a:txBody>
                    <a:bodyPr/>
                    <a:lstStyle/>
                    <a:p>
                      <a:pPr algn="ctr"/>
                      <a:r>
                        <a:rPr lang="en-US" i="1" dirty="0" err="1" smtClean="0"/>
                        <a:t>xy</a:t>
                      </a:r>
                      <a:endParaRPr lang="en-US" i="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i="1" dirty="0" err="1" smtClean="0"/>
                        <a:t>x+xy</a:t>
                      </a:r>
                      <a:endParaRPr lang="en-US" i="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70840">
                <a:tc>
                  <a:txBody>
                    <a:bodyPr/>
                    <a:lstStyle/>
                    <a:p>
                      <a:pPr algn="ctr"/>
                      <a:r>
                        <a:rPr lang="en-US" dirty="0" smtClean="0"/>
                        <a:t>0</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370840">
                <a:tc>
                  <a:txBody>
                    <a:bodyPr/>
                    <a:lstStyle/>
                    <a:p>
                      <a:pPr algn="ctr"/>
                      <a:r>
                        <a:rPr lang="en-US" dirty="0" smtClean="0"/>
                        <a:t>0</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tcPr>
                </a:tc>
              </a:tr>
              <a:tr h="370840">
                <a:tc>
                  <a:txBody>
                    <a:bodyPr/>
                    <a:lstStyle/>
                    <a:p>
                      <a:pPr algn="ctr"/>
                      <a:r>
                        <a:rPr lang="en-US" dirty="0" smtClean="0"/>
                        <a:t>0</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tcPr>
                </a:tc>
              </a:tr>
              <a:tr h="370840">
                <a:tc>
                  <a:txBody>
                    <a:bodyPr/>
                    <a:lstStyle/>
                    <a:p>
                      <a:pPr algn="ctr"/>
                      <a:r>
                        <a:rPr lang="en-US" dirty="0" smtClean="0"/>
                        <a:t>1</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tcPr>
                </a:tc>
              </a:tr>
            </a:tbl>
          </a:graphicData>
        </a:graphic>
      </p:graphicFrame>
      <p:sp>
        <p:nvSpPr>
          <p:cNvPr id="26" name="TextBox 25"/>
          <p:cNvSpPr txBox="1"/>
          <p:nvPr/>
        </p:nvSpPr>
        <p:spPr>
          <a:xfrm>
            <a:off x="2438400" y="1676400"/>
            <a:ext cx="3581400" cy="369332"/>
          </a:xfrm>
          <a:prstGeom prst="rect">
            <a:avLst/>
          </a:prstGeom>
          <a:noFill/>
        </p:spPr>
        <p:txBody>
          <a:bodyPr wrap="square" rtlCol="0">
            <a:spAutoFit/>
          </a:bodyPr>
          <a:lstStyle/>
          <a:p>
            <a:pPr algn="ctr"/>
            <a:r>
              <a:rPr lang="en-US" dirty="0" smtClean="0"/>
              <a:t>Proof by truth table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DeMorgan’s</a:t>
            </a:r>
            <a:r>
              <a:rPr lang="en-US" dirty="0" smtClean="0"/>
              <a:t> Theorem</a:t>
            </a:r>
            <a:endParaRPr lang="en-US" dirty="0"/>
          </a:p>
        </p:txBody>
      </p:sp>
      <p:graphicFrame>
        <p:nvGraphicFramePr>
          <p:cNvPr id="3" name="Table 2"/>
          <p:cNvGraphicFramePr>
            <a:graphicFrameLocks noGrp="1"/>
          </p:cNvGraphicFramePr>
          <p:nvPr/>
        </p:nvGraphicFramePr>
        <p:xfrm>
          <a:off x="1524000" y="2717800"/>
          <a:ext cx="2895600" cy="1854200"/>
        </p:xfrm>
        <a:graphic>
          <a:graphicData uri="http://schemas.openxmlformats.org/drawingml/2006/table">
            <a:tbl>
              <a:tblPr firstRow="1" bandRow="1">
                <a:tableStyleId>{2D5ABB26-0587-4C30-8999-92F81FD0307C}</a:tableStyleId>
              </a:tblPr>
              <a:tblGrid>
                <a:gridCol w="723900"/>
                <a:gridCol w="723900"/>
                <a:gridCol w="723900"/>
                <a:gridCol w="723900"/>
              </a:tblGrid>
              <a:tr h="370840">
                <a:tc>
                  <a:txBody>
                    <a:bodyPr/>
                    <a:lstStyle/>
                    <a:p>
                      <a:pPr algn="ctr"/>
                      <a:r>
                        <a:rPr lang="en-US" i="1" dirty="0" smtClean="0"/>
                        <a:t>x</a:t>
                      </a:r>
                      <a:endParaRPr lang="en-US" i="1" dirty="0"/>
                    </a:p>
                  </a:txBody>
                  <a:tcP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i="1" dirty="0" smtClean="0"/>
                        <a:t>y</a:t>
                      </a:r>
                      <a:endParaRPr lang="en-US" i="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i="1" dirty="0" err="1" smtClean="0"/>
                        <a:t>x+y</a:t>
                      </a:r>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i="1" dirty="0" smtClean="0"/>
                        <a:t>(</a:t>
                      </a:r>
                      <a:r>
                        <a:rPr lang="en-US" i="1" dirty="0" err="1" smtClean="0"/>
                        <a:t>x+y</a:t>
                      </a:r>
                      <a:r>
                        <a:rPr lang="en-US" i="1" dirty="0" smtClean="0"/>
                        <a:t>)’</a:t>
                      </a:r>
                      <a:endParaRPr lang="en-US" i="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70840">
                <a:tc>
                  <a:txBody>
                    <a:bodyPr/>
                    <a:lstStyle/>
                    <a:p>
                      <a:pPr algn="ctr"/>
                      <a:r>
                        <a:rPr lang="en-US" dirty="0" smtClean="0"/>
                        <a:t>0</a:t>
                      </a:r>
                      <a:endParaRPr lang="en-US" dirty="0"/>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smtClean="0"/>
                        <a:t>0</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370840">
                <a:tc>
                  <a:txBody>
                    <a:bodyPr/>
                    <a:lstStyle/>
                    <a:p>
                      <a:pPr algn="ctr"/>
                      <a:r>
                        <a:rPr lang="en-US" dirty="0" smtClean="0"/>
                        <a:t>0</a:t>
                      </a:r>
                      <a:endParaRPr lang="en-US" dirty="0"/>
                    </a:p>
                  </a:txBody>
                  <a:tcPr>
                    <a:lnR w="12700" cap="flat" cmpd="sng" algn="ctr">
                      <a:noFill/>
                      <a:prstDash val="solid"/>
                      <a:round/>
                      <a:headEnd type="none" w="med" len="med"/>
                      <a:tailEnd type="none" w="med" len="med"/>
                    </a:lnR>
                  </a:tcPr>
                </a:tc>
                <a:tc>
                  <a:txBody>
                    <a:bodyPr/>
                    <a:lstStyle/>
                    <a:p>
                      <a:pPr algn="ctr"/>
                      <a:r>
                        <a:rPr lang="en-US" dirty="0" smtClean="0"/>
                        <a:t>1</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tcPr>
                </a:tc>
              </a:tr>
              <a:tr h="370840">
                <a:tc>
                  <a:txBody>
                    <a:bodyPr/>
                    <a:lstStyle/>
                    <a:p>
                      <a:pPr algn="ctr"/>
                      <a:r>
                        <a:rPr lang="en-US" dirty="0" smtClean="0"/>
                        <a:t>1</a:t>
                      </a:r>
                      <a:endParaRPr lang="en-US" dirty="0"/>
                    </a:p>
                  </a:txBody>
                  <a:tcPr>
                    <a:lnR w="12700" cap="flat" cmpd="sng" algn="ctr">
                      <a:noFill/>
                      <a:prstDash val="solid"/>
                      <a:round/>
                      <a:headEnd type="none" w="med" len="med"/>
                      <a:tailEnd type="none" w="med" len="med"/>
                    </a:lnR>
                  </a:tcPr>
                </a:tc>
                <a:tc>
                  <a:txBody>
                    <a:bodyPr/>
                    <a:lstStyle/>
                    <a:p>
                      <a:pPr algn="ctr"/>
                      <a:r>
                        <a:rPr lang="en-US" dirty="0" smtClean="0"/>
                        <a:t>0</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tcPr>
                </a:tc>
              </a:tr>
              <a:tr h="370840">
                <a:tc>
                  <a:txBody>
                    <a:bodyPr/>
                    <a:lstStyle/>
                    <a:p>
                      <a:pPr algn="ctr"/>
                      <a:r>
                        <a:rPr lang="en-US" dirty="0" smtClean="0"/>
                        <a:t>1</a:t>
                      </a:r>
                      <a:endParaRPr lang="en-US" dirty="0"/>
                    </a:p>
                  </a:txBody>
                  <a:tcPr>
                    <a:lnR w="12700" cap="flat" cmpd="sng" algn="ctr">
                      <a:noFill/>
                      <a:prstDash val="solid"/>
                      <a:round/>
                      <a:headEnd type="none" w="med" len="med"/>
                      <a:tailEnd type="none" w="med" len="med"/>
                    </a:lnR>
                  </a:tcPr>
                </a:tc>
                <a:tc>
                  <a:txBody>
                    <a:bodyPr/>
                    <a:lstStyle/>
                    <a:p>
                      <a:pPr algn="ctr"/>
                      <a:r>
                        <a:rPr lang="en-US" dirty="0" smtClean="0"/>
                        <a:t>1</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4" name="Table 3"/>
          <p:cNvGraphicFramePr>
            <a:graphicFrameLocks noGrp="1"/>
          </p:cNvGraphicFramePr>
          <p:nvPr/>
        </p:nvGraphicFramePr>
        <p:xfrm>
          <a:off x="4800600" y="2717800"/>
          <a:ext cx="2362200" cy="1854200"/>
        </p:xfrm>
        <a:graphic>
          <a:graphicData uri="http://schemas.openxmlformats.org/drawingml/2006/table">
            <a:tbl>
              <a:tblPr firstRow="1" bandRow="1">
                <a:tableStyleId>{2D5ABB26-0587-4C30-8999-92F81FD0307C}</a:tableStyleId>
              </a:tblPr>
              <a:tblGrid>
                <a:gridCol w="787400"/>
                <a:gridCol w="787400"/>
                <a:gridCol w="787400"/>
              </a:tblGrid>
              <a:tr h="370840">
                <a:tc>
                  <a:txBody>
                    <a:bodyPr/>
                    <a:lstStyle/>
                    <a:p>
                      <a:pPr algn="ctr"/>
                      <a:r>
                        <a:rPr lang="en-US" i="1" dirty="0" smtClean="0"/>
                        <a:t>x'</a:t>
                      </a:r>
                      <a:endParaRPr lang="en-US" i="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i="1" dirty="0" smtClean="0"/>
                        <a:t>y'</a:t>
                      </a:r>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i="1" dirty="0" err="1" smtClean="0"/>
                        <a:t>x‘y</a:t>
                      </a:r>
                      <a:r>
                        <a:rPr lang="en-US" i="1" dirty="0" smtClean="0"/>
                        <a:t>’</a:t>
                      </a:r>
                      <a:endParaRPr lang="en-US" i="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70840">
                <a:tc>
                  <a:txBody>
                    <a:bodyPr/>
                    <a:lstStyle/>
                    <a:p>
                      <a:pPr algn="ctr"/>
                      <a:r>
                        <a:rPr lang="en-US" dirty="0" smtClean="0"/>
                        <a:t>1</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370840">
                <a:tc>
                  <a:txBody>
                    <a:bodyPr/>
                    <a:lstStyle/>
                    <a:p>
                      <a:pPr algn="ctr"/>
                      <a:r>
                        <a:rPr lang="en-US" dirty="0" smtClean="0"/>
                        <a:t>1</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tcPr>
                </a:tc>
              </a:tr>
              <a:tr h="370840">
                <a:tc>
                  <a:txBody>
                    <a:bodyPr/>
                    <a:lstStyle/>
                    <a:p>
                      <a:pPr algn="ctr"/>
                      <a:r>
                        <a:rPr lang="en-US" dirty="0" smtClean="0"/>
                        <a:t>0</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tcPr>
                </a:tc>
              </a:tr>
              <a:tr h="370840">
                <a:tc>
                  <a:txBody>
                    <a:bodyPr/>
                    <a:lstStyle/>
                    <a:p>
                      <a:pPr algn="ctr"/>
                      <a:r>
                        <a:rPr lang="en-US" dirty="0" smtClean="0"/>
                        <a:t>0</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tcPr>
                </a:tc>
              </a:tr>
            </a:tbl>
          </a:graphicData>
        </a:graphic>
      </p:graphicFrame>
      <p:sp>
        <p:nvSpPr>
          <p:cNvPr id="5" name="TextBox 4"/>
          <p:cNvSpPr txBox="1"/>
          <p:nvPr/>
        </p:nvSpPr>
        <p:spPr>
          <a:xfrm>
            <a:off x="2438400" y="1676400"/>
            <a:ext cx="3581400" cy="369332"/>
          </a:xfrm>
          <a:prstGeom prst="rect">
            <a:avLst/>
          </a:prstGeom>
          <a:noFill/>
        </p:spPr>
        <p:txBody>
          <a:bodyPr wrap="square" rtlCol="0">
            <a:spAutoFit/>
          </a:bodyPr>
          <a:lstStyle/>
          <a:p>
            <a:pPr algn="ctr"/>
            <a:r>
              <a:rPr lang="en-US" dirty="0" smtClean="0"/>
              <a:t>Proof by truth table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Operator precedence</a:t>
            </a:r>
            <a:endParaRPr lang="en-US" dirty="0"/>
          </a:p>
        </p:txBody>
      </p:sp>
      <p:sp>
        <p:nvSpPr>
          <p:cNvPr id="4" name="Content Placeholder 3"/>
          <p:cNvSpPr>
            <a:spLocks noGrp="1"/>
          </p:cNvSpPr>
          <p:nvPr>
            <p:ph idx="1"/>
          </p:nvPr>
        </p:nvSpPr>
        <p:spPr/>
        <p:txBody>
          <a:bodyPr/>
          <a:lstStyle/>
          <a:p>
            <a:pPr marL="514350" indent="-514350">
              <a:buFont typeface="+mj-lt"/>
              <a:buAutoNum type="arabicPeriod"/>
            </a:pPr>
            <a:r>
              <a:rPr lang="en-US" dirty="0" smtClean="0"/>
              <a:t>Parenthesis</a:t>
            </a:r>
          </a:p>
          <a:p>
            <a:pPr marL="514350" indent="-514350">
              <a:buFont typeface="+mj-lt"/>
              <a:buAutoNum type="arabicPeriod"/>
            </a:pPr>
            <a:r>
              <a:rPr lang="en-US" smtClean="0"/>
              <a:t>NOT</a:t>
            </a:r>
            <a:endParaRPr lang="en-US" dirty="0" smtClean="0"/>
          </a:p>
          <a:p>
            <a:pPr marL="514350" indent="-514350">
              <a:buFont typeface="+mj-lt"/>
              <a:buAutoNum type="arabicPeriod"/>
            </a:pPr>
            <a:r>
              <a:rPr lang="en-US" dirty="0" smtClean="0"/>
              <a:t>AND</a:t>
            </a:r>
          </a:p>
          <a:p>
            <a:pPr marL="514350" indent="-514350">
              <a:buFont typeface="+mj-lt"/>
              <a:buAutoNum type="arabicPeriod"/>
            </a:pPr>
            <a:r>
              <a:rPr lang="en-US" dirty="0" smtClean="0"/>
              <a:t>OR</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Basic Definitions</a:t>
            </a:r>
            <a:endParaRPr lang="en-US" dirty="0"/>
          </a:p>
        </p:txBody>
      </p:sp>
      <p:pic>
        <p:nvPicPr>
          <p:cNvPr id="19461"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67075" y="3486150"/>
            <a:ext cx="533400" cy="476250"/>
          </a:xfrm>
          <a:prstGeom prst="rect">
            <a:avLst/>
          </a:prstGeom>
          <a:noFill/>
        </p:spPr>
      </p:pic>
      <p:pic>
        <p:nvPicPr>
          <p:cNvPr id="19460"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67075" y="3962400"/>
            <a:ext cx="809625" cy="476250"/>
          </a:xfrm>
          <a:prstGeom prst="rect">
            <a:avLst/>
          </a:prstGeom>
          <a:noFill/>
        </p:spPr>
      </p:pic>
      <p:pic>
        <p:nvPicPr>
          <p:cNvPr id="19459"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267075" y="4438650"/>
            <a:ext cx="828675" cy="476250"/>
          </a:xfrm>
          <a:prstGeom prst="rect">
            <a:avLst/>
          </a:prstGeom>
          <a:noFill/>
        </p:spPr>
      </p:pic>
      <p:pic>
        <p:nvPicPr>
          <p:cNvPr id="19458"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267075" y="4914900"/>
            <a:ext cx="1371600" cy="476250"/>
          </a:xfrm>
          <a:prstGeom prst="rect">
            <a:avLst/>
          </a:prstGeom>
          <a:noFill/>
        </p:spPr>
      </p:pic>
      <p:pic>
        <p:nvPicPr>
          <p:cNvPr id="19457" name="Picture 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267075" y="5391150"/>
            <a:ext cx="1457325" cy="476250"/>
          </a:xfrm>
          <a:prstGeom prst="rect">
            <a:avLst/>
          </a:prstGeom>
          <a:noFill/>
        </p:spPr>
      </p:pic>
      <p:sp>
        <p:nvSpPr>
          <p:cNvPr id="1946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4" name="Rectangle 8"/>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5" name="Rectangle 9"/>
          <p:cNvSpPr>
            <a:spLocks noChangeArrowheads="1"/>
          </p:cNvSpPr>
          <p:nvPr/>
        </p:nvSpPr>
        <p:spPr bwMode="auto">
          <a:xfrm>
            <a:off x="0" y="1885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2362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7" name="Rectangle 11"/>
          <p:cNvSpPr>
            <a:spLocks noChangeArrowheads="1"/>
          </p:cNvSpPr>
          <p:nvPr/>
        </p:nvSpPr>
        <p:spPr bwMode="auto">
          <a:xfrm>
            <a:off x="0" y="2838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6" name="TextBox 15"/>
          <p:cNvSpPr txBox="1"/>
          <p:nvPr/>
        </p:nvSpPr>
        <p:spPr>
          <a:xfrm>
            <a:off x="685800" y="1676400"/>
            <a:ext cx="7848600" cy="1569660"/>
          </a:xfrm>
          <a:prstGeom prst="rect">
            <a:avLst/>
          </a:prstGeom>
          <a:noFill/>
        </p:spPr>
        <p:txBody>
          <a:bodyPr wrap="square" rtlCol="0">
            <a:spAutoFit/>
          </a:bodyPr>
          <a:lstStyle/>
          <a:p>
            <a:r>
              <a:rPr lang="en-US" sz="2400" dirty="0" smtClean="0"/>
              <a:t>Boolean Algebra defined with a set of elements, a set of operators and a number of </a:t>
            </a:r>
            <a:r>
              <a:rPr lang="en-US" sz="2400" dirty="0" smtClean="0"/>
              <a:t>axioms </a:t>
            </a:r>
            <a:r>
              <a:rPr lang="en-US" sz="2400" dirty="0" smtClean="0"/>
              <a:t>or postulates.</a:t>
            </a:r>
          </a:p>
          <a:p>
            <a:endParaRPr lang="en-US" sz="2400" dirty="0" smtClean="0"/>
          </a:p>
          <a:p>
            <a:r>
              <a:rPr lang="en-US" sz="2400" dirty="0" smtClean="0"/>
              <a:t>A set if a collection of objects having a common property</a:t>
            </a:r>
            <a:endParaRPr lang="en-US" sz="2400" dirty="0"/>
          </a:p>
        </p:txBody>
      </p:sp>
      <p:sp>
        <p:nvSpPr>
          <p:cNvPr id="17" name="TextBox 16"/>
          <p:cNvSpPr txBox="1"/>
          <p:nvPr/>
        </p:nvSpPr>
        <p:spPr>
          <a:xfrm>
            <a:off x="5029200" y="3505200"/>
            <a:ext cx="2743200" cy="381000"/>
          </a:xfrm>
          <a:prstGeom prst="rect">
            <a:avLst/>
          </a:prstGeom>
          <a:noFill/>
        </p:spPr>
        <p:txBody>
          <a:bodyPr wrap="square" rtlCol="0">
            <a:spAutoFit/>
          </a:bodyPr>
          <a:lstStyle/>
          <a:p>
            <a:r>
              <a:rPr lang="en-US" dirty="0" smtClean="0"/>
              <a:t>Elements</a:t>
            </a:r>
            <a:endParaRPr lang="en-US" dirty="0"/>
          </a:p>
        </p:txBody>
      </p:sp>
      <p:sp>
        <p:nvSpPr>
          <p:cNvPr id="18" name="TextBox 17"/>
          <p:cNvSpPr txBox="1"/>
          <p:nvPr/>
        </p:nvSpPr>
        <p:spPr>
          <a:xfrm>
            <a:off x="5029200" y="3962400"/>
            <a:ext cx="2743200" cy="381000"/>
          </a:xfrm>
          <a:prstGeom prst="rect">
            <a:avLst/>
          </a:prstGeom>
          <a:noFill/>
        </p:spPr>
        <p:txBody>
          <a:bodyPr wrap="square" rtlCol="0">
            <a:spAutoFit/>
          </a:bodyPr>
          <a:lstStyle/>
          <a:p>
            <a:r>
              <a:rPr lang="en-US" i="1" dirty="0"/>
              <a:t>x</a:t>
            </a:r>
            <a:r>
              <a:rPr lang="en-US" dirty="0" smtClean="0"/>
              <a:t> is an element of set </a:t>
            </a:r>
            <a:r>
              <a:rPr lang="en-US" i="1" dirty="0" smtClean="0"/>
              <a:t>S</a:t>
            </a:r>
            <a:endParaRPr lang="en-US" i="1" dirty="0"/>
          </a:p>
        </p:txBody>
      </p:sp>
      <p:sp>
        <p:nvSpPr>
          <p:cNvPr id="20" name="TextBox 19"/>
          <p:cNvSpPr txBox="1"/>
          <p:nvPr/>
        </p:nvSpPr>
        <p:spPr>
          <a:xfrm>
            <a:off x="5029200" y="4953000"/>
            <a:ext cx="2743200" cy="923330"/>
          </a:xfrm>
          <a:prstGeom prst="rect">
            <a:avLst/>
          </a:prstGeom>
          <a:noFill/>
        </p:spPr>
        <p:txBody>
          <a:bodyPr wrap="square" rtlCol="0">
            <a:spAutoFit/>
          </a:bodyPr>
          <a:lstStyle/>
          <a:p>
            <a:r>
              <a:rPr lang="en-US" dirty="0" smtClean="0"/>
              <a:t>* Binary operator and result </a:t>
            </a:r>
            <a:r>
              <a:rPr lang="en-US" i="1" dirty="0" smtClean="0"/>
              <a:t>c</a:t>
            </a:r>
            <a:r>
              <a:rPr lang="en-US" dirty="0" smtClean="0"/>
              <a:t> of operation  on a and b is an element of set S</a:t>
            </a:r>
            <a:endParaRPr lang="en-US" dirty="0"/>
          </a:p>
        </p:txBody>
      </p:sp>
      <p:sp>
        <p:nvSpPr>
          <p:cNvPr id="22" name="TextBox 21"/>
          <p:cNvSpPr txBox="1"/>
          <p:nvPr/>
        </p:nvSpPr>
        <p:spPr>
          <a:xfrm>
            <a:off x="5029200" y="4495800"/>
            <a:ext cx="2743200" cy="381000"/>
          </a:xfrm>
          <a:prstGeom prst="rect">
            <a:avLst/>
          </a:prstGeom>
          <a:noFill/>
        </p:spPr>
        <p:txBody>
          <a:bodyPr wrap="square" rtlCol="0">
            <a:spAutoFit/>
          </a:bodyPr>
          <a:lstStyle/>
          <a:p>
            <a:r>
              <a:rPr lang="en-US" i="1" dirty="0" smtClean="0"/>
              <a:t>y</a:t>
            </a:r>
            <a:r>
              <a:rPr lang="en-US" dirty="0" smtClean="0"/>
              <a:t> is not an element of set </a:t>
            </a:r>
            <a:r>
              <a:rPr lang="en-US" i="1" dirty="0" smtClean="0"/>
              <a:t>S</a:t>
            </a:r>
            <a:endParaRPr lang="en-US" i="1" dirty="0"/>
          </a:p>
        </p:txBody>
      </p:sp>
      <p:cxnSp>
        <p:nvCxnSpPr>
          <p:cNvPr id="24" name="Elbow Connector 23"/>
          <p:cNvCxnSpPr>
            <a:stCxn id="19458" idx="3"/>
            <a:endCxn id="20" idx="1"/>
          </p:cNvCxnSpPr>
          <p:nvPr/>
        </p:nvCxnSpPr>
        <p:spPr>
          <a:xfrm>
            <a:off x="4638675" y="5153025"/>
            <a:ext cx="390525" cy="26164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19457" idx="3"/>
            <a:endCxn id="20" idx="1"/>
          </p:cNvCxnSpPr>
          <p:nvPr/>
        </p:nvCxnSpPr>
        <p:spPr>
          <a:xfrm flipV="1">
            <a:off x="4724400" y="5414665"/>
            <a:ext cx="304800" cy="214610"/>
          </a:xfrm>
          <a:prstGeom prst="bentConnector3">
            <a:avLst>
              <a:gd name="adj1" fmla="val 36567"/>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Functions</a:t>
            </a:r>
            <a:endParaRPr lang="en-US" dirty="0"/>
          </a:p>
        </p:txBody>
      </p:sp>
      <p:sp>
        <p:nvSpPr>
          <p:cNvPr id="4" name="TextBox 3"/>
          <p:cNvSpPr txBox="1"/>
          <p:nvPr/>
        </p:nvSpPr>
        <p:spPr>
          <a:xfrm>
            <a:off x="1143000" y="1371600"/>
            <a:ext cx="6324600" cy="1569660"/>
          </a:xfrm>
          <a:prstGeom prst="rect">
            <a:avLst/>
          </a:prstGeom>
          <a:noFill/>
        </p:spPr>
        <p:txBody>
          <a:bodyPr wrap="square" rtlCol="0">
            <a:spAutoFit/>
          </a:bodyPr>
          <a:lstStyle/>
          <a:p>
            <a:r>
              <a:rPr lang="en-US" sz="2400" dirty="0" smtClean="0"/>
              <a:t>A Boolean functions described by an algebraic expression consists of binary variables, the binary constants 0 and 1, and the logic operation symbols</a:t>
            </a:r>
            <a:endParaRPr lang="en-US" sz="2400" dirty="0"/>
          </a:p>
        </p:txBody>
      </p:sp>
      <p:pic>
        <p:nvPicPr>
          <p:cNvPr id="205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05050" y="3467100"/>
            <a:ext cx="1914525" cy="476250"/>
          </a:xfrm>
          <a:prstGeom prst="rect">
            <a:avLst/>
          </a:prstGeom>
          <a:noFill/>
        </p:spPr>
      </p:pic>
      <p:pic>
        <p:nvPicPr>
          <p:cNvPr id="2049"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305050" y="3943350"/>
            <a:ext cx="3638550" cy="476250"/>
          </a:xfrm>
          <a:prstGeom prst="rect">
            <a:avLst/>
          </a:prstGeom>
          <a:noFill/>
        </p:spPr>
      </p:pic>
      <p:sp>
        <p:nvSpPr>
          <p:cNvPr id="20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2053" name="Rectangle 5"/>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 name="TextBox 9"/>
          <p:cNvSpPr txBox="1"/>
          <p:nvPr/>
        </p:nvSpPr>
        <p:spPr>
          <a:xfrm>
            <a:off x="1219200" y="4648200"/>
            <a:ext cx="6781800" cy="461665"/>
          </a:xfrm>
          <a:prstGeom prst="rect">
            <a:avLst/>
          </a:prstGeom>
          <a:noFill/>
        </p:spPr>
        <p:txBody>
          <a:bodyPr wrap="square" rtlCol="0">
            <a:spAutoFit/>
          </a:bodyPr>
          <a:lstStyle/>
          <a:p>
            <a:r>
              <a:rPr lang="en-US" sz="2400" dirty="0" smtClean="0"/>
              <a:t>Do the truth tables for these functions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functions</a:t>
            </a:r>
            <a:endParaRPr lang="en-US" dirty="0"/>
          </a:p>
        </p:txBody>
      </p:sp>
      <p:pic>
        <p:nvPicPr>
          <p:cNvPr id="3" name="Picture 2" descr="57496-ch02Art_Page_02.jpg"/>
          <p:cNvPicPr>
            <a:picLocks noChangeAspect="1"/>
          </p:cNvPicPr>
          <p:nvPr/>
        </p:nvPicPr>
        <p:blipFill>
          <a:blip r:embed="rId3" cstate="print"/>
          <a:stretch>
            <a:fillRect/>
          </a:stretch>
        </p:blipFill>
        <p:spPr>
          <a:xfrm rot="16200000">
            <a:off x="1960066" y="402134"/>
            <a:ext cx="5223867" cy="6858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Functions</a:t>
            </a:r>
            <a:endParaRPr lang="en-US" dirty="0"/>
          </a:p>
        </p:txBody>
      </p:sp>
      <p:pic>
        <p:nvPicPr>
          <p:cNvPr id="3" name="Picture 2" descr="AND_OR_NOT.jpg"/>
          <p:cNvPicPr>
            <a:picLocks noChangeAspect="1"/>
          </p:cNvPicPr>
          <p:nvPr/>
        </p:nvPicPr>
        <p:blipFill>
          <a:blip r:embed="rId3" cstate="print"/>
          <a:stretch>
            <a:fillRect/>
          </a:stretch>
        </p:blipFill>
        <p:spPr>
          <a:xfrm>
            <a:off x="1295400" y="1771650"/>
            <a:ext cx="6219890" cy="409575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functions</a:t>
            </a:r>
            <a:endParaRPr lang="en-US" dirty="0"/>
          </a:p>
        </p:txBody>
      </p:sp>
      <p:sp>
        <p:nvSpPr>
          <p:cNvPr id="3" name="TextBox 2"/>
          <p:cNvSpPr txBox="1"/>
          <p:nvPr/>
        </p:nvSpPr>
        <p:spPr>
          <a:xfrm>
            <a:off x="1066800" y="1524000"/>
            <a:ext cx="7239000" cy="830997"/>
          </a:xfrm>
          <a:prstGeom prst="rect">
            <a:avLst/>
          </a:prstGeom>
          <a:noFill/>
        </p:spPr>
        <p:txBody>
          <a:bodyPr wrap="square" rtlCol="0">
            <a:spAutoFit/>
          </a:bodyPr>
          <a:lstStyle/>
          <a:p>
            <a:r>
              <a:rPr lang="en-US" sz="2400" dirty="0" smtClean="0"/>
              <a:t>Transform the algebraic equation of </a:t>
            </a:r>
            <a:r>
              <a:rPr lang="en-US" sz="2400" i="1" dirty="0" smtClean="0"/>
              <a:t>F</a:t>
            </a:r>
            <a:r>
              <a:rPr lang="en-US" sz="2400" baseline="-25000" dirty="0" smtClean="0"/>
              <a:t>1</a:t>
            </a:r>
            <a:r>
              <a:rPr lang="en-US" sz="2400" dirty="0" smtClean="0"/>
              <a:t> to a circuit diagram using logic gates</a:t>
            </a:r>
            <a:endParaRPr lang="en-US" sz="2400" dirty="0"/>
          </a:p>
        </p:txBody>
      </p:sp>
      <p:pic>
        <p:nvPicPr>
          <p:cNvPr id="5" name="Picture 4" descr="57496-ch02Art_Page_03_cropped.jpg"/>
          <p:cNvPicPr>
            <a:picLocks noChangeAspect="1"/>
          </p:cNvPicPr>
          <p:nvPr/>
        </p:nvPicPr>
        <p:blipFill>
          <a:blip r:embed="rId3" cstate="print"/>
          <a:stretch>
            <a:fillRect/>
          </a:stretch>
        </p:blipFill>
        <p:spPr>
          <a:xfrm>
            <a:off x="914400" y="2552700"/>
            <a:ext cx="7315200" cy="2857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functions</a:t>
            </a:r>
            <a:endParaRPr lang="en-US" dirty="0"/>
          </a:p>
        </p:txBody>
      </p:sp>
      <p:sp>
        <p:nvSpPr>
          <p:cNvPr id="3" name="TextBox 2"/>
          <p:cNvSpPr txBox="1"/>
          <p:nvPr/>
        </p:nvSpPr>
        <p:spPr>
          <a:xfrm>
            <a:off x="1066800" y="1524000"/>
            <a:ext cx="7239000" cy="830997"/>
          </a:xfrm>
          <a:prstGeom prst="rect">
            <a:avLst/>
          </a:prstGeom>
          <a:noFill/>
        </p:spPr>
        <p:txBody>
          <a:bodyPr wrap="square" rtlCol="0">
            <a:spAutoFit/>
          </a:bodyPr>
          <a:lstStyle/>
          <a:p>
            <a:r>
              <a:rPr lang="en-US" sz="2400" dirty="0" smtClean="0"/>
              <a:t>Transform the algebraic equation of </a:t>
            </a:r>
            <a:r>
              <a:rPr lang="en-US" sz="2400" i="1" dirty="0" smtClean="0"/>
              <a:t>F</a:t>
            </a:r>
            <a:r>
              <a:rPr lang="en-US" sz="2400" baseline="-25000" dirty="0" smtClean="0"/>
              <a:t>2</a:t>
            </a:r>
            <a:r>
              <a:rPr lang="en-US" sz="2400" dirty="0" smtClean="0"/>
              <a:t> to a circuit diagram using logic gates</a:t>
            </a:r>
            <a:endParaRPr lang="en-US" sz="2400" dirty="0"/>
          </a:p>
        </p:txBody>
      </p:sp>
      <p:pic>
        <p:nvPicPr>
          <p:cNvPr id="5" name="Picture 4" descr="57496-ch02Art_Page_04_a_cropped.jpg"/>
          <p:cNvPicPr>
            <a:picLocks noChangeAspect="1"/>
          </p:cNvPicPr>
          <p:nvPr/>
        </p:nvPicPr>
        <p:blipFill>
          <a:blip r:embed="rId3" cstate="print"/>
          <a:stretch>
            <a:fillRect/>
          </a:stretch>
        </p:blipFill>
        <p:spPr>
          <a:xfrm>
            <a:off x="914400" y="2514600"/>
            <a:ext cx="7315200" cy="37078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functions</a:t>
            </a:r>
            <a:endParaRPr lang="en-US" dirty="0"/>
          </a:p>
        </p:txBody>
      </p:sp>
      <p:pic>
        <p:nvPicPr>
          <p:cNvPr id="66562"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05050" y="3848100"/>
            <a:ext cx="3486150" cy="476250"/>
          </a:xfrm>
          <a:prstGeom prst="rect">
            <a:avLst/>
          </a:prstGeom>
          <a:noFill/>
        </p:spPr>
      </p:pic>
      <p:pic>
        <p:nvPicPr>
          <p:cNvPr id="66561"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305050" y="4324350"/>
            <a:ext cx="2200275" cy="476250"/>
          </a:xfrm>
          <a:prstGeom prst="rect">
            <a:avLst/>
          </a:prstGeom>
          <a:noFill/>
        </p:spPr>
      </p:pic>
      <p:sp>
        <p:nvSpPr>
          <p:cNvPr id="6656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64" name="Rectangle 4"/>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66565" name="Rectangle 5"/>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8"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305050" y="3352800"/>
            <a:ext cx="3638550" cy="476250"/>
          </a:xfrm>
          <a:prstGeom prst="rect">
            <a:avLst/>
          </a:prstGeom>
          <a:noFill/>
        </p:spPr>
      </p:pic>
      <p:sp>
        <p:nvSpPr>
          <p:cNvPr id="9" name="TextBox 8"/>
          <p:cNvSpPr txBox="1"/>
          <p:nvPr/>
        </p:nvSpPr>
        <p:spPr>
          <a:xfrm>
            <a:off x="914400" y="1828800"/>
            <a:ext cx="7086600" cy="1384995"/>
          </a:xfrm>
          <a:prstGeom prst="rect">
            <a:avLst/>
          </a:prstGeom>
          <a:noFill/>
        </p:spPr>
        <p:txBody>
          <a:bodyPr wrap="square" rtlCol="0">
            <a:spAutoFit/>
          </a:bodyPr>
          <a:lstStyle/>
          <a:p>
            <a:r>
              <a:rPr lang="en-US" sz="2800" dirty="0" smtClean="0"/>
              <a:t>Algebraic manipulation can yield smaller (simpler) expressions, and a smaller implementation (lower cost)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5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functions</a:t>
            </a:r>
            <a:endParaRPr lang="en-US" dirty="0"/>
          </a:p>
        </p:txBody>
      </p:sp>
      <p:pic>
        <p:nvPicPr>
          <p:cNvPr id="4" name="Picture 3" descr="57496-ch02Art_Page_04_b_cropped.jpg"/>
          <p:cNvPicPr>
            <a:picLocks noChangeAspect="1"/>
          </p:cNvPicPr>
          <p:nvPr/>
        </p:nvPicPr>
        <p:blipFill>
          <a:blip r:embed="rId3" cstate="print"/>
          <a:stretch>
            <a:fillRect/>
          </a:stretch>
        </p:blipFill>
        <p:spPr>
          <a:xfrm>
            <a:off x="914400" y="2199132"/>
            <a:ext cx="7315200" cy="245973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functions</a:t>
            </a:r>
            <a:endParaRPr lang="en-US" dirty="0"/>
          </a:p>
        </p:txBody>
      </p:sp>
      <p:sp>
        <p:nvSpPr>
          <p:cNvPr id="3" name="TextBox 2"/>
          <p:cNvSpPr txBox="1"/>
          <p:nvPr/>
        </p:nvSpPr>
        <p:spPr>
          <a:xfrm>
            <a:off x="457200" y="1447800"/>
            <a:ext cx="8229600" cy="523220"/>
          </a:xfrm>
          <a:prstGeom prst="rect">
            <a:avLst/>
          </a:prstGeom>
          <a:noFill/>
        </p:spPr>
        <p:txBody>
          <a:bodyPr wrap="square" rtlCol="0">
            <a:spAutoFit/>
          </a:bodyPr>
          <a:lstStyle/>
          <a:p>
            <a:r>
              <a:rPr lang="en-US" sz="2800" dirty="0" smtClean="0"/>
              <a:t>Compare the two implementations</a:t>
            </a:r>
            <a:endParaRPr lang="en-US" sz="2800" dirty="0"/>
          </a:p>
        </p:txBody>
      </p:sp>
      <p:pic>
        <p:nvPicPr>
          <p:cNvPr id="4" name="Picture 3" descr="57496-ch02Art_Page_04_cropped.jpg"/>
          <p:cNvPicPr>
            <a:picLocks noChangeAspect="1"/>
          </p:cNvPicPr>
          <p:nvPr/>
        </p:nvPicPr>
        <p:blipFill>
          <a:blip r:embed="rId3" cstate="print"/>
          <a:stretch>
            <a:fillRect/>
          </a:stretch>
        </p:blipFill>
        <p:spPr>
          <a:xfrm>
            <a:off x="1981200" y="1944290"/>
            <a:ext cx="5562600" cy="433535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Algebraic manipulation</a:t>
            </a:r>
            <a:endParaRPr lang="en-US" dirty="0"/>
          </a:p>
        </p:txBody>
      </p:sp>
      <p:pic>
        <p:nvPicPr>
          <p:cNvPr id="74760"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81200" y="1790700"/>
            <a:ext cx="5572125" cy="476250"/>
          </a:xfrm>
          <a:prstGeom prst="rect">
            <a:avLst/>
          </a:prstGeom>
          <a:noFill/>
        </p:spPr>
      </p:pic>
      <p:sp>
        <p:nvSpPr>
          <p:cNvPr id="7476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62" name="Rectangle 10"/>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74763" name="Rectangle 11"/>
          <p:cNvSpPr>
            <a:spLocks noChangeArrowheads="1"/>
          </p:cNvSpPr>
          <p:nvPr/>
        </p:nvSpPr>
        <p:spPr bwMode="auto">
          <a:xfrm>
            <a:off x="0" y="1895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74764" name="Rectangle 12"/>
          <p:cNvSpPr>
            <a:spLocks noChangeArrowheads="1"/>
          </p:cNvSpPr>
          <p:nvPr/>
        </p:nvSpPr>
        <p:spPr bwMode="auto">
          <a:xfrm>
            <a:off x="0" y="2857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74765" name="Rectangle 13"/>
          <p:cNvSpPr>
            <a:spLocks noChangeArrowheads="1"/>
          </p:cNvSpPr>
          <p:nvPr/>
        </p:nvSpPr>
        <p:spPr bwMode="auto">
          <a:xfrm>
            <a:off x="0" y="3333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74766" name="Rectangle 14"/>
          <p:cNvSpPr>
            <a:spLocks noChangeArrowheads="1"/>
          </p:cNvSpPr>
          <p:nvPr/>
        </p:nvSpPr>
        <p:spPr bwMode="auto">
          <a:xfrm>
            <a:off x="0" y="3810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74767" name="Rectangle 15"/>
          <p:cNvSpPr>
            <a:spLocks noChangeArrowheads="1"/>
          </p:cNvSpPr>
          <p:nvPr/>
        </p:nvSpPr>
        <p:spPr bwMode="auto">
          <a:xfrm>
            <a:off x="0" y="4286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74768" name="Rectangle 16"/>
          <p:cNvSpPr>
            <a:spLocks noChangeArrowheads="1"/>
          </p:cNvSpPr>
          <p:nvPr/>
        </p:nvSpPr>
        <p:spPr bwMode="auto">
          <a:xfrm>
            <a:off x="0" y="476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74769" name="Rectangle 17"/>
          <p:cNvSpPr>
            <a:spLocks noChangeArrowheads="1"/>
          </p:cNvSpPr>
          <p:nvPr/>
        </p:nvSpPr>
        <p:spPr bwMode="auto">
          <a:xfrm>
            <a:off x="0" y="5724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 name="TextBox 19"/>
          <p:cNvSpPr txBox="1"/>
          <p:nvPr/>
        </p:nvSpPr>
        <p:spPr>
          <a:xfrm>
            <a:off x="533400" y="1840468"/>
            <a:ext cx="1219200" cy="369332"/>
          </a:xfrm>
          <a:prstGeom prst="rect">
            <a:avLst/>
          </a:prstGeom>
          <a:noFill/>
        </p:spPr>
        <p:txBody>
          <a:bodyPr wrap="square" rtlCol="0">
            <a:spAutoFit/>
          </a:bodyPr>
          <a:lstStyle/>
          <a:p>
            <a:r>
              <a:rPr lang="en-US" dirty="0" smtClean="0"/>
              <a:t>Example 1</a:t>
            </a:r>
            <a:endParaRPr lang="en-US" dirty="0"/>
          </a:p>
        </p:txBody>
      </p:sp>
      <p:grpSp>
        <p:nvGrpSpPr>
          <p:cNvPr id="23" name="Group 22"/>
          <p:cNvGrpSpPr/>
          <p:nvPr/>
        </p:nvGrpSpPr>
        <p:grpSpPr>
          <a:xfrm>
            <a:off x="533400" y="2678668"/>
            <a:ext cx="7391400" cy="1026557"/>
            <a:chOff x="533400" y="2678668"/>
            <a:chExt cx="7391400" cy="1026557"/>
          </a:xfrm>
        </p:grpSpPr>
        <p:pic>
          <p:nvPicPr>
            <p:cNvPr id="74759"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81200" y="2743200"/>
              <a:ext cx="5943600" cy="962025"/>
            </a:xfrm>
            <a:prstGeom prst="rect">
              <a:avLst/>
            </a:prstGeom>
            <a:noFill/>
          </p:spPr>
        </p:pic>
        <p:sp>
          <p:nvSpPr>
            <p:cNvPr id="21" name="TextBox 20"/>
            <p:cNvSpPr txBox="1"/>
            <p:nvPr/>
          </p:nvSpPr>
          <p:spPr>
            <a:xfrm>
              <a:off x="533400" y="2678668"/>
              <a:ext cx="1219200" cy="369332"/>
            </a:xfrm>
            <a:prstGeom prst="rect">
              <a:avLst/>
            </a:prstGeom>
            <a:noFill/>
          </p:spPr>
          <p:txBody>
            <a:bodyPr wrap="square" rtlCol="0">
              <a:spAutoFit/>
            </a:bodyPr>
            <a:lstStyle/>
            <a:p>
              <a:r>
                <a:rPr lang="en-US" dirty="0" smtClean="0"/>
                <a:t>Example 2</a:t>
              </a:r>
              <a:endParaRPr lang="en-US" dirty="0"/>
            </a:p>
          </p:txBody>
        </p:sp>
      </p:grpSp>
      <p:grpSp>
        <p:nvGrpSpPr>
          <p:cNvPr id="24" name="Group 23"/>
          <p:cNvGrpSpPr/>
          <p:nvPr/>
        </p:nvGrpSpPr>
        <p:grpSpPr>
          <a:xfrm>
            <a:off x="533400" y="4202668"/>
            <a:ext cx="7391400" cy="978932"/>
            <a:chOff x="533400" y="4202668"/>
            <a:chExt cx="7391400" cy="978932"/>
          </a:xfrm>
        </p:grpSpPr>
        <p:pic>
          <p:nvPicPr>
            <p:cNvPr id="74758"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981200" y="4219575"/>
              <a:ext cx="5943600" cy="962025"/>
            </a:xfrm>
            <a:prstGeom prst="rect">
              <a:avLst/>
            </a:prstGeom>
            <a:noFill/>
          </p:spPr>
        </p:pic>
        <p:sp>
          <p:nvSpPr>
            <p:cNvPr id="22" name="TextBox 21"/>
            <p:cNvSpPr txBox="1"/>
            <p:nvPr/>
          </p:nvSpPr>
          <p:spPr>
            <a:xfrm>
              <a:off x="533400" y="4202668"/>
              <a:ext cx="1219200" cy="369332"/>
            </a:xfrm>
            <a:prstGeom prst="rect">
              <a:avLst/>
            </a:prstGeom>
            <a:noFill/>
          </p:spPr>
          <p:txBody>
            <a:bodyPr wrap="square" rtlCol="0">
              <a:spAutoFit/>
            </a:bodyPr>
            <a:lstStyle/>
            <a:p>
              <a:r>
                <a:rPr lang="en-US" dirty="0" smtClean="0"/>
                <a:t>Example 3</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Algebraic manipulation</a:t>
            </a:r>
            <a:endParaRPr lang="en-US" dirty="0"/>
          </a:p>
        </p:txBody>
      </p:sp>
      <p:pic>
        <p:nvPicPr>
          <p:cNvPr id="3"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81200" y="2057400"/>
            <a:ext cx="5915025" cy="476250"/>
          </a:xfrm>
          <a:prstGeom prst="rect">
            <a:avLst/>
          </a:prstGeom>
          <a:noFill/>
        </p:spPr>
      </p:pic>
      <p:pic>
        <p:nvPicPr>
          <p:cNvPr id="4"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267200" y="2533650"/>
            <a:ext cx="3781425" cy="476250"/>
          </a:xfrm>
          <a:prstGeom prst="rect">
            <a:avLst/>
          </a:prstGeom>
          <a:noFill/>
        </p:spPr>
      </p:pic>
      <p:pic>
        <p:nvPicPr>
          <p:cNvPr id="5"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267200" y="3009900"/>
            <a:ext cx="3886200" cy="476250"/>
          </a:xfrm>
          <a:prstGeom prst="rect">
            <a:avLst/>
          </a:prstGeom>
          <a:noFill/>
        </p:spPr>
      </p:pic>
      <p:pic>
        <p:nvPicPr>
          <p:cNvPr id="6"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267200" y="3486150"/>
            <a:ext cx="1676400" cy="476250"/>
          </a:xfrm>
          <a:prstGeom prst="rect">
            <a:avLst/>
          </a:prstGeom>
          <a:noFill/>
        </p:spPr>
      </p:pic>
      <p:sp>
        <p:nvSpPr>
          <p:cNvPr id="9" name="TextBox 8"/>
          <p:cNvSpPr txBox="1"/>
          <p:nvPr/>
        </p:nvSpPr>
        <p:spPr>
          <a:xfrm>
            <a:off x="533400" y="2145268"/>
            <a:ext cx="1219200" cy="369332"/>
          </a:xfrm>
          <a:prstGeom prst="rect">
            <a:avLst/>
          </a:prstGeom>
          <a:noFill/>
        </p:spPr>
        <p:txBody>
          <a:bodyPr wrap="square" rtlCol="0">
            <a:spAutoFit/>
          </a:bodyPr>
          <a:lstStyle/>
          <a:p>
            <a:r>
              <a:rPr lang="en-US" dirty="0" smtClean="0"/>
              <a:t>Example 4</a:t>
            </a:r>
            <a:endParaRPr lang="en-US" dirty="0"/>
          </a:p>
        </p:txBody>
      </p:sp>
      <p:grpSp>
        <p:nvGrpSpPr>
          <p:cNvPr id="11" name="Group 10"/>
          <p:cNvGrpSpPr/>
          <p:nvPr/>
        </p:nvGrpSpPr>
        <p:grpSpPr>
          <a:xfrm>
            <a:off x="533400" y="4524375"/>
            <a:ext cx="7924800" cy="1483757"/>
            <a:chOff x="533400" y="4524375"/>
            <a:chExt cx="7924800" cy="1483757"/>
          </a:xfrm>
        </p:grpSpPr>
        <p:pic>
          <p:nvPicPr>
            <p:cNvPr id="7" name="Picture 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981200" y="4524375"/>
              <a:ext cx="5943600" cy="962025"/>
            </a:xfrm>
            <a:prstGeom prst="rect">
              <a:avLst/>
            </a:prstGeom>
            <a:noFill/>
          </p:spPr>
        </p:pic>
        <p:sp>
          <p:nvSpPr>
            <p:cNvPr id="8" name="TextBox 7"/>
            <p:cNvSpPr txBox="1"/>
            <p:nvPr/>
          </p:nvSpPr>
          <p:spPr>
            <a:xfrm>
              <a:off x="1981200" y="5638800"/>
              <a:ext cx="6477000" cy="369332"/>
            </a:xfrm>
            <a:prstGeom prst="rect">
              <a:avLst/>
            </a:prstGeom>
            <a:noFill/>
          </p:spPr>
          <p:txBody>
            <a:bodyPr wrap="square" rtlCol="0">
              <a:spAutoFit/>
            </a:bodyPr>
            <a:lstStyle/>
            <a:p>
              <a:r>
                <a:rPr lang="en-US" dirty="0" smtClean="0"/>
                <a:t>By duality of Example 4</a:t>
              </a:r>
              <a:endParaRPr lang="en-US" dirty="0"/>
            </a:p>
          </p:txBody>
        </p:sp>
        <p:sp>
          <p:nvSpPr>
            <p:cNvPr id="10" name="TextBox 9"/>
            <p:cNvSpPr txBox="1"/>
            <p:nvPr/>
          </p:nvSpPr>
          <p:spPr>
            <a:xfrm>
              <a:off x="533400" y="4572000"/>
              <a:ext cx="1219200" cy="369332"/>
            </a:xfrm>
            <a:prstGeom prst="rect">
              <a:avLst/>
            </a:prstGeom>
            <a:noFill/>
          </p:spPr>
          <p:txBody>
            <a:bodyPr wrap="square" rtlCol="0">
              <a:spAutoFit/>
            </a:bodyPr>
            <a:lstStyle/>
            <a:p>
              <a:r>
                <a:rPr lang="en-US" dirty="0" smtClean="0"/>
                <a:t>Example 5</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Definitions</a:t>
            </a:r>
            <a:endParaRPr lang="en-US"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smtClean="0"/>
              <a:t>Closure: A set </a:t>
            </a:r>
            <a:r>
              <a:rPr lang="en-US" i="1" dirty="0" smtClean="0"/>
              <a:t>S</a:t>
            </a:r>
            <a:r>
              <a:rPr lang="en-US" dirty="0" smtClean="0"/>
              <a:t> is closed with respect to a binary operator if, for every pair of elements of </a:t>
            </a:r>
            <a:r>
              <a:rPr lang="en-US" i="1" dirty="0" smtClean="0"/>
              <a:t>S</a:t>
            </a:r>
            <a:r>
              <a:rPr lang="en-US" dirty="0" smtClean="0"/>
              <a:t>, the binary operator specifies a </a:t>
            </a:r>
            <a:r>
              <a:rPr lang="en-US" dirty="0" err="1" smtClean="0"/>
              <a:t>rula</a:t>
            </a:r>
            <a:r>
              <a:rPr lang="en-US" dirty="0" smtClean="0"/>
              <a:t> for obtaining a unique element of </a:t>
            </a:r>
            <a:r>
              <a:rPr lang="en-US" i="1" dirty="0" smtClean="0"/>
              <a:t>S</a:t>
            </a:r>
            <a:r>
              <a:rPr lang="en-US" dirty="0" smtClean="0"/>
              <a:t>.</a:t>
            </a:r>
          </a:p>
          <a:p>
            <a:pPr marL="514350" indent="-514350">
              <a:buFont typeface="+mj-lt"/>
              <a:buAutoNum type="arabicPeriod"/>
            </a:pPr>
            <a:r>
              <a:rPr lang="en-US" dirty="0" smtClean="0"/>
              <a:t>Associative law: (</a:t>
            </a:r>
            <a:r>
              <a:rPr lang="en-US" i="1" dirty="0" smtClean="0"/>
              <a:t>x*y</a:t>
            </a:r>
            <a:r>
              <a:rPr lang="en-US" dirty="0" smtClean="0"/>
              <a:t>)*</a:t>
            </a:r>
            <a:r>
              <a:rPr lang="en-US" i="1" dirty="0" smtClean="0"/>
              <a:t>z</a:t>
            </a:r>
            <a:r>
              <a:rPr lang="en-US" dirty="0" smtClean="0"/>
              <a:t>=x*(y*z) for all </a:t>
            </a:r>
            <a:r>
              <a:rPr lang="en-US" i="1" dirty="0" smtClean="0"/>
              <a:t>z, y, z</a:t>
            </a:r>
            <a:r>
              <a:rPr lang="en-US" dirty="0" smtClean="0"/>
              <a:t>  </a:t>
            </a:r>
            <a:r>
              <a:rPr lang="az-Cyrl-AZ" dirty="0" smtClean="0"/>
              <a:t>Є</a:t>
            </a:r>
            <a:r>
              <a:rPr lang="en-US" i="1" dirty="0" smtClean="0"/>
              <a:t>S.</a:t>
            </a:r>
            <a:endParaRPr lang="en-US" dirty="0" smtClean="0"/>
          </a:p>
          <a:p>
            <a:pPr marL="514350" indent="-514350">
              <a:buFont typeface="+mj-lt"/>
              <a:buAutoNum type="arabicPeriod"/>
            </a:pPr>
            <a:r>
              <a:rPr lang="en-US" dirty="0" smtClean="0"/>
              <a:t>Commutative law: </a:t>
            </a:r>
            <a:r>
              <a:rPr lang="en-US" i="1" dirty="0" smtClean="0"/>
              <a:t>x*y=y*x</a:t>
            </a:r>
            <a:endParaRPr lang="en-US" dirty="0" smtClean="0"/>
          </a:p>
          <a:p>
            <a:pPr marL="514350" indent="-514350">
              <a:buFont typeface="+mj-lt"/>
              <a:buAutoNum type="arabicPeriod"/>
            </a:pPr>
            <a:r>
              <a:rPr lang="en-US" dirty="0" smtClean="0"/>
              <a:t>Identity Element: </a:t>
            </a:r>
            <a:r>
              <a:rPr lang="en-US" i="1" dirty="0" smtClean="0"/>
              <a:t>e*x=x*e=x</a:t>
            </a:r>
          </a:p>
          <a:p>
            <a:pPr marL="514350" indent="-514350">
              <a:buFont typeface="+mj-lt"/>
              <a:buAutoNum type="arabicPeriod"/>
            </a:pPr>
            <a:r>
              <a:rPr lang="en-US" dirty="0" smtClean="0"/>
              <a:t>Inverse: A set </a:t>
            </a:r>
            <a:r>
              <a:rPr lang="en-US" i="1" dirty="0" smtClean="0"/>
              <a:t>S</a:t>
            </a:r>
            <a:r>
              <a:rPr lang="en-US" dirty="0" smtClean="0"/>
              <a:t> having the identity element </a:t>
            </a:r>
            <a:r>
              <a:rPr lang="en-US" i="1" dirty="0" smtClean="0"/>
              <a:t>e</a:t>
            </a:r>
            <a:r>
              <a:rPr lang="en-US" dirty="0" smtClean="0"/>
              <a:t> with respect to binary operator * is said to have an inverse whenever, for every </a:t>
            </a:r>
            <a:r>
              <a:rPr lang="en-US" i="1" dirty="0" smtClean="0"/>
              <a:t>x</a:t>
            </a:r>
            <a:r>
              <a:rPr lang="az-Cyrl-AZ" i="1" dirty="0" smtClean="0"/>
              <a:t>Є</a:t>
            </a:r>
            <a:r>
              <a:rPr lang="en-US" i="1" dirty="0" smtClean="0"/>
              <a:t>S</a:t>
            </a:r>
            <a:r>
              <a:rPr lang="en-US" dirty="0" smtClean="0"/>
              <a:t>, there exists an element </a:t>
            </a:r>
            <a:r>
              <a:rPr lang="en-US" i="1" dirty="0" smtClean="0"/>
              <a:t>y</a:t>
            </a:r>
            <a:r>
              <a:rPr lang="en-US" dirty="0" smtClean="0"/>
              <a:t> such that </a:t>
            </a:r>
            <a:r>
              <a:rPr lang="en-US" i="1" dirty="0" smtClean="0"/>
              <a:t>x*y=e</a:t>
            </a:r>
          </a:p>
          <a:p>
            <a:pPr marL="514350" indent="-514350">
              <a:buFont typeface="+mj-lt"/>
              <a:buAutoNum type="arabicPeriod"/>
            </a:pPr>
            <a:r>
              <a:rPr lang="en-US" dirty="0" smtClean="0"/>
              <a:t>Distributive law: If * and . are binary operators on </a:t>
            </a:r>
            <a:r>
              <a:rPr lang="en-US" i="1" dirty="0" smtClean="0"/>
              <a:t>S</a:t>
            </a:r>
            <a:r>
              <a:rPr lang="en-US" dirty="0" smtClean="0"/>
              <a:t>, * is said to be distributive over .  whenever </a:t>
            </a:r>
            <a:r>
              <a:rPr lang="en-US" i="1" dirty="0" smtClean="0"/>
              <a:t>x*(</a:t>
            </a:r>
            <a:r>
              <a:rPr lang="en-US" i="1" dirty="0" err="1" smtClean="0"/>
              <a:t>y.z</a:t>
            </a:r>
            <a:r>
              <a:rPr lang="en-US" i="1" dirty="0" smtClean="0"/>
              <a:t>)=(x*y).(x*z)</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Complement of a function</a:t>
            </a:r>
            <a:endParaRPr lang="en-US" dirty="0"/>
          </a:p>
        </p:txBody>
      </p:sp>
      <p:sp>
        <p:nvSpPr>
          <p:cNvPr id="3" name="TextBox 2"/>
          <p:cNvSpPr txBox="1"/>
          <p:nvPr/>
        </p:nvSpPr>
        <p:spPr>
          <a:xfrm>
            <a:off x="838200" y="1447800"/>
            <a:ext cx="5985485" cy="523220"/>
          </a:xfrm>
          <a:prstGeom prst="rect">
            <a:avLst/>
          </a:prstGeom>
          <a:noFill/>
        </p:spPr>
        <p:txBody>
          <a:bodyPr wrap="none" rtlCol="0">
            <a:spAutoFit/>
          </a:bodyPr>
          <a:lstStyle/>
          <a:p>
            <a:r>
              <a:rPr lang="en-US" sz="2800" dirty="0" smtClean="0"/>
              <a:t>Generalization of </a:t>
            </a:r>
            <a:r>
              <a:rPr lang="en-US" sz="2800" dirty="0" err="1" smtClean="0"/>
              <a:t>DeMorgan’s</a:t>
            </a:r>
            <a:r>
              <a:rPr lang="en-US" sz="2800" dirty="0" smtClean="0"/>
              <a:t> theorems</a:t>
            </a:r>
            <a:endParaRPr lang="en-US" sz="2800" dirty="0"/>
          </a:p>
        </p:txBody>
      </p:sp>
      <p:pic>
        <p:nvPicPr>
          <p:cNvPr id="8294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47800" y="2400300"/>
            <a:ext cx="5543550" cy="476250"/>
          </a:xfrm>
          <a:prstGeom prst="rect">
            <a:avLst/>
          </a:prstGeom>
          <a:noFill/>
        </p:spPr>
      </p:pic>
      <p:pic>
        <p:nvPicPr>
          <p:cNvPr id="82945"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47800" y="3409950"/>
            <a:ext cx="5162550" cy="476250"/>
          </a:xfrm>
          <a:prstGeom prst="rect">
            <a:avLst/>
          </a:prstGeom>
          <a:noFill/>
        </p:spPr>
      </p:pic>
      <p:sp>
        <p:nvSpPr>
          <p:cNvPr id="8294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948" name="Rectangle 4"/>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82949" name="Rectangle 5"/>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9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Complement of a function</a:t>
            </a:r>
            <a:endParaRPr lang="en-US" dirty="0"/>
          </a:p>
        </p:txBody>
      </p:sp>
      <p:sp>
        <p:nvSpPr>
          <p:cNvPr id="3" name="TextBox 2"/>
          <p:cNvSpPr txBox="1"/>
          <p:nvPr/>
        </p:nvSpPr>
        <p:spPr>
          <a:xfrm>
            <a:off x="914400" y="1447800"/>
            <a:ext cx="7116820" cy="523220"/>
          </a:xfrm>
          <a:prstGeom prst="rect">
            <a:avLst/>
          </a:prstGeom>
          <a:noFill/>
        </p:spPr>
        <p:txBody>
          <a:bodyPr wrap="none" rtlCol="0">
            <a:spAutoFit/>
          </a:bodyPr>
          <a:lstStyle/>
          <a:p>
            <a:r>
              <a:rPr lang="en-US" sz="2800" dirty="0" smtClean="0"/>
              <a:t>Find the complement of the following functions</a:t>
            </a:r>
            <a:endParaRPr lang="en-US" sz="2800" dirty="0"/>
          </a:p>
        </p:txBody>
      </p:sp>
      <p:pic>
        <p:nvPicPr>
          <p:cNvPr id="87048"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09875" y="2057400"/>
            <a:ext cx="3171825" cy="476250"/>
          </a:xfrm>
          <a:prstGeom prst="rect">
            <a:avLst/>
          </a:prstGeom>
          <a:noFill/>
        </p:spPr>
      </p:pic>
      <p:pic>
        <p:nvPicPr>
          <p:cNvPr id="87047"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67075" y="2533650"/>
            <a:ext cx="2790825" cy="476250"/>
          </a:xfrm>
          <a:prstGeom prst="rect">
            <a:avLst/>
          </a:prstGeom>
          <a:noFill/>
        </p:spPr>
      </p:pic>
      <p:pic>
        <p:nvPicPr>
          <p:cNvPr id="87046"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267075" y="3009900"/>
            <a:ext cx="4048125" cy="476250"/>
          </a:xfrm>
          <a:prstGeom prst="rect">
            <a:avLst/>
          </a:prstGeom>
          <a:noFill/>
        </p:spPr>
      </p:pic>
      <p:pic>
        <p:nvPicPr>
          <p:cNvPr id="87045"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809875" y="3943350"/>
            <a:ext cx="3067050" cy="476250"/>
          </a:xfrm>
          <a:prstGeom prst="rect">
            <a:avLst/>
          </a:prstGeom>
          <a:noFill/>
        </p:spPr>
      </p:pic>
      <p:pic>
        <p:nvPicPr>
          <p:cNvPr id="87044"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276600" y="4419600"/>
            <a:ext cx="2924175" cy="476250"/>
          </a:xfrm>
          <a:prstGeom prst="rect">
            <a:avLst/>
          </a:prstGeom>
          <a:noFill/>
        </p:spPr>
      </p:pic>
      <p:pic>
        <p:nvPicPr>
          <p:cNvPr id="87043" name="Picture 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276600" y="4895850"/>
            <a:ext cx="2895600" cy="476250"/>
          </a:xfrm>
          <a:prstGeom prst="rect">
            <a:avLst/>
          </a:prstGeom>
          <a:noFill/>
        </p:spPr>
      </p:pic>
      <p:pic>
        <p:nvPicPr>
          <p:cNvPr id="87042" name="Picture 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276600" y="5372100"/>
            <a:ext cx="3543300" cy="476250"/>
          </a:xfrm>
          <a:prstGeom prst="rect">
            <a:avLst/>
          </a:prstGeom>
          <a:noFill/>
        </p:spPr>
      </p:pic>
      <p:pic>
        <p:nvPicPr>
          <p:cNvPr id="87041" name="Picture 1"/>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276600" y="5848350"/>
            <a:ext cx="2486025" cy="476250"/>
          </a:xfrm>
          <a:prstGeom prst="rect">
            <a:avLst/>
          </a:prstGeom>
          <a:noFill/>
        </p:spPr>
      </p:pic>
      <p:sp>
        <p:nvSpPr>
          <p:cNvPr id="870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50" name="Rectangle 10"/>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87051" name="Rectangle 11"/>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87052" name="Rectangle 12"/>
          <p:cNvSpPr>
            <a:spLocks noChangeArrowheads="1"/>
          </p:cNvSpPr>
          <p:nvPr/>
        </p:nvSpPr>
        <p:spPr bwMode="auto">
          <a:xfrm>
            <a:off x="0" y="1885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87053" name="Rectangle 13"/>
          <p:cNvSpPr>
            <a:spLocks noChangeArrowheads="1"/>
          </p:cNvSpPr>
          <p:nvPr/>
        </p:nvSpPr>
        <p:spPr bwMode="auto">
          <a:xfrm>
            <a:off x="0" y="2362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87054" name="Rectangle 14"/>
          <p:cNvSpPr>
            <a:spLocks noChangeArrowheads="1"/>
          </p:cNvSpPr>
          <p:nvPr/>
        </p:nvSpPr>
        <p:spPr bwMode="auto">
          <a:xfrm>
            <a:off x="0" y="2838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87055" name="Rectangle 15"/>
          <p:cNvSpPr>
            <a:spLocks noChangeArrowheads="1"/>
          </p:cNvSpPr>
          <p:nvPr/>
        </p:nvSpPr>
        <p:spPr bwMode="auto">
          <a:xfrm>
            <a:off x="0" y="3314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87056" name="Rectangle 16"/>
          <p:cNvSpPr>
            <a:spLocks noChangeArrowheads="1"/>
          </p:cNvSpPr>
          <p:nvPr/>
        </p:nvSpPr>
        <p:spPr bwMode="auto">
          <a:xfrm>
            <a:off x="0" y="3790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87057" name="Rectangle 17"/>
          <p:cNvSpPr>
            <a:spLocks noChangeArrowheads="1"/>
          </p:cNvSpPr>
          <p:nvPr/>
        </p:nvSpPr>
        <p:spPr bwMode="auto">
          <a:xfrm>
            <a:off x="0" y="426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0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0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0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0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70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70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70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Complement of a function</a:t>
            </a:r>
            <a:endParaRPr lang="en-US" dirty="0"/>
          </a:p>
        </p:txBody>
      </p:sp>
      <p:sp>
        <p:nvSpPr>
          <p:cNvPr id="3" name="TextBox 2"/>
          <p:cNvSpPr txBox="1"/>
          <p:nvPr/>
        </p:nvSpPr>
        <p:spPr>
          <a:xfrm>
            <a:off x="914400" y="1447800"/>
            <a:ext cx="7010400" cy="1384995"/>
          </a:xfrm>
          <a:prstGeom prst="rect">
            <a:avLst/>
          </a:prstGeom>
          <a:noFill/>
        </p:spPr>
        <p:txBody>
          <a:bodyPr wrap="square" rtlCol="0">
            <a:spAutoFit/>
          </a:bodyPr>
          <a:lstStyle/>
          <a:p>
            <a:r>
              <a:rPr lang="en-US" sz="2800" dirty="0" smtClean="0"/>
              <a:t>Find the complement of the following functions by taking their duals and complementing each literal</a:t>
            </a:r>
            <a:endParaRPr lang="en-US" sz="2800" dirty="0"/>
          </a:p>
        </p:txBody>
      </p:sp>
      <p:pic>
        <p:nvPicPr>
          <p:cNvPr id="89094"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14600" y="2781300"/>
            <a:ext cx="2847975" cy="476250"/>
          </a:xfrm>
          <a:prstGeom prst="rect">
            <a:avLst/>
          </a:prstGeom>
          <a:noFill/>
        </p:spPr>
      </p:pic>
      <p:pic>
        <p:nvPicPr>
          <p:cNvPr id="8909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514600" y="4210050"/>
            <a:ext cx="2714625" cy="476250"/>
          </a:xfrm>
          <a:prstGeom prst="rect">
            <a:avLst/>
          </a:prstGeom>
          <a:noFill/>
        </p:spPr>
      </p:pic>
      <p:sp>
        <p:nvSpPr>
          <p:cNvPr id="8909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6" name="Rectangle 8"/>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89097" name="Rectangle 9"/>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89098" name="Rectangle 10"/>
          <p:cNvSpPr>
            <a:spLocks noChangeArrowheads="1"/>
          </p:cNvSpPr>
          <p:nvPr/>
        </p:nvSpPr>
        <p:spPr bwMode="auto">
          <a:xfrm>
            <a:off x="0" y="1885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89099" name="Rectangle 11"/>
          <p:cNvSpPr>
            <a:spLocks noChangeArrowheads="1"/>
          </p:cNvSpPr>
          <p:nvPr/>
        </p:nvSpPr>
        <p:spPr bwMode="auto">
          <a:xfrm>
            <a:off x="0" y="2362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89100" name="Rectangle 12"/>
          <p:cNvSpPr>
            <a:spLocks noChangeArrowheads="1"/>
          </p:cNvSpPr>
          <p:nvPr/>
        </p:nvSpPr>
        <p:spPr bwMode="auto">
          <a:xfrm>
            <a:off x="0" y="2838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89101" name="Rectangle 13"/>
          <p:cNvSpPr>
            <a:spLocks noChangeArrowheads="1"/>
          </p:cNvSpPr>
          <p:nvPr/>
        </p:nvSpPr>
        <p:spPr bwMode="auto">
          <a:xfrm>
            <a:off x="0" y="3314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nvGrpSpPr>
          <p:cNvPr id="22" name="Group 21"/>
          <p:cNvGrpSpPr/>
          <p:nvPr/>
        </p:nvGrpSpPr>
        <p:grpSpPr>
          <a:xfrm>
            <a:off x="533400" y="3257550"/>
            <a:ext cx="6734175" cy="476250"/>
            <a:chOff x="533400" y="3257550"/>
            <a:chExt cx="6734175" cy="476250"/>
          </a:xfrm>
        </p:grpSpPr>
        <p:pic>
          <p:nvPicPr>
            <p:cNvPr id="89093"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352800" y="3257550"/>
              <a:ext cx="3914775" cy="476250"/>
            </a:xfrm>
            <a:prstGeom prst="rect">
              <a:avLst/>
            </a:prstGeom>
            <a:noFill/>
          </p:spPr>
        </p:pic>
        <p:sp>
          <p:nvSpPr>
            <p:cNvPr id="17" name="TextBox 16"/>
            <p:cNvSpPr txBox="1"/>
            <p:nvPr/>
          </p:nvSpPr>
          <p:spPr>
            <a:xfrm>
              <a:off x="533400" y="3288268"/>
              <a:ext cx="1676400" cy="369332"/>
            </a:xfrm>
            <a:prstGeom prst="rect">
              <a:avLst/>
            </a:prstGeom>
            <a:noFill/>
          </p:spPr>
          <p:txBody>
            <a:bodyPr wrap="square" rtlCol="0">
              <a:spAutoFit/>
            </a:bodyPr>
            <a:lstStyle/>
            <a:p>
              <a:r>
                <a:rPr lang="en-US" dirty="0" smtClean="0"/>
                <a:t>The dual</a:t>
              </a:r>
              <a:endParaRPr lang="en-US" dirty="0"/>
            </a:p>
          </p:txBody>
        </p:sp>
      </p:grpSp>
      <p:grpSp>
        <p:nvGrpSpPr>
          <p:cNvPr id="23" name="Group 22"/>
          <p:cNvGrpSpPr/>
          <p:nvPr/>
        </p:nvGrpSpPr>
        <p:grpSpPr>
          <a:xfrm>
            <a:off x="533400" y="3733800"/>
            <a:ext cx="7305675" cy="476250"/>
            <a:chOff x="533400" y="3733800"/>
            <a:chExt cx="7305675" cy="476250"/>
          </a:xfrm>
        </p:grpSpPr>
        <p:pic>
          <p:nvPicPr>
            <p:cNvPr id="89092"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352800" y="3733800"/>
              <a:ext cx="4486275" cy="476250"/>
            </a:xfrm>
            <a:prstGeom prst="rect">
              <a:avLst/>
            </a:prstGeom>
            <a:noFill/>
          </p:spPr>
        </p:pic>
        <p:sp>
          <p:nvSpPr>
            <p:cNvPr id="18" name="TextBox 17"/>
            <p:cNvSpPr txBox="1"/>
            <p:nvPr/>
          </p:nvSpPr>
          <p:spPr>
            <a:xfrm>
              <a:off x="533400" y="3745468"/>
              <a:ext cx="2819400" cy="369332"/>
            </a:xfrm>
            <a:prstGeom prst="rect">
              <a:avLst/>
            </a:prstGeom>
            <a:noFill/>
          </p:spPr>
          <p:txBody>
            <a:bodyPr wrap="square" rtlCol="0">
              <a:spAutoFit/>
            </a:bodyPr>
            <a:lstStyle/>
            <a:p>
              <a:r>
                <a:rPr lang="en-US" dirty="0" smtClean="0"/>
                <a:t>Complement each literal</a:t>
              </a:r>
              <a:endParaRPr lang="en-US" dirty="0"/>
            </a:p>
          </p:txBody>
        </p:sp>
      </p:grpSp>
      <p:grpSp>
        <p:nvGrpSpPr>
          <p:cNvPr id="24" name="Group 23"/>
          <p:cNvGrpSpPr/>
          <p:nvPr/>
        </p:nvGrpSpPr>
        <p:grpSpPr>
          <a:xfrm>
            <a:off x="533400" y="4686300"/>
            <a:ext cx="5934075" cy="476250"/>
            <a:chOff x="533400" y="4686300"/>
            <a:chExt cx="5934075" cy="476250"/>
          </a:xfrm>
        </p:grpSpPr>
        <p:pic>
          <p:nvPicPr>
            <p:cNvPr id="89090"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409950" y="4686300"/>
              <a:ext cx="3057525" cy="476250"/>
            </a:xfrm>
            <a:prstGeom prst="rect">
              <a:avLst/>
            </a:prstGeom>
            <a:noFill/>
          </p:spPr>
        </p:pic>
        <p:sp>
          <p:nvSpPr>
            <p:cNvPr id="19" name="TextBox 18"/>
            <p:cNvSpPr txBox="1"/>
            <p:nvPr/>
          </p:nvSpPr>
          <p:spPr>
            <a:xfrm>
              <a:off x="533400" y="4724400"/>
              <a:ext cx="1676400" cy="369332"/>
            </a:xfrm>
            <a:prstGeom prst="rect">
              <a:avLst/>
            </a:prstGeom>
            <a:noFill/>
          </p:spPr>
          <p:txBody>
            <a:bodyPr wrap="square" rtlCol="0">
              <a:spAutoFit/>
            </a:bodyPr>
            <a:lstStyle/>
            <a:p>
              <a:r>
                <a:rPr lang="en-US" dirty="0" smtClean="0"/>
                <a:t>The dual</a:t>
              </a:r>
              <a:endParaRPr lang="en-US" dirty="0"/>
            </a:p>
          </p:txBody>
        </p:sp>
      </p:grpSp>
      <p:grpSp>
        <p:nvGrpSpPr>
          <p:cNvPr id="25" name="Group 24"/>
          <p:cNvGrpSpPr/>
          <p:nvPr/>
        </p:nvGrpSpPr>
        <p:grpSpPr>
          <a:xfrm>
            <a:off x="533400" y="5162550"/>
            <a:ext cx="6858000" cy="476250"/>
            <a:chOff x="533400" y="5162550"/>
            <a:chExt cx="6858000" cy="476250"/>
          </a:xfrm>
        </p:grpSpPr>
        <p:pic>
          <p:nvPicPr>
            <p:cNvPr id="89089" name="Picture 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409950" y="5162550"/>
              <a:ext cx="3981450" cy="476250"/>
            </a:xfrm>
            <a:prstGeom prst="rect">
              <a:avLst/>
            </a:prstGeom>
            <a:noFill/>
          </p:spPr>
        </p:pic>
        <p:sp>
          <p:nvSpPr>
            <p:cNvPr id="20" name="TextBox 19"/>
            <p:cNvSpPr txBox="1"/>
            <p:nvPr/>
          </p:nvSpPr>
          <p:spPr>
            <a:xfrm>
              <a:off x="533400" y="5181600"/>
              <a:ext cx="2819400" cy="369332"/>
            </a:xfrm>
            <a:prstGeom prst="rect">
              <a:avLst/>
            </a:prstGeom>
            <a:noFill/>
          </p:spPr>
          <p:txBody>
            <a:bodyPr wrap="square" rtlCol="0">
              <a:spAutoFit/>
            </a:bodyPr>
            <a:lstStyle/>
            <a:p>
              <a:r>
                <a:rPr lang="en-US" dirty="0" smtClean="0"/>
                <a:t>Complement each literal</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0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Canonical and Standard Form</a:t>
            </a:r>
            <a:endParaRPr lang="en-US" dirty="0"/>
          </a:p>
        </p:txBody>
      </p:sp>
      <p:pic>
        <p:nvPicPr>
          <p:cNvPr id="3" name="Picture 2" descr="57496-ch02Art_Page_05.jpg"/>
          <p:cNvPicPr>
            <a:picLocks noChangeAspect="1"/>
          </p:cNvPicPr>
          <p:nvPr/>
        </p:nvPicPr>
        <p:blipFill>
          <a:blip r:embed="rId3" cstate="print"/>
          <a:stretch>
            <a:fillRect/>
          </a:stretch>
        </p:blipFill>
        <p:spPr>
          <a:xfrm rot="16200000">
            <a:off x="1959428" y="555172"/>
            <a:ext cx="5225143" cy="68580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Minterms</a:t>
            </a:r>
            <a:r>
              <a:rPr lang="en-US" dirty="0" smtClean="0"/>
              <a:t> and </a:t>
            </a:r>
            <a:r>
              <a:rPr lang="en-US" dirty="0" err="1" smtClean="0"/>
              <a:t>maxterms</a:t>
            </a:r>
            <a:endParaRPr lang="en-US" dirty="0"/>
          </a:p>
        </p:txBody>
      </p:sp>
      <p:sp>
        <p:nvSpPr>
          <p:cNvPr id="4" name="Content Placeholder 3"/>
          <p:cNvSpPr>
            <a:spLocks noGrp="1"/>
          </p:cNvSpPr>
          <p:nvPr>
            <p:ph idx="1"/>
          </p:nvPr>
        </p:nvSpPr>
        <p:spPr/>
        <p:txBody>
          <a:bodyPr/>
          <a:lstStyle/>
          <a:p>
            <a:r>
              <a:rPr lang="en-US" dirty="0" err="1" smtClean="0"/>
              <a:t>Minterm</a:t>
            </a:r>
            <a:r>
              <a:rPr lang="en-US" dirty="0" smtClean="0"/>
              <a:t> or standard product: product of variables or their complement (all) in Boolean function.</a:t>
            </a:r>
          </a:p>
          <a:p>
            <a:r>
              <a:rPr lang="en-US" dirty="0" smtClean="0"/>
              <a:t>If </a:t>
            </a:r>
            <a:r>
              <a:rPr lang="en-US" i="1" dirty="0" smtClean="0"/>
              <a:t>n</a:t>
            </a:r>
            <a:r>
              <a:rPr lang="en-US" dirty="0" smtClean="0"/>
              <a:t> variables 2</a:t>
            </a:r>
            <a:r>
              <a:rPr lang="en-US" i="1" baseline="30000" dirty="0" smtClean="0"/>
              <a:t>n</a:t>
            </a:r>
            <a:r>
              <a:rPr lang="en-US" dirty="0" smtClean="0"/>
              <a:t> possible combinations.</a:t>
            </a:r>
          </a:p>
          <a:p>
            <a:r>
              <a:rPr lang="en-US" dirty="0" smtClean="0"/>
              <a:t>Obtained from truth table of function</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Minterms</a:t>
            </a:r>
            <a:r>
              <a:rPr lang="en-US" dirty="0" smtClean="0"/>
              <a:t> and </a:t>
            </a:r>
            <a:r>
              <a:rPr lang="en-US" dirty="0" err="1" smtClean="0"/>
              <a:t>maxterms</a:t>
            </a:r>
            <a:endParaRPr lang="en-US" dirty="0"/>
          </a:p>
        </p:txBody>
      </p:sp>
      <p:pic>
        <p:nvPicPr>
          <p:cNvPr id="4" name="Picture 3" descr="57496-ch02Art_Page_06.jpg"/>
          <p:cNvPicPr>
            <a:picLocks noChangeAspect="1"/>
          </p:cNvPicPr>
          <p:nvPr/>
        </p:nvPicPr>
        <p:blipFill>
          <a:blip r:embed="rId3" cstate="print"/>
          <a:stretch>
            <a:fillRect/>
          </a:stretch>
        </p:blipFill>
        <p:spPr>
          <a:xfrm rot="16200000">
            <a:off x="1959428" y="511628"/>
            <a:ext cx="5225143" cy="6858000"/>
          </a:xfrm>
          <a:prstGeom prst="rect">
            <a:avLst/>
          </a:prstGeom>
        </p:spPr>
      </p:pic>
      <p:sp>
        <p:nvSpPr>
          <p:cNvPr id="5" name="TextBox 4"/>
          <p:cNvSpPr txBox="1"/>
          <p:nvPr/>
        </p:nvSpPr>
        <p:spPr>
          <a:xfrm>
            <a:off x="1524000" y="1371600"/>
            <a:ext cx="6172200" cy="369332"/>
          </a:xfrm>
          <a:prstGeom prst="rect">
            <a:avLst/>
          </a:prstGeom>
          <a:noFill/>
        </p:spPr>
        <p:txBody>
          <a:bodyPr wrap="square" rtlCol="0">
            <a:spAutoFit/>
          </a:bodyPr>
          <a:lstStyle/>
          <a:p>
            <a:r>
              <a:rPr lang="en-US" dirty="0" smtClean="0"/>
              <a:t>Example of two Boolean functions on truth table</a:t>
            </a:r>
            <a:endParaRPr lang="en-US" dirty="0"/>
          </a:p>
        </p:txBody>
      </p:sp>
      <p:grpSp>
        <p:nvGrpSpPr>
          <p:cNvPr id="17" name="Group 16"/>
          <p:cNvGrpSpPr/>
          <p:nvPr/>
        </p:nvGrpSpPr>
        <p:grpSpPr>
          <a:xfrm>
            <a:off x="1752600" y="3352800"/>
            <a:ext cx="3429000" cy="1828800"/>
            <a:chOff x="1752600" y="3352800"/>
            <a:chExt cx="3429000" cy="1828800"/>
          </a:xfrm>
        </p:grpSpPr>
        <p:sp>
          <p:nvSpPr>
            <p:cNvPr id="7" name="Oval 6"/>
            <p:cNvSpPr/>
            <p:nvPr/>
          </p:nvSpPr>
          <p:spPr>
            <a:xfrm>
              <a:off x="4953000" y="33528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953000" y="4191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953000" y="4953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752600" y="3352800"/>
              <a:ext cx="21336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752600" y="4191000"/>
              <a:ext cx="21336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752600" y="4953000"/>
              <a:ext cx="21336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1752600" y="3886200"/>
            <a:ext cx="5181600" cy="1295400"/>
            <a:chOff x="1752600" y="3886200"/>
            <a:chExt cx="5181600" cy="1295400"/>
          </a:xfrm>
        </p:grpSpPr>
        <p:sp>
          <p:nvSpPr>
            <p:cNvPr id="10" name="Oval 9"/>
            <p:cNvSpPr/>
            <p:nvPr/>
          </p:nvSpPr>
          <p:spPr>
            <a:xfrm>
              <a:off x="6705600" y="4953000"/>
              <a:ext cx="228600" cy="2286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705600" y="4648200"/>
              <a:ext cx="228600" cy="2286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705600" y="4419600"/>
              <a:ext cx="228600" cy="2286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705600" y="3886200"/>
              <a:ext cx="228600" cy="2286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752600" y="3886200"/>
              <a:ext cx="2133600" cy="2286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752600" y="4419600"/>
              <a:ext cx="2133600" cy="2286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752600" y="4953000"/>
              <a:ext cx="2133600" cy="2286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752600" y="4724400"/>
              <a:ext cx="2133600" cy="2286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9" presetClass="exit" presetSubtype="0" fill="hold" nodeType="withEffect">
                                  <p:stCondLst>
                                    <p:cond delay="0"/>
                                  </p:stCondLst>
                                  <p:childTnLst>
                                    <p:animEffect transition="out" filter="dissolv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Minterms</a:t>
            </a:r>
            <a:endParaRPr lang="en-US" dirty="0"/>
          </a:p>
        </p:txBody>
      </p:sp>
      <p:sp>
        <p:nvSpPr>
          <p:cNvPr id="2052" name="Rectangle 4"/>
          <p:cNvSpPr>
            <a:spLocks noChangeArrowheads="1"/>
          </p:cNvSpPr>
          <p:nvPr/>
        </p:nvSpPr>
        <p:spPr bwMode="auto">
          <a:xfrm>
            <a:off x="0" y="1419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53" name="Rectangle 5"/>
          <p:cNvSpPr>
            <a:spLocks noChangeArrowheads="1"/>
          </p:cNvSpPr>
          <p:nvPr/>
        </p:nvSpPr>
        <p:spPr bwMode="auto">
          <a:xfrm>
            <a:off x="0" y="2381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2057"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81300" y="2514600"/>
            <a:ext cx="3800475" cy="476250"/>
          </a:xfrm>
          <a:prstGeom prst="rect">
            <a:avLst/>
          </a:prstGeom>
          <a:noFill/>
        </p:spPr>
      </p:pic>
      <p:pic>
        <p:nvPicPr>
          <p:cNvPr id="2055"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781300" y="3848100"/>
            <a:ext cx="4686300" cy="476250"/>
          </a:xfrm>
          <a:prstGeom prst="rect">
            <a:avLst/>
          </a:prstGeom>
          <a:noFill/>
        </p:spPr>
      </p:pic>
      <p:pic>
        <p:nvPicPr>
          <p:cNvPr id="2054"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228975" y="4324350"/>
            <a:ext cx="3476625" cy="476250"/>
          </a:xfrm>
          <a:prstGeom prst="rect">
            <a:avLst/>
          </a:prstGeom>
          <a:noFill/>
        </p:spPr>
      </p:pic>
      <p:sp>
        <p:nvSpPr>
          <p:cNvPr id="2058"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9" name="Rectangle 11"/>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2060" name="Rectangle 12"/>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61" name="Rectangle 13"/>
          <p:cNvSpPr>
            <a:spLocks noChangeArrowheads="1"/>
          </p:cNvSpPr>
          <p:nvPr/>
        </p:nvSpPr>
        <p:spPr bwMode="auto">
          <a:xfrm>
            <a:off x="0" y="1885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2062" name="Rectangle 14"/>
          <p:cNvSpPr>
            <a:spLocks noChangeArrowheads="1"/>
          </p:cNvSpPr>
          <p:nvPr/>
        </p:nvSpPr>
        <p:spPr bwMode="auto">
          <a:xfrm>
            <a:off x="0" y="2362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7" name="TextBox 16"/>
          <p:cNvSpPr txBox="1"/>
          <p:nvPr/>
        </p:nvSpPr>
        <p:spPr>
          <a:xfrm>
            <a:off x="2590800" y="1752600"/>
            <a:ext cx="3657600" cy="523220"/>
          </a:xfrm>
          <a:prstGeom prst="rect">
            <a:avLst/>
          </a:prstGeom>
          <a:noFill/>
        </p:spPr>
        <p:txBody>
          <a:bodyPr wrap="square" rtlCol="0">
            <a:spAutoFit/>
          </a:bodyPr>
          <a:lstStyle/>
          <a:p>
            <a:r>
              <a:rPr lang="en-US" sz="2800" dirty="0" smtClean="0"/>
              <a:t>From truth table</a:t>
            </a:r>
            <a:endParaRPr lang="en-US" sz="2800" dirty="0"/>
          </a:p>
        </p:txBody>
      </p:sp>
      <p:sp>
        <p:nvSpPr>
          <p:cNvPr id="206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63" name="Picture 1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209925" y="2895600"/>
            <a:ext cx="2581275" cy="476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Maxterms</a:t>
            </a:r>
            <a:endParaRPr lang="en-US" dirty="0"/>
          </a:p>
        </p:txBody>
      </p:sp>
      <p:sp>
        <p:nvSpPr>
          <p:cNvPr id="3" name="TextBox 2"/>
          <p:cNvSpPr txBox="1"/>
          <p:nvPr/>
        </p:nvSpPr>
        <p:spPr>
          <a:xfrm>
            <a:off x="457200" y="1524000"/>
            <a:ext cx="8229600" cy="954107"/>
          </a:xfrm>
          <a:prstGeom prst="rect">
            <a:avLst/>
          </a:prstGeom>
          <a:noFill/>
        </p:spPr>
        <p:txBody>
          <a:bodyPr wrap="square" rtlCol="0">
            <a:spAutoFit/>
          </a:bodyPr>
          <a:lstStyle/>
          <a:p>
            <a:r>
              <a:rPr lang="en-US" sz="2800" dirty="0" smtClean="0"/>
              <a:t>Complementing function and applying </a:t>
            </a:r>
            <a:r>
              <a:rPr lang="en-US" sz="2800" dirty="0" err="1" smtClean="0"/>
              <a:t>DeMorgan’s</a:t>
            </a:r>
            <a:r>
              <a:rPr lang="en-US" sz="2800" dirty="0" smtClean="0"/>
              <a:t> Theorem</a:t>
            </a:r>
            <a:endParaRPr lang="en-US" sz="2800" dirty="0"/>
          </a:p>
        </p:txBody>
      </p:sp>
      <p:sp>
        <p:nvSpPr>
          <p:cNvPr id="993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932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0" y="2667000"/>
            <a:ext cx="5943600" cy="962025"/>
          </a:xfrm>
          <a:prstGeom prst="rect">
            <a:avLst/>
          </a:prstGeom>
          <a:noFill/>
        </p:spPr>
      </p:pic>
      <p:pic>
        <p:nvPicPr>
          <p:cNvPr id="99332"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0" y="4200525"/>
            <a:ext cx="5943600" cy="962025"/>
          </a:xfrm>
          <a:prstGeom prst="rect">
            <a:avLst/>
          </a:prstGeom>
          <a:noFill/>
        </p:spPr>
      </p:pic>
      <p:pic>
        <p:nvPicPr>
          <p:cNvPr id="99331"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905000" y="5162550"/>
            <a:ext cx="2581275" cy="476250"/>
          </a:xfrm>
          <a:prstGeom prst="rect">
            <a:avLst/>
          </a:prstGeom>
          <a:noFill/>
        </p:spPr>
      </p:pic>
      <p:sp>
        <p:nvSpPr>
          <p:cNvPr id="993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9334" name="Rectangle 6"/>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r>
            <a:br>
              <a:rPr kumimoji="0" lang="en-US" sz="1800" b="0" i="0" u="none" strike="noStrike" cap="none" normalizeH="0" baseline="0" smtClean="0">
                <a:ln>
                  <a:noFill/>
                </a:ln>
                <a:solidFill>
                  <a:schemeClr val="tx1"/>
                </a:solidFill>
                <a:effectLst/>
                <a:latin typeface="Arial" pitchFamily="34"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10" name="TextBox 9"/>
          <p:cNvSpPr txBox="1"/>
          <p:nvPr/>
        </p:nvSpPr>
        <p:spPr>
          <a:xfrm>
            <a:off x="609600" y="3657600"/>
            <a:ext cx="5214889" cy="523220"/>
          </a:xfrm>
          <a:prstGeom prst="rect">
            <a:avLst/>
          </a:prstGeom>
          <a:noFill/>
        </p:spPr>
        <p:txBody>
          <a:bodyPr wrap="none" rtlCol="0">
            <a:spAutoFit/>
          </a:bodyPr>
          <a:lstStyle/>
          <a:p>
            <a:r>
              <a:rPr lang="en-US" sz="2800" dirty="0" smtClean="0"/>
              <a:t>Complement applying </a:t>
            </a:r>
            <a:r>
              <a:rPr lang="en-US" sz="2800" dirty="0" err="1" smtClean="0"/>
              <a:t>DeMorgan’s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3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9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Maxterms</a:t>
            </a:r>
            <a:endParaRPr lang="en-US" dirty="0"/>
          </a:p>
        </p:txBody>
      </p:sp>
      <p:sp>
        <p:nvSpPr>
          <p:cNvPr id="3" name="TextBox 2"/>
          <p:cNvSpPr txBox="1"/>
          <p:nvPr/>
        </p:nvSpPr>
        <p:spPr>
          <a:xfrm>
            <a:off x="457200" y="1524000"/>
            <a:ext cx="8229600" cy="954107"/>
          </a:xfrm>
          <a:prstGeom prst="rect">
            <a:avLst/>
          </a:prstGeom>
          <a:noFill/>
        </p:spPr>
        <p:txBody>
          <a:bodyPr wrap="square" rtlCol="0">
            <a:spAutoFit/>
          </a:bodyPr>
          <a:lstStyle/>
          <a:p>
            <a:r>
              <a:rPr lang="en-US" sz="2800" dirty="0" smtClean="0"/>
              <a:t>Complementing function and applying </a:t>
            </a:r>
            <a:r>
              <a:rPr lang="en-US" sz="2800" dirty="0" err="1" smtClean="0"/>
              <a:t>DeMorgan’s</a:t>
            </a:r>
            <a:r>
              <a:rPr lang="en-US" sz="2800" dirty="0" smtClean="0"/>
              <a:t> Theorem</a:t>
            </a:r>
            <a:endParaRPr lang="en-US" sz="2800" dirty="0"/>
          </a:p>
        </p:txBody>
      </p:sp>
      <p:sp>
        <p:nvSpPr>
          <p:cNvPr id="993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93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9334" name="Rectangle 6"/>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r>
            <a:br>
              <a:rPr kumimoji="0" lang="en-US" sz="1800" b="0" i="0" u="none" strike="noStrike" cap="none" normalizeH="0" baseline="0" smtClean="0">
                <a:ln>
                  <a:noFill/>
                </a:ln>
                <a:solidFill>
                  <a:schemeClr val="tx1"/>
                </a:solidFill>
                <a:effectLst/>
                <a:latin typeface="Arial" pitchFamily="34"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10" name="TextBox 9"/>
          <p:cNvSpPr txBox="1"/>
          <p:nvPr/>
        </p:nvSpPr>
        <p:spPr>
          <a:xfrm>
            <a:off x="609600" y="3657600"/>
            <a:ext cx="5214889" cy="523220"/>
          </a:xfrm>
          <a:prstGeom prst="rect">
            <a:avLst/>
          </a:prstGeom>
          <a:noFill/>
        </p:spPr>
        <p:txBody>
          <a:bodyPr wrap="none" rtlCol="0">
            <a:spAutoFit/>
          </a:bodyPr>
          <a:lstStyle/>
          <a:p>
            <a:r>
              <a:rPr lang="en-US" sz="2800" dirty="0" smtClean="0"/>
              <a:t>Complement applying </a:t>
            </a:r>
            <a:r>
              <a:rPr lang="en-US" sz="2800" dirty="0" err="1" smtClean="0"/>
              <a:t>DeMorgan’s</a:t>
            </a:r>
            <a:endParaRPr lang="en-US" sz="2800" dirty="0"/>
          </a:p>
        </p:txBody>
      </p:sp>
      <p:sp>
        <p:nvSpPr>
          <p:cNvPr id="10138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1381" name="Rectangle 5"/>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101382" name="Rectangle 6"/>
          <p:cNvSpPr>
            <a:spLocks noChangeArrowheads="1"/>
          </p:cNvSpPr>
          <p:nvPr/>
        </p:nvSpPr>
        <p:spPr bwMode="auto">
          <a:xfrm>
            <a:off x="0" y="1895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101383" name="Rectangle 7"/>
          <p:cNvSpPr>
            <a:spLocks noChangeArrowheads="1"/>
          </p:cNvSpPr>
          <p:nvPr/>
        </p:nvSpPr>
        <p:spPr bwMode="auto">
          <a:xfrm>
            <a:off x="0" y="2371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01386" name="Picture 1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81200" y="2895600"/>
            <a:ext cx="5429250" cy="476250"/>
          </a:xfrm>
          <a:prstGeom prst="rect">
            <a:avLst/>
          </a:prstGeom>
          <a:noFill/>
        </p:spPr>
      </p:pic>
      <p:pic>
        <p:nvPicPr>
          <p:cNvPr id="101385"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81200" y="4191000"/>
            <a:ext cx="5943600" cy="962025"/>
          </a:xfrm>
          <a:prstGeom prst="rect">
            <a:avLst/>
          </a:prstGeom>
          <a:noFill/>
        </p:spPr>
      </p:pic>
      <p:pic>
        <p:nvPicPr>
          <p:cNvPr id="101384"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438400" y="5153025"/>
            <a:ext cx="2133600" cy="476250"/>
          </a:xfrm>
          <a:prstGeom prst="rect">
            <a:avLst/>
          </a:prstGeom>
          <a:noFill/>
        </p:spPr>
      </p:pic>
      <p:sp>
        <p:nvSpPr>
          <p:cNvPr id="10138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1388" name="Rectangle 12"/>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101389" name="Rectangle 13"/>
          <p:cNvSpPr>
            <a:spLocks noChangeArrowheads="1"/>
          </p:cNvSpPr>
          <p:nvPr/>
        </p:nvSpPr>
        <p:spPr bwMode="auto">
          <a:xfrm>
            <a:off x="0" y="1895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101390" name="Rectangle 14"/>
          <p:cNvSpPr>
            <a:spLocks noChangeArrowheads="1"/>
          </p:cNvSpPr>
          <p:nvPr/>
        </p:nvSpPr>
        <p:spPr bwMode="auto">
          <a:xfrm>
            <a:off x="0" y="2371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3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3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2.4</a:t>
            </a:r>
            <a:endParaRPr lang="en-US" dirty="0"/>
          </a:p>
        </p:txBody>
      </p:sp>
      <p:pic>
        <p:nvPicPr>
          <p:cNvPr id="3" name="Picture 2" descr="57496-ch02Art_Page_07.jpg"/>
          <p:cNvPicPr>
            <a:picLocks noChangeAspect="1"/>
          </p:cNvPicPr>
          <p:nvPr/>
        </p:nvPicPr>
        <p:blipFill>
          <a:blip r:embed="rId3" cstate="print"/>
          <a:stretch>
            <a:fillRect/>
          </a:stretch>
        </p:blipFill>
        <p:spPr>
          <a:xfrm rot="16200000">
            <a:off x="2226622" y="702924"/>
            <a:ext cx="4004955" cy="5257800"/>
          </a:xfrm>
          <a:prstGeom prst="rect">
            <a:avLst/>
          </a:prstGeom>
        </p:spPr>
      </p:pic>
      <p:pic>
        <p:nvPicPr>
          <p:cNvPr id="10342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76475" y="4810125"/>
            <a:ext cx="1924050" cy="476250"/>
          </a:xfrm>
          <a:prstGeom prst="rect">
            <a:avLst/>
          </a:prstGeom>
          <a:noFill/>
        </p:spPr>
      </p:pic>
      <p:pic>
        <p:nvPicPr>
          <p:cNvPr id="103426"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657475" y="5286375"/>
            <a:ext cx="4352925" cy="476250"/>
          </a:xfrm>
          <a:prstGeom prst="rect">
            <a:avLst/>
          </a:prstGeom>
          <a:noFill/>
        </p:spPr>
      </p:pic>
      <p:pic>
        <p:nvPicPr>
          <p:cNvPr id="103425"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276475" y="5762625"/>
            <a:ext cx="4000500" cy="790575"/>
          </a:xfrm>
          <a:prstGeom prst="rect">
            <a:avLst/>
          </a:prstGeom>
          <a:noFill/>
        </p:spPr>
      </p:pic>
      <p:sp>
        <p:nvSpPr>
          <p:cNvPr id="1034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29" name="Rectangle 5"/>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103430" name="Rectangle 6"/>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103431" name="Rectangle 7"/>
          <p:cNvSpPr>
            <a:spLocks noChangeArrowheads="1"/>
          </p:cNvSpPr>
          <p:nvPr/>
        </p:nvSpPr>
        <p:spPr bwMode="auto">
          <a:xfrm>
            <a:off x="0" y="2200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4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Basic Definitions</a:t>
            </a:r>
            <a:endParaRPr lang="en-US" dirty="0"/>
          </a:p>
        </p:txBody>
      </p:sp>
      <p:sp>
        <p:nvSpPr>
          <p:cNvPr id="4" name="Content Placeholder 3"/>
          <p:cNvSpPr>
            <a:spLocks noGrp="1"/>
          </p:cNvSpPr>
          <p:nvPr>
            <p:ph idx="1"/>
          </p:nvPr>
        </p:nvSpPr>
        <p:spPr/>
        <p:txBody>
          <a:bodyPr/>
          <a:lstStyle/>
          <a:p>
            <a:r>
              <a:rPr lang="en-US" dirty="0" smtClean="0"/>
              <a:t>A field is an example of an algebraic structure.</a:t>
            </a:r>
            <a:br>
              <a:rPr lang="en-US" dirty="0" smtClean="0"/>
            </a:br>
            <a:r>
              <a:rPr lang="en-US" dirty="0" smtClean="0"/>
              <a:t/>
            </a:r>
            <a:br>
              <a:rPr lang="en-US" dirty="0" smtClean="0"/>
            </a:br>
            <a:endParaRPr lang="en-US" dirty="0" smtClean="0"/>
          </a:p>
          <a:p>
            <a:r>
              <a:rPr lang="en-US" dirty="0" smtClean="0"/>
              <a:t>A field is a set of elements, together with two binary operators, each having properties 1-5 and both combining to give property 6.</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Conversion between canonical forms</a:t>
            </a:r>
            <a:endParaRPr lang="en-US" dirty="0"/>
          </a:p>
        </p:txBody>
      </p:sp>
      <p:sp>
        <p:nvSpPr>
          <p:cNvPr id="1054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547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90700" y="1524000"/>
            <a:ext cx="4000500" cy="790575"/>
          </a:xfrm>
          <a:prstGeom prst="rect">
            <a:avLst/>
          </a:prstGeom>
          <a:noFill/>
        </p:spPr>
      </p:pic>
      <p:sp>
        <p:nvSpPr>
          <p:cNvPr id="105475" name="Rectangle 3"/>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05477"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19250" y="2667000"/>
            <a:ext cx="3562350" cy="790575"/>
          </a:xfrm>
          <a:prstGeom prst="rect">
            <a:avLst/>
          </a:prstGeom>
          <a:noFill/>
        </p:spPr>
      </p:pic>
      <p:pic>
        <p:nvPicPr>
          <p:cNvPr id="105476"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352800" y="3457575"/>
            <a:ext cx="2590800" cy="476250"/>
          </a:xfrm>
          <a:prstGeom prst="rect">
            <a:avLst/>
          </a:prstGeom>
          <a:noFill/>
        </p:spPr>
      </p:pic>
      <p:sp>
        <p:nvSpPr>
          <p:cNvPr id="10547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479" name="Rectangle 7"/>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105480" name="Rectangle 8"/>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05489" name="Picture 1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019425" y="4343400"/>
            <a:ext cx="3305175" cy="476250"/>
          </a:xfrm>
          <a:prstGeom prst="rect">
            <a:avLst/>
          </a:prstGeom>
          <a:noFill/>
        </p:spPr>
      </p:pic>
      <p:pic>
        <p:nvPicPr>
          <p:cNvPr id="105488" name="Picture 1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362325" y="4819650"/>
            <a:ext cx="1743075" cy="476250"/>
          </a:xfrm>
          <a:prstGeom prst="rect">
            <a:avLst/>
          </a:prstGeom>
          <a:noFill/>
        </p:spPr>
      </p:pic>
      <p:pic>
        <p:nvPicPr>
          <p:cNvPr id="105487" name="Picture 1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352800" y="5295900"/>
            <a:ext cx="1695450" cy="476250"/>
          </a:xfrm>
          <a:prstGeom prst="rect">
            <a:avLst/>
          </a:prstGeom>
          <a:noFill/>
        </p:spPr>
      </p:pic>
      <p:sp>
        <p:nvSpPr>
          <p:cNvPr id="10549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491" name="Rectangle 19"/>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105492" name="Rectangle 20"/>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105493" name="Rectangle 21"/>
          <p:cNvSpPr>
            <a:spLocks noChangeArrowheads="1"/>
          </p:cNvSpPr>
          <p:nvPr/>
        </p:nvSpPr>
        <p:spPr bwMode="auto">
          <a:xfrm>
            <a:off x="0" y="1885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105494" name="Rectangle 22"/>
          <p:cNvSpPr>
            <a:spLocks noChangeArrowheads="1"/>
          </p:cNvSpPr>
          <p:nvPr/>
        </p:nvSpPr>
        <p:spPr bwMode="auto">
          <a:xfrm>
            <a:off x="0" y="2676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5" name="TextBox 24"/>
          <p:cNvSpPr txBox="1"/>
          <p:nvPr/>
        </p:nvSpPr>
        <p:spPr>
          <a:xfrm>
            <a:off x="990600" y="2209800"/>
            <a:ext cx="3372911" cy="523220"/>
          </a:xfrm>
          <a:prstGeom prst="rect">
            <a:avLst/>
          </a:prstGeom>
          <a:noFill/>
        </p:spPr>
        <p:txBody>
          <a:bodyPr wrap="none" rtlCol="0">
            <a:spAutoFit/>
          </a:bodyPr>
          <a:lstStyle/>
          <a:p>
            <a:r>
              <a:rPr lang="en-US" sz="2800" dirty="0" smtClean="0"/>
              <a:t>Complement function</a:t>
            </a:r>
            <a:endParaRPr lang="en-US" sz="2800" dirty="0"/>
          </a:p>
        </p:txBody>
      </p:sp>
      <p:sp>
        <p:nvSpPr>
          <p:cNvPr id="26" name="TextBox 25"/>
          <p:cNvSpPr txBox="1"/>
          <p:nvPr/>
        </p:nvSpPr>
        <p:spPr>
          <a:xfrm>
            <a:off x="1013296" y="3886200"/>
            <a:ext cx="6149504" cy="523220"/>
          </a:xfrm>
          <a:prstGeom prst="rect">
            <a:avLst/>
          </a:prstGeom>
          <a:noFill/>
        </p:spPr>
        <p:txBody>
          <a:bodyPr wrap="none" rtlCol="0">
            <a:spAutoFit/>
          </a:bodyPr>
          <a:lstStyle/>
          <a:p>
            <a:r>
              <a:rPr lang="en-US" sz="2800" dirty="0" smtClean="0"/>
              <a:t>Complement using </a:t>
            </a:r>
            <a:r>
              <a:rPr lang="en-US" sz="2800" dirty="0" err="1" smtClean="0"/>
              <a:t>DeMorgan’s</a:t>
            </a:r>
            <a:r>
              <a:rPr lang="en-US" sz="2800" dirty="0" smtClean="0"/>
              <a:t> Theorem</a:t>
            </a:r>
            <a:endParaRPr lang="en-US" sz="2800" dirty="0"/>
          </a:p>
        </p:txBody>
      </p:sp>
      <p:sp>
        <p:nvSpPr>
          <p:cNvPr id="105496"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5495" name="Picture 2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352800" y="5686425"/>
            <a:ext cx="1933575" cy="790575"/>
          </a:xfrm>
          <a:prstGeom prst="rect">
            <a:avLst/>
          </a:prstGeom>
          <a:noFill/>
        </p:spPr>
      </p:pic>
      <p:sp>
        <p:nvSpPr>
          <p:cNvPr id="105497" name="Rectangle 25"/>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547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54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548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548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548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54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Conversion between canonical forms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Interchange the symbols </a:t>
            </a:r>
            <a:r>
              <a:rPr lang="el-GR" dirty="0" smtClean="0"/>
              <a:t>Σ</a:t>
            </a:r>
            <a:r>
              <a:rPr lang="en-US" dirty="0" smtClean="0"/>
              <a:t> and </a:t>
            </a:r>
            <a:r>
              <a:rPr lang="el-GR" dirty="0" smtClean="0"/>
              <a:t>Π</a:t>
            </a:r>
            <a:r>
              <a:rPr lang="en-US" dirty="0" smtClean="0"/>
              <a:t/>
            </a:r>
            <a:br>
              <a:rPr lang="en-US" dirty="0" smtClean="0"/>
            </a:br>
            <a:r>
              <a:rPr lang="en-US" dirty="0" smtClean="0"/>
              <a:t/>
            </a:r>
            <a:br>
              <a:rPr lang="en-US" dirty="0" smtClean="0"/>
            </a:br>
            <a:endParaRPr lang="en-US" dirty="0" smtClean="0"/>
          </a:p>
          <a:p>
            <a:pPr marL="514350" indent="-514350">
              <a:buFont typeface="+mj-lt"/>
              <a:buAutoNum type="arabicPeriod"/>
            </a:pPr>
            <a:r>
              <a:rPr lang="en-US" dirty="0" smtClean="0"/>
              <a:t>List the numbers missing from the original form (remember there are 2</a:t>
            </a:r>
            <a:r>
              <a:rPr lang="en-US" i="1" baseline="30000" dirty="0" smtClean="0"/>
              <a:t>n</a:t>
            </a:r>
            <a:r>
              <a:rPr lang="en-US" dirty="0" smtClean="0"/>
              <a:t> </a:t>
            </a:r>
            <a:r>
              <a:rPr lang="en-US" dirty="0" err="1" smtClean="0"/>
              <a:t>minterms</a:t>
            </a:r>
            <a:r>
              <a:rPr lang="en-US" dirty="0" smtClean="0"/>
              <a:t> of </a:t>
            </a:r>
            <a:r>
              <a:rPr lang="en-US" dirty="0" err="1" smtClean="0"/>
              <a:t>maxterms</a:t>
            </a:r>
            <a:r>
              <a:rPr lang="en-US" dirty="0" smtClean="0"/>
              <a:t> , where </a:t>
            </a:r>
            <a:r>
              <a:rPr lang="en-US" i="1" dirty="0" smtClean="0"/>
              <a:t>n</a:t>
            </a:r>
            <a:r>
              <a:rPr lang="en-US" dirty="0" smtClean="0"/>
              <a:t> is the number of binary variables in the function)</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Conversion between canonical forms</a:t>
            </a:r>
            <a:endParaRPr lang="en-US" dirty="0"/>
          </a:p>
        </p:txBody>
      </p:sp>
      <p:pic>
        <p:nvPicPr>
          <p:cNvPr id="4" name="Picture 3" descr="57496-ch02Art_Page_08.jpg"/>
          <p:cNvPicPr>
            <a:picLocks noChangeAspect="1"/>
          </p:cNvPicPr>
          <p:nvPr/>
        </p:nvPicPr>
        <p:blipFill>
          <a:blip r:embed="rId3" cstate="print"/>
          <a:stretch>
            <a:fillRect/>
          </a:stretch>
        </p:blipFill>
        <p:spPr>
          <a:xfrm rot="16200000">
            <a:off x="989262" y="721071"/>
            <a:ext cx="3888878" cy="5105399"/>
          </a:xfrm>
          <a:prstGeom prst="rect">
            <a:avLst/>
          </a:prstGeom>
        </p:spPr>
      </p:pic>
      <p:pic>
        <p:nvPicPr>
          <p:cNvPr id="107523"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629150" y="1981200"/>
            <a:ext cx="3143250" cy="476250"/>
          </a:xfrm>
          <a:prstGeom prst="rect">
            <a:avLst/>
          </a:prstGeom>
          <a:noFill/>
        </p:spPr>
      </p:pic>
      <p:pic>
        <p:nvPicPr>
          <p:cNvPr id="107522"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629150" y="2457450"/>
            <a:ext cx="3609975" cy="790575"/>
          </a:xfrm>
          <a:prstGeom prst="rect">
            <a:avLst/>
          </a:prstGeom>
          <a:noFill/>
        </p:spPr>
      </p:pic>
      <p:pic>
        <p:nvPicPr>
          <p:cNvPr id="107521"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629150" y="3248025"/>
            <a:ext cx="3676650" cy="790575"/>
          </a:xfrm>
          <a:prstGeom prst="rect">
            <a:avLst/>
          </a:prstGeom>
          <a:noFill/>
        </p:spPr>
      </p:pic>
      <p:sp>
        <p:nvSpPr>
          <p:cNvPr id="10752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7525" name="Rectangle 5"/>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107526" name="Rectangle 6"/>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107527" name="Rectangle 7"/>
          <p:cNvSpPr>
            <a:spLocks noChangeArrowheads="1"/>
          </p:cNvSpPr>
          <p:nvPr/>
        </p:nvSpPr>
        <p:spPr bwMode="auto">
          <a:xfrm>
            <a:off x="0" y="2514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nvGrpSpPr>
          <p:cNvPr id="16" name="Group 15"/>
          <p:cNvGrpSpPr/>
          <p:nvPr/>
        </p:nvGrpSpPr>
        <p:grpSpPr>
          <a:xfrm>
            <a:off x="3886200" y="2743200"/>
            <a:ext cx="228600" cy="1600200"/>
            <a:chOff x="3886200" y="2743200"/>
            <a:chExt cx="228600" cy="1600200"/>
          </a:xfrm>
        </p:grpSpPr>
        <p:sp>
          <p:nvSpPr>
            <p:cNvPr id="12" name="Oval 11"/>
            <p:cNvSpPr/>
            <p:nvPr/>
          </p:nvSpPr>
          <p:spPr>
            <a:xfrm>
              <a:off x="3886200" y="27432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886200" y="32004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886200" y="38862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886200" y="41148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3886200" y="2514600"/>
            <a:ext cx="228600" cy="1371600"/>
            <a:chOff x="3886200" y="2514600"/>
            <a:chExt cx="228600" cy="1371600"/>
          </a:xfrm>
        </p:grpSpPr>
        <p:sp>
          <p:nvSpPr>
            <p:cNvPr id="17" name="Oval 16"/>
            <p:cNvSpPr/>
            <p:nvPr/>
          </p:nvSpPr>
          <p:spPr>
            <a:xfrm>
              <a:off x="3886200" y="2514600"/>
              <a:ext cx="228600" cy="2286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886200" y="2971800"/>
              <a:ext cx="228600" cy="2286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886200" y="3429000"/>
              <a:ext cx="228600" cy="2286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886200" y="3657600"/>
              <a:ext cx="228600" cy="2286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5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75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9" presetClass="exit" presetSubtype="0" fill="hold" nodeType="withEffect">
                                  <p:stCondLst>
                                    <p:cond delay="0"/>
                                  </p:stCondLst>
                                  <p:childTnLst>
                                    <p:animEffect transition="out" filter="dissolve">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Forms</a:t>
            </a:r>
            <a:endParaRPr lang="en-US" dirty="0"/>
          </a:p>
        </p:txBody>
      </p:sp>
      <p:sp>
        <p:nvSpPr>
          <p:cNvPr id="3" name="Content Placeholder 2"/>
          <p:cNvSpPr>
            <a:spLocks noGrp="1"/>
          </p:cNvSpPr>
          <p:nvPr>
            <p:ph idx="1"/>
          </p:nvPr>
        </p:nvSpPr>
        <p:spPr/>
        <p:txBody>
          <a:bodyPr/>
          <a:lstStyle/>
          <a:p>
            <a:r>
              <a:rPr lang="en-US" dirty="0" smtClean="0"/>
              <a:t>Sum of products (not canonical necessarily)</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Product of sums (not canonical necessarily)</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forms</a:t>
            </a:r>
            <a:endParaRPr lang="en-US" dirty="0"/>
          </a:p>
        </p:txBody>
      </p:sp>
      <p:pic>
        <p:nvPicPr>
          <p:cNvPr id="5" name="Picture 4" descr="57496-ch02Art_Page_09_cropped.jpg"/>
          <p:cNvPicPr>
            <a:picLocks noChangeAspect="1"/>
          </p:cNvPicPr>
          <p:nvPr/>
        </p:nvPicPr>
        <p:blipFill>
          <a:blip r:embed="rId3" cstate="print"/>
          <a:stretch>
            <a:fillRect/>
          </a:stretch>
        </p:blipFill>
        <p:spPr>
          <a:xfrm>
            <a:off x="914400" y="2430018"/>
            <a:ext cx="7315200" cy="1997964"/>
          </a:xfrm>
          <a:prstGeom prst="rect">
            <a:avLst/>
          </a:prstGeom>
        </p:spPr>
      </p:pic>
      <p:sp>
        <p:nvSpPr>
          <p:cNvPr id="6" name="TextBox 5"/>
          <p:cNvSpPr txBox="1"/>
          <p:nvPr/>
        </p:nvSpPr>
        <p:spPr>
          <a:xfrm>
            <a:off x="1447800" y="4419600"/>
            <a:ext cx="6172200" cy="523220"/>
          </a:xfrm>
          <a:prstGeom prst="rect">
            <a:avLst/>
          </a:prstGeom>
          <a:noFill/>
        </p:spPr>
        <p:txBody>
          <a:bodyPr wrap="square" rtlCol="0">
            <a:spAutoFit/>
          </a:bodyPr>
          <a:lstStyle/>
          <a:p>
            <a:r>
              <a:rPr lang="en-US" sz="2800" dirty="0" smtClean="0"/>
              <a:t>Obtain from diagram the standard forms</a:t>
            </a:r>
            <a:endParaRPr lang="en-US" sz="2800" dirty="0"/>
          </a:p>
        </p:txBody>
      </p:sp>
      <p:pic>
        <p:nvPicPr>
          <p:cNvPr id="11161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42975" y="4933950"/>
            <a:ext cx="3171825" cy="476250"/>
          </a:xfrm>
          <a:prstGeom prst="rect">
            <a:avLst/>
          </a:prstGeom>
          <a:noFill/>
        </p:spPr>
      </p:pic>
      <p:pic>
        <p:nvPicPr>
          <p:cNvPr id="111617"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505325" y="4953000"/>
            <a:ext cx="4181475" cy="476250"/>
          </a:xfrm>
          <a:prstGeom prst="rect">
            <a:avLst/>
          </a:prstGeom>
          <a:noFill/>
        </p:spPr>
      </p:pic>
      <p:sp>
        <p:nvSpPr>
          <p:cNvPr id="11161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1620" name="Rectangle 4"/>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111621" name="Rectangle 5"/>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6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forms</a:t>
            </a:r>
            <a:endParaRPr lang="en-US" dirty="0"/>
          </a:p>
        </p:txBody>
      </p:sp>
      <p:sp>
        <p:nvSpPr>
          <p:cNvPr id="3" name="TextBox 2"/>
          <p:cNvSpPr txBox="1"/>
          <p:nvPr/>
        </p:nvSpPr>
        <p:spPr>
          <a:xfrm>
            <a:off x="1676400" y="1676400"/>
            <a:ext cx="5753178" cy="523220"/>
          </a:xfrm>
          <a:prstGeom prst="rect">
            <a:avLst/>
          </a:prstGeom>
          <a:noFill/>
        </p:spPr>
        <p:txBody>
          <a:bodyPr wrap="none" rtlCol="0">
            <a:spAutoFit/>
          </a:bodyPr>
          <a:lstStyle/>
          <a:p>
            <a:r>
              <a:rPr lang="en-US" sz="2800" dirty="0" smtClean="0"/>
              <a:t>Three- and two-level implementations</a:t>
            </a:r>
            <a:endParaRPr lang="en-US" sz="2800" dirty="0"/>
          </a:p>
        </p:txBody>
      </p:sp>
      <p:pic>
        <p:nvPicPr>
          <p:cNvPr id="4" name="Picture 3" descr="57496-ch02Art_Page_10_cropped.jpg"/>
          <p:cNvPicPr>
            <a:picLocks noChangeAspect="1"/>
          </p:cNvPicPr>
          <p:nvPr/>
        </p:nvPicPr>
        <p:blipFill>
          <a:blip r:embed="rId3" cstate="print"/>
          <a:stretch>
            <a:fillRect/>
          </a:stretch>
        </p:blipFill>
        <p:spPr>
          <a:xfrm>
            <a:off x="914400" y="2782824"/>
            <a:ext cx="7315200" cy="2093976"/>
          </a:xfrm>
          <a:prstGeom prst="rect">
            <a:avLst/>
          </a:prstGeom>
        </p:spPr>
      </p:pic>
      <p:sp>
        <p:nvSpPr>
          <p:cNvPr id="5" name="TextBox 4"/>
          <p:cNvSpPr txBox="1"/>
          <p:nvPr/>
        </p:nvSpPr>
        <p:spPr>
          <a:xfrm>
            <a:off x="1066800" y="5344180"/>
            <a:ext cx="6412909" cy="523220"/>
          </a:xfrm>
          <a:prstGeom prst="rect">
            <a:avLst/>
          </a:prstGeom>
          <a:noFill/>
        </p:spPr>
        <p:txBody>
          <a:bodyPr wrap="none" rtlCol="0">
            <a:spAutoFit/>
          </a:bodyPr>
          <a:lstStyle/>
          <a:p>
            <a:pPr algn="ctr"/>
            <a:r>
              <a:rPr lang="en-US" sz="2800" dirty="0" smtClean="0"/>
              <a:t>Use distributive law to remove parenthesis</a:t>
            </a:r>
            <a:endParaRPr lang="en-US" sz="2800" dirty="0"/>
          </a:p>
        </p:txBody>
      </p:sp>
      <p:sp>
        <p:nvSpPr>
          <p:cNvPr id="6" name="Down Arrow 5"/>
          <p:cNvSpPr/>
          <p:nvPr/>
        </p:nvSpPr>
        <p:spPr>
          <a:xfrm>
            <a:off x="2133600" y="4876800"/>
            <a:ext cx="1295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flipV="1">
            <a:off x="5410200" y="4876800"/>
            <a:ext cx="1295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logic operations</a:t>
            </a:r>
            <a:endParaRPr lang="en-US" dirty="0"/>
          </a:p>
        </p:txBody>
      </p:sp>
      <p:pic>
        <p:nvPicPr>
          <p:cNvPr id="3" name="Picture 2" descr="57496-ch02Art_Page_11.jpg"/>
          <p:cNvPicPr>
            <a:picLocks noChangeAspect="1"/>
          </p:cNvPicPr>
          <p:nvPr/>
        </p:nvPicPr>
        <p:blipFill>
          <a:blip r:embed="rId3" cstate="print"/>
          <a:stretch>
            <a:fillRect/>
          </a:stretch>
        </p:blipFill>
        <p:spPr>
          <a:xfrm rot="16200000">
            <a:off x="1959428" y="555172"/>
            <a:ext cx="5225143" cy="68580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Logic Operations</a:t>
            </a:r>
            <a:endParaRPr lang="en-US" dirty="0"/>
          </a:p>
        </p:txBody>
      </p:sp>
      <p:pic>
        <p:nvPicPr>
          <p:cNvPr id="3" name="Picture 2" descr="57496-ch02Art_Page_12.jpg"/>
          <p:cNvPicPr>
            <a:picLocks noChangeAspect="1"/>
          </p:cNvPicPr>
          <p:nvPr/>
        </p:nvPicPr>
        <p:blipFill>
          <a:blip r:embed="rId3" cstate="print"/>
          <a:stretch>
            <a:fillRect/>
          </a:stretch>
        </p:blipFill>
        <p:spPr>
          <a:xfrm rot="16200000">
            <a:off x="1959428" y="435428"/>
            <a:ext cx="5225143" cy="68580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Logic Gates</a:t>
            </a:r>
            <a:endParaRPr lang="en-US" dirty="0"/>
          </a:p>
        </p:txBody>
      </p:sp>
      <p:pic>
        <p:nvPicPr>
          <p:cNvPr id="3" name="Picture 2" descr="57496-ch02Art_Page_13.jpg"/>
          <p:cNvPicPr>
            <a:picLocks noChangeAspect="1"/>
          </p:cNvPicPr>
          <p:nvPr/>
        </p:nvPicPr>
        <p:blipFill>
          <a:blip r:embed="rId3" cstate="print"/>
          <a:stretch>
            <a:fillRect/>
          </a:stretch>
        </p:blipFill>
        <p:spPr>
          <a:xfrm>
            <a:off x="2362200" y="1128712"/>
            <a:ext cx="4365171" cy="5729287"/>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 to multiple inputs</a:t>
            </a:r>
            <a:endParaRPr lang="en-US" dirty="0"/>
          </a:p>
        </p:txBody>
      </p:sp>
      <p:sp>
        <p:nvSpPr>
          <p:cNvPr id="3" name="TextBox 2"/>
          <p:cNvSpPr txBox="1"/>
          <p:nvPr/>
        </p:nvSpPr>
        <p:spPr>
          <a:xfrm>
            <a:off x="381000" y="1752600"/>
            <a:ext cx="8038226" cy="3108543"/>
          </a:xfrm>
          <a:prstGeom prst="rect">
            <a:avLst/>
          </a:prstGeom>
          <a:noFill/>
        </p:spPr>
        <p:txBody>
          <a:bodyPr wrap="none" rtlCol="0">
            <a:spAutoFit/>
          </a:bodyPr>
          <a:lstStyle/>
          <a:p>
            <a:pPr>
              <a:buFont typeface="Arial" pitchFamily="34" charset="0"/>
              <a:buChar char="•"/>
            </a:pPr>
            <a:r>
              <a:rPr lang="en-US" sz="2800" dirty="0" smtClean="0"/>
              <a:t> NOT: only one input</a:t>
            </a:r>
          </a:p>
          <a:p>
            <a:pPr>
              <a:buFont typeface="Arial" pitchFamily="34" charset="0"/>
              <a:buChar char="•"/>
            </a:pPr>
            <a:r>
              <a:rPr lang="en-US" sz="2800" dirty="0" smtClean="0"/>
              <a:t> OR: commutative and associative, thus no problem</a:t>
            </a:r>
          </a:p>
          <a:p>
            <a:pPr>
              <a:buFont typeface="Arial" pitchFamily="34" charset="0"/>
              <a:buChar char="•"/>
            </a:pPr>
            <a:r>
              <a:rPr lang="en-US" sz="2800" dirty="0" smtClean="0"/>
              <a:t> AND: commutative and associative, thus no problem</a:t>
            </a:r>
            <a:br>
              <a:rPr lang="en-US" sz="2800" dirty="0" smtClean="0"/>
            </a:br>
            <a:r>
              <a:rPr lang="en-US" sz="2800" dirty="0" smtClean="0"/>
              <a:t/>
            </a:r>
            <a:br>
              <a:rPr lang="en-US" sz="2800" dirty="0" smtClean="0"/>
            </a:br>
            <a:endParaRPr lang="en-US" sz="2800" dirty="0" smtClean="0"/>
          </a:p>
          <a:p>
            <a:pPr>
              <a:buFont typeface="Arial" pitchFamily="34" charset="0"/>
              <a:buChar char="•"/>
            </a:pPr>
            <a:r>
              <a:rPr lang="en-US" sz="2800" dirty="0" smtClean="0"/>
              <a:t> NAND: commutative but not associative!</a:t>
            </a:r>
          </a:p>
          <a:p>
            <a:pPr>
              <a:buFont typeface="Arial" pitchFamily="34" charset="0"/>
              <a:buChar char="•"/>
            </a:pPr>
            <a:r>
              <a:rPr lang="en-US" sz="2800" dirty="0" smtClean="0"/>
              <a:t> NOR: commutative but not associative!</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Axiomatic Definition of Boolean Algebra</a:t>
            </a:r>
            <a:endParaRPr lang="en-US" dirty="0"/>
          </a:p>
        </p:txBody>
      </p:sp>
      <p:sp>
        <p:nvSpPr>
          <p:cNvPr id="3" name="Content Placeholder 2"/>
          <p:cNvSpPr>
            <a:spLocks noGrp="1"/>
          </p:cNvSpPr>
          <p:nvPr>
            <p:ph idx="1"/>
          </p:nvPr>
        </p:nvSpPr>
        <p:spPr>
          <a:xfrm>
            <a:off x="457200" y="2255837"/>
            <a:ext cx="8229600" cy="4525963"/>
          </a:xfrm>
        </p:spPr>
        <p:txBody>
          <a:bodyPr>
            <a:normAutofit fontScale="77500" lnSpcReduction="20000"/>
          </a:bodyPr>
          <a:lstStyle/>
          <a:p>
            <a:pPr marL="514350" indent="-514350">
              <a:buFont typeface="+mj-lt"/>
              <a:buAutoNum type="arabicPeriod"/>
            </a:pPr>
            <a:r>
              <a:rPr lang="en-US" dirty="0" smtClean="0"/>
              <a:t>(a) The structure is closed with respect to +</a:t>
            </a:r>
            <a:br>
              <a:rPr lang="en-US" dirty="0" smtClean="0"/>
            </a:br>
            <a:r>
              <a:rPr lang="en-US" dirty="0" smtClean="0"/>
              <a:t>(b) The structure is closed with respect to .</a:t>
            </a:r>
          </a:p>
          <a:p>
            <a:pPr marL="514350" indent="-514350">
              <a:buFont typeface="+mj-lt"/>
              <a:buAutoNum type="arabicPeriod"/>
            </a:pPr>
            <a:r>
              <a:rPr lang="en-US" dirty="0" smtClean="0"/>
              <a:t>(a) The element 0 is an identity element with respect to +</a:t>
            </a:r>
            <a:br>
              <a:rPr lang="en-US" dirty="0" smtClean="0"/>
            </a:br>
            <a:r>
              <a:rPr lang="en-US" dirty="0" smtClean="0"/>
              <a:t>(b) The element 1 is an identity element with respect to .</a:t>
            </a:r>
          </a:p>
          <a:p>
            <a:pPr marL="514350" indent="-514350">
              <a:buFont typeface="+mj-lt"/>
              <a:buAutoNum type="arabicPeriod"/>
            </a:pPr>
            <a:r>
              <a:rPr lang="en-US" dirty="0" smtClean="0"/>
              <a:t>(a) The structure is commutative with respect to +</a:t>
            </a:r>
            <a:br>
              <a:rPr lang="en-US" dirty="0" smtClean="0"/>
            </a:br>
            <a:r>
              <a:rPr lang="en-US" dirty="0" smtClean="0"/>
              <a:t>(b) The structure is commutative with respect to .</a:t>
            </a:r>
          </a:p>
          <a:p>
            <a:pPr marL="514350" indent="-514350">
              <a:buFont typeface="+mj-lt"/>
              <a:buAutoNum type="arabicPeriod"/>
            </a:pPr>
            <a:r>
              <a:rPr lang="en-US" dirty="0" smtClean="0"/>
              <a:t>(a) The operator . is distributive over +</a:t>
            </a:r>
            <a:br>
              <a:rPr lang="en-US" dirty="0" smtClean="0"/>
            </a:br>
            <a:r>
              <a:rPr lang="en-US" dirty="0" smtClean="0"/>
              <a:t>(b) The operator + is distributive over .</a:t>
            </a:r>
          </a:p>
          <a:p>
            <a:pPr marL="514350" indent="-514350">
              <a:buFont typeface="+mj-lt"/>
              <a:buAutoNum type="arabicPeriod"/>
            </a:pPr>
            <a:r>
              <a:rPr lang="en-US" dirty="0" smtClean="0"/>
              <a:t>For every element </a:t>
            </a:r>
            <a:r>
              <a:rPr lang="en-US" i="1" dirty="0" smtClean="0"/>
              <a:t>x</a:t>
            </a:r>
            <a:r>
              <a:rPr lang="az-Cyrl-AZ" i="1" dirty="0" smtClean="0"/>
              <a:t>Є</a:t>
            </a:r>
            <a:r>
              <a:rPr lang="en-US" i="1" dirty="0" smtClean="0"/>
              <a:t>B</a:t>
            </a:r>
            <a:r>
              <a:rPr lang="en-US" dirty="0" smtClean="0"/>
              <a:t>, there exists an element </a:t>
            </a:r>
            <a:r>
              <a:rPr lang="en-US" i="1" dirty="0" smtClean="0"/>
              <a:t>x’</a:t>
            </a:r>
            <a:r>
              <a:rPr lang="az-Cyrl-AZ" i="1" dirty="0" smtClean="0"/>
              <a:t>Є</a:t>
            </a:r>
            <a:r>
              <a:rPr lang="en-US" i="1" dirty="0" smtClean="0"/>
              <a:t>B</a:t>
            </a:r>
            <a:r>
              <a:rPr lang="en-US" dirty="0" smtClean="0"/>
              <a:t> called the complement of </a:t>
            </a:r>
            <a:r>
              <a:rPr lang="en-US" i="1" dirty="0" smtClean="0"/>
              <a:t>x</a:t>
            </a:r>
            <a:r>
              <a:rPr lang="en-US" dirty="0" smtClean="0"/>
              <a:t> such that (a) </a:t>
            </a:r>
            <a:r>
              <a:rPr lang="en-US" i="1" dirty="0" err="1" smtClean="0"/>
              <a:t>x+x</a:t>
            </a:r>
            <a:r>
              <a:rPr lang="en-US" i="1" dirty="0" smtClean="0"/>
              <a:t>’=</a:t>
            </a:r>
            <a:r>
              <a:rPr lang="en-US" dirty="0" smtClean="0"/>
              <a:t>1 and (b) </a:t>
            </a:r>
            <a:r>
              <a:rPr lang="en-US" i="1" dirty="0" err="1" smtClean="0"/>
              <a:t>x.x</a:t>
            </a:r>
            <a:r>
              <a:rPr lang="en-US" i="1" dirty="0" smtClean="0"/>
              <a:t>’=</a:t>
            </a:r>
            <a:r>
              <a:rPr lang="en-US" dirty="0" smtClean="0"/>
              <a:t>0</a:t>
            </a:r>
          </a:p>
          <a:p>
            <a:pPr marL="514350" indent="-514350">
              <a:buFont typeface="+mj-lt"/>
              <a:buAutoNum type="arabicPeriod"/>
            </a:pPr>
            <a:r>
              <a:rPr lang="en-US" dirty="0" smtClean="0"/>
              <a:t>There exist at least two elements </a:t>
            </a:r>
            <a:r>
              <a:rPr lang="en-US" i="1" dirty="0" smtClean="0"/>
              <a:t>x, y</a:t>
            </a:r>
            <a:r>
              <a:rPr lang="az-Cyrl-AZ" i="1" dirty="0" smtClean="0"/>
              <a:t>Є</a:t>
            </a:r>
            <a:r>
              <a:rPr lang="en-US" i="1" dirty="0" smtClean="0"/>
              <a:t>B</a:t>
            </a:r>
            <a:r>
              <a:rPr lang="en-US" dirty="0" smtClean="0"/>
              <a:t> such that </a:t>
            </a:r>
            <a:r>
              <a:rPr lang="en-US" i="1" dirty="0" err="1" smtClean="0"/>
              <a:t>x≠y</a:t>
            </a:r>
            <a:endParaRPr lang="en-US" i="1" dirty="0"/>
          </a:p>
        </p:txBody>
      </p:sp>
      <p:sp>
        <p:nvSpPr>
          <p:cNvPr id="4" name="TextBox 3"/>
          <p:cNvSpPr txBox="1"/>
          <p:nvPr/>
        </p:nvSpPr>
        <p:spPr>
          <a:xfrm>
            <a:off x="457200" y="1447800"/>
            <a:ext cx="7772400" cy="830997"/>
          </a:xfrm>
          <a:prstGeom prst="rect">
            <a:avLst/>
          </a:prstGeom>
          <a:noFill/>
        </p:spPr>
        <p:txBody>
          <a:bodyPr wrap="square" rtlCol="0">
            <a:spAutoFit/>
          </a:bodyPr>
          <a:lstStyle/>
          <a:p>
            <a:r>
              <a:rPr lang="en-US" sz="2400" dirty="0" smtClean="0"/>
              <a:t>Boolean algebra is an algebraic structure defined by a set of elements, </a:t>
            </a:r>
            <a:r>
              <a:rPr lang="en-US" sz="2400" i="1" dirty="0" smtClean="0"/>
              <a:t>B</a:t>
            </a:r>
            <a:r>
              <a:rPr lang="en-US" sz="2400" dirty="0" smtClean="0"/>
              <a:t>, together with binary operators + and .</a:t>
            </a:r>
            <a:endParaRPr lang="en-US"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 to multiple inputs</a:t>
            </a:r>
            <a:endParaRPr lang="en-US" dirty="0"/>
          </a:p>
        </p:txBody>
      </p:sp>
      <p:pic>
        <p:nvPicPr>
          <p:cNvPr id="11571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90825" y="2247900"/>
            <a:ext cx="3609975" cy="476250"/>
          </a:xfrm>
          <a:prstGeom prst="rect">
            <a:avLst/>
          </a:prstGeom>
          <a:noFill/>
        </p:spPr>
      </p:pic>
      <p:pic>
        <p:nvPicPr>
          <p:cNvPr id="115713"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790825" y="3714750"/>
            <a:ext cx="2724150" cy="476250"/>
          </a:xfrm>
          <a:prstGeom prst="rect">
            <a:avLst/>
          </a:prstGeom>
          <a:noFill/>
        </p:spPr>
      </p:pic>
      <p:sp>
        <p:nvSpPr>
          <p:cNvPr id="11571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16" name="Rectangle 4"/>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115717" name="Rectangle 5"/>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8" name="TextBox 7"/>
          <p:cNvSpPr txBox="1"/>
          <p:nvPr/>
        </p:nvSpPr>
        <p:spPr>
          <a:xfrm>
            <a:off x="2362200" y="1752600"/>
            <a:ext cx="4114800" cy="523220"/>
          </a:xfrm>
          <a:prstGeom prst="rect">
            <a:avLst/>
          </a:prstGeom>
          <a:noFill/>
        </p:spPr>
        <p:txBody>
          <a:bodyPr wrap="square" rtlCol="0">
            <a:spAutoFit/>
          </a:bodyPr>
          <a:lstStyle/>
          <a:p>
            <a:pPr algn="ctr"/>
            <a:r>
              <a:rPr lang="en-US" sz="2800" dirty="0" smtClean="0"/>
              <a:t>NOR gate</a:t>
            </a:r>
            <a:endParaRPr lang="en-US" sz="2800" dirty="0"/>
          </a:p>
        </p:txBody>
      </p:sp>
      <p:sp>
        <p:nvSpPr>
          <p:cNvPr id="9" name="TextBox 8"/>
          <p:cNvSpPr txBox="1"/>
          <p:nvPr/>
        </p:nvSpPr>
        <p:spPr>
          <a:xfrm>
            <a:off x="2362200" y="3058180"/>
            <a:ext cx="4114800" cy="523220"/>
          </a:xfrm>
          <a:prstGeom prst="rect">
            <a:avLst/>
          </a:prstGeom>
          <a:noFill/>
        </p:spPr>
        <p:txBody>
          <a:bodyPr wrap="square" rtlCol="0">
            <a:spAutoFit/>
          </a:bodyPr>
          <a:lstStyle/>
          <a:p>
            <a:pPr algn="ctr"/>
            <a:r>
              <a:rPr lang="en-US" sz="2800" dirty="0" smtClean="0"/>
              <a:t>NAND gate</a:t>
            </a:r>
            <a:endParaRPr lang="en-US" sz="28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 to multiple inputs</a:t>
            </a:r>
            <a:endParaRPr lang="en-US" dirty="0"/>
          </a:p>
        </p:txBody>
      </p:sp>
      <p:pic>
        <p:nvPicPr>
          <p:cNvPr id="3" name="Picture 2" descr="57496-ch02Art_Page_14_cropped.jpg"/>
          <p:cNvPicPr>
            <a:picLocks noChangeAspect="1"/>
          </p:cNvPicPr>
          <p:nvPr/>
        </p:nvPicPr>
        <p:blipFill>
          <a:blip r:embed="rId3" cstate="print"/>
          <a:stretch>
            <a:fillRect/>
          </a:stretch>
        </p:blipFill>
        <p:spPr>
          <a:xfrm>
            <a:off x="914400" y="1412748"/>
            <a:ext cx="7315200" cy="4759452"/>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 to multiple inputs</a:t>
            </a:r>
            <a:endParaRPr lang="en-US" dirty="0"/>
          </a:p>
        </p:txBody>
      </p:sp>
      <p:pic>
        <p:nvPicPr>
          <p:cNvPr id="4" name="Picture 3" descr="57496-ch02Art_Page_15_cropped.jpg"/>
          <p:cNvPicPr>
            <a:picLocks noChangeAspect="1"/>
          </p:cNvPicPr>
          <p:nvPr/>
        </p:nvPicPr>
        <p:blipFill>
          <a:blip r:embed="rId3" cstate="print"/>
          <a:stretch>
            <a:fillRect/>
          </a:stretch>
        </p:blipFill>
        <p:spPr>
          <a:xfrm>
            <a:off x="914400" y="1947672"/>
            <a:ext cx="7315200" cy="3767328"/>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 to multiple inputs</a:t>
            </a:r>
            <a:endParaRPr lang="en-US" dirty="0"/>
          </a:p>
        </p:txBody>
      </p:sp>
      <p:pic>
        <p:nvPicPr>
          <p:cNvPr id="5" name="Picture 4" descr="57496-ch02Art_Page_16_cropped.jpg"/>
          <p:cNvPicPr>
            <a:picLocks noChangeAspect="1"/>
          </p:cNvPicPr>
          <p:nvPr/>
        </p:nvPicPr>
        <p:blipFill>
          <a:blip r:embed="rId3" cstate="print"/>
          <a:stretch>
            <a:fillRect/>
          </a:stretch>
        </p:blipFill>
        <p:spPr>
          <a:xfrm>
            <a:off x="914400" y="1885950"/>
            <a:ext cx="7315200" cy="308610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and Negative Logic</a:t>
            </a:r>
            <a:endParaRPr lang="en-US" dirty="0"/>
          </a:p>
        </p:txBody>
      </p:sp>
      <p:pic>
        <p:nvPicPr>
          <p:cNvPr id="3" name="Picture 2" descr="57496-ch02Art_Page_17_cropped.jpg"/>
          <p:cNvPicPr>
            <a:picLocks noChangeAspect="1"/>
          </p:cNvPicPr>
          <p:nvPr/>
        </p:nvPicPr>
        <p:blipFill>
          <a:blip r:embed="rId3" cstate="print"/>
          <a:stretch>
            <a:fillRect/>
          </a:stretch>
        </p:blipFill>
        <p:spPr>
          <a:xfrm>
            <a:off x="914400" y="2276856"/>
            <a:ext cx="7315200" cy="2304288"/>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and Negative Logic</a:t>
            </a:r>
            <a:endParaRPr lang="en-US" dirty="0"/>
          </a:p>
        </p:txBody>
      </p:sp>
      <p:pic>
        <p:nvPicPr>
          <p:cNvPr id="3" name="Picture 2" descr="57496-ch02Art_Page_18_cropped.jpg"/>
          <p:cNvPicPr>
            <a:picLocks noChangeAspect="1"/>
          </p:cNvPicPr>
          <p:nvPr/>
        </p:nvPicPr>
        <p:blipFill>
          <a:blip r:embed="rId3" cstate="print"/>
          <a:stretch>
            <a:fillRect/>
          </a:stretch>
        </p:blipFill>
        <p:spPr>
          <a:xfrm>
            <a:off x="2514600" y="1447800"/>
            <a:ext cx="4697201" cy="5181599"/>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Circuits</a:t>
            </a:r>
            <a:endParaRPr lang="en-US" dirty="0"/>
          </a:p>
        </p:txBody>
      </p:sp>
      <p:sp>
        <p:nvSpPr>
          <p:cNvPr id="3" name="Content Placeholder 2"/>
          <p:cNvSpPr>
            <a:spLocks noGrp="1"/>
          </p:cNvSpPr>
          <p:nvPr>
            <p:ph idx="1"/>
          </p:nvPr>
        </p:nvSpPr>
        <p:spPr/>
        <p:txBody>
          <a:bodyPr/>
          <a:lstStyle/>
          <a:p>
            <a:r>
              <a:rPr lang="en-US" dirty="0" smtClean="0"/>
              <a:t>Small-Scale Integration (SSI): fewer than 10 gates per chip</a:t>
            </a:r>
          </a:p>
          <a:p>
            <a:r>
              <a:rPr lang="en-US" dirty="0" smtClean="0"/>
              <a:t>Medium-Scale Integration (MSI): 10 to 1000 gates per chip</a:t>
            </a:r>
          </a:p>
          <a:p>
            <a:r>
              <a:rPr lang="en-US" dirty="0" smtClean="0"/>
              <a:t>Large-Scale Integration (LSI): Several thousands of gates per chip</a:t>
            </a:r>
          </a:p>
          <a:p>
            <a:r>
              <a:rPr lang="en-US" dirty="0" smtClean="0"/>
              <a:t>Very Large-Scale Integrations (VLSI): hundreds of thousands of gates per chip</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logic families</a:t>
            </a:r>
            <a:endParaRPr lang="en-US" dirty="0"/>
          </a:p>
        </p:txBody>
      </p:sp>
      <p:sp>
        <p:nvSpPr>
          <p:cNvPr id="3" name="Content Placeholder 2"/>
          <p:cNvSpPr>
            <a:spLocks noGrp="1"/>
          </p:cNvSpPr>
          <p:nvPr>
            <p:ph idx="1"/>
          </p:nvPr>
        </p:nvSpPr>
        <p:spPr/>
        <p:txBody>
          <a:bodyPr/>
          <a:lstStyle/>
          <a:p>
            <a:r>
              <a:rPr lang="en-US" dirty="0" smtClean="0"/>
              <a:t>TTL: Transistor-Transistor Logic</a:t>
            </a:r>
            <a:br>
              <a:rPr lang="en-US" dirty="0" smtClean="0"/>
            </a:br>
            <a:endParaRPr lang="en-US" dirty="0" smtClean="0"/>
          </a:p>
          <a:p>
            <a:r>
              <a:rPr lang="en-US" dirty="0" smtClean="0"/>
              <a:t>ECL: Emitter-Coupled Logic</a:t>
            </a:r>
            <a:br>
              <a:rPr lang="en-US" dirty="0" smtClean="0"/>
            </a:br>
            <a:endParaRPr lang="en-US" dirty="0" smtClean="0"/>
          </a:p>
          <a:p>
            <a:r>
              <a:rPr lang="en-US" dirty="0" smtClean="0"/>
              <a:t>MOS: Metal-Oxide Semiconductor</a:t>
            </a:r>
            <a:br>
              <a:rPr lang="en-US" dirty="0" smtClean="0"/>
            </a:br>
            <a:endParaRPr lang="en-US" dirty="0" smtClean="0"/>
          </a:p>
          <a:p>
            <a:r>
              <a:rPr lang="en-US" dirty="0" smtClean="0"/>
              <a:t>CMOS: Complementary Metal-Oxide Semiconductor</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Computer-Aided Design</a:t>
            </a:r>
            <a:endParaRPr lang="en-US" dirty="0"/>
          </a:p>
        </p:txBody>
      </p:sp>
      <p:sp>
        <p:nvSpPr>
          <p:cNvPr id="4" name="Content Placeholder 3"/>
          <p:cNvSpPr>
            <a:spLocks noGrp="1"/>
          </p:cNvSpPr>
          <p:nvPr>
            <p:ph idx="1"/>
          </p:nvPr>
        </p:nvSpPr>
        <p:spPr/>
        <p:txBody>
          <a:bodyPr/>
          <a:lstStyle/>
          <a:p>
            <a:r>
              <a:rPr lang="en-US" dirty="0" smtClean="0"/>
              <a:t>Hardware Description Language (HDL)</a:t>
            </a:r>
          </a:p>
          <a:p>
            <a:pPr lvl="1"/>
            <a:r>
              <a:rPr lang="en-US" dirty="0" smtClean="0"/>
              <a:t>Tools to simulate, verify functionality, and automatically and optimally synthesize the logic described in HDL</a:t>
            </a:r>
          </a:p>
          <a:p>
            <a:r>
              <a:rPr lang="en-US" dirty="0" smtClean="0"/>
              <a:t>IEEE approved HDL standards:</a:t>
            </a:r>
          </a:p>
          <a:p>
            <a:pPr lvl="1"/>
            <a:r>
              <a:rPr lang="en-US" dirty="0" err="1" smtClean="0"/>
              <a:t>Verilog</a:t>
            </a:r>
            <a:r>
              <a:rPr lang="en-US" dirty="0" smtClean="0"/>
              <a:t> HDL</a:t>
            </a:r>
          </a:p>
          <a:p>
            <a:pPr lvl="1"/>
            <a:r>
              <a:rPr lang="en-US" dirty="0" smtClean="0"/>
              <a:t>VHDL</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Assignment</a:t>
            </a:r>
            <a:endParaRPr lang="en-US" dirty="0"/>
          </a:p>
        </p:txBody>
      </p:sp>
      <p:sp>
        <p:nvSpPr>
          <p:cNvPr id="5" name="Content Placeholder 4"/>
          <p:cNvSpPr>
            <a:spLocks noGrp="1"/>
          </p:cNvSpPr>
          <p:nvPr>
            <p:ph idx="1"/>
          </p:nvPr>
        </p:nvSpPr>
        <p:spPr>
          <a:xfrm>
            <a:off x="1676400" y="1600200"/>
            <a:ext cx="4495800" cy="4525963"/>
          </a:xfrm>
        </p:spPr>
        <p:txBody>
          <a:bodyPr>
            <a:normAutofit fontScale="85000" lnSpcReduction="20000"/>
          </a:bodyPr>
          <a:lstStyle/>
          <a:p>
            <a:r>
              <a:rPr lang="en-US" dirty="0" smtClean="0"/>
              <a:t>2.1</a:t>
            </a:r>
          </a:p>
          <a:p>
            <a:r>
              <a:rPr lang="en-US" dirty="0" smtClean="0"/>
              <a:t>2.2</a:t>
            </a:r>
          </a:p>
          <a:p>
            <a:r>
              <a:rPr lang="en-US" dirty="0" smtClean="0"/>
              <a:t>2.5</a:t>
            </a:r>
          </a:p>
          <a:p>
            <a:r>
              <a:rPr lang="en-US" dirty="0" smtClean="0"/>
              <a:t>2.9</a:t>
            </a:r>
          </a:p>
          <a:p>
            <a:r>
              <a:rPr lang="en-US" dirty="0" smtClean="0"/>
              <a:t>2.10</a:t>
            </a:r>
          </a:p>
          <a:p>
            <a:r>
              <a:rPr lang="en-US" dirty="0" smtClean="0"/>
              <a:t>2.12</a:t>
            </a:r>
          </a:p>
          <a:p>
            <a:r>
              <a:rPr lang="en-US" dirty="0" smtClean="0"/>
              <a:t>2.14</a:t>
            </a:r>
          </a:p>
          <a:p>
            <a:r>
              <a:rPr lang="en-US" dirty="0" smtClean="0"/>
              <a:t>2.18</a:t>
            </a:r>
          </a:p>
          <a:p>
            <a:r>
              <a:rPr lang="en-US" dirty="0" smtClean="0"/>
              <a:t>2.20</a:t>
            </a:r>
          </a:p>
          <a:p>
            <a:r>
              <a:rPr lang="en-US" dirty="0" smtClean="0"/>
              <a:t>2.28</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Two-valued Boolean Algebra</a:t>
            </a:r>
            <a:endParaRPr lang="en-US" dirty="0"/>
          </a:p>
        </p:txBody>
      </p:sp>
      <p:graphicFrame>
        <p:nvGraphicFramePr>
          <p:cNvPr id="4" name="Table 3"/>
          <p:cNvGraphicFramePr>
            <a:graphicFrameLocks noGrp="1"/>
          </p:cNvGraphicFramePr>
          <p:nvPr/>
        </p:nvGraphicFramePr>
        <p:xfrm>
          <a:off x="1524000" y="1762760"/>
          <a:ext cx="2514600" cy="2590800"/>
        </p:xfrm>
        <a:graphic>
          <a:graphicData uri="http://schemas.openxmlformats.org/drawingml/2006/table">
            <a:tbl>
              <a:tblPr firstRow="1" bandRow="1">
                <a:tableStyleId>{2D5ABB26-0587-4C30-8999-92F81FD0307C}</a:tableStyleId>
              </a:tblPr>
              <a:tblGrid>
                <a:gridCol w="838200"/>
                <a:gridCol w="838200"/>
                <a:gridCol w="838200"/>
              </a:tblGrid>
              <a:tr h="370840">
                <a:tc>
                  <a:txBody>
                    <a:bodyPr/>
                    <a:lstStyle/>
                    <a:p>
                      <a:pPr algn="ctr"/>
                      <a:r>
                        <a:rPr lang="en-US" sz="2800" dirty="0" smtClean="0"/>
                        <a:t>x</a:t>
                      </a:r>
                      <a:endParaRPr lang="en-US" sz="2800" dirty="0"/>
                    </a:p>
                  </a:txBody>
                  <a:tcPr>
                    <a:lnB w="12700" cap="flat" cmpd="sng" algn="ctr">
                      <a:solidFill>
                        <a:schemeClr val="tx1"/>
                      </a:solidFill>
                      <a:prstDash val="solid"/>
                      <a:round/>
                      <a:headEnd type="none" w="med" len="med"/>
                      <a:tailEnd type="none" w="med" len="med"/>
                    </a:lnB>
                  </a:tcPr>
                </a:tc>
                <a:tc>
                  <a:txBody>
                    <a:bodyPr/>
                    <a:lstStyle/>
                    <a:p>
                      <a:pPr algn="ctr"/>
                      <a:r>
                        <a:rPr lang="en-US" sz="2800" dirty="0" smtClean="0"/>
                        <a:t>y</a:t>
                      </a:r>
                      <a:endParaRPr lang="en-US" sz="28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800" dirty="0" err="1" smtClean="0"/>
                        <a:t>x.y</a:t>
                      </a:r>
                      <a:endParaRPr lang="en-US" sz="28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70840">
                <a:tc>
                  <a:txBody>
                    <a:bodyPr/>
                    <a:lstStyle/>
                    <a:p>
                      <a:pPr algn="ctr"/>
                      <a:r>
                        <a:rPr lang="en-US" sz="2800" dirty="0" smtClean="0"/>
                        <a:t>0</a:t>
                      </a:r>
                      <a:endParaRPr lang="en-US" sz="2800" dirty="0"/>
                    </a:p>
                  </a:txBody>
                  <a:tcPr>
                    <a:lnT w="12700" cap="flat" cmpd="sng" algn="ctr">
                      <a:solidFill>
                        <a:schemeClr val="tx1"/>
                      </a:solidFill>
                      <a:prstDash val="solid"/>
                      <a:round/>
                      <a:headEnd type="none" w="med" len="med"/>
                      <a:tailEnd type="none" w="med" len="med"/>
                    </a:lnT>
                  </a:tcPr>
                </a:tc>
                <a:tc>
                  <a:txBody>
                    <a:bodyPr/>
                    <a:lstStyle/>
                    <a:p>
                      <a:pPr algn="ctr"/>
                      <a:r>
                        <a:rPr lang="en-US" sz="2800" dirty="0" smtClean="0"/>
                        <a:t>0</a:t>
                      </a:r>
                      <a:endParaRPr lang="en-US" sz="28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800" dirty="0" smtClean="0"/>
                        <a:t>0</a:t>
                      </a:r>
                      <a:endParaRPr lang="en-US" sz="28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370840">
                <a:tc>
                  <a:txBody>
                    <a:bodyPr/>
                    <a:lstStyle/>
                    <a:p>
                      <a:pPr algn="ctr"/>
                      <a:r>
                        <a:rPr lang="en-US" sz="2800" dirty="0" smtClean="0"/>
                        <a:t>0</a:t>
                      </a:r>
                      <a:endParaRPr lang="en-US" sz="2800" dirty="0"/>
                    </a:p>
                  </a:txBody>
                  <a:tcPr/>
                </a:tc>
                <a:tc>
                  <a:txBody>
                    <a:bodyPr/>
                    <a:lstStyle/>
                    <a:p>
                      <a:pPr algn="ctr"/>
                      <a:r>
                        <a:rPr lang="en-US" sz="2800" dirty="0" smtClean="0"/>
                        <a:t>1</a:t>
                      </a:r>
                      <a:endParaRPr lang="en-US" sz="2800" dirty="0"/>
                    </a:p>
                  </a:txBody>
                  <a:tcPr>
                    <a:lnR w="12700" cap="flat" cmpd="sng" algn="ctr">
                      <a:solidFill>
                        <a:schemeClr val="tx1"/>
                      </a:solidFill>
                      <a:prstDash val="solid"/>
                      <a:round/>
                      <a:headEnd type="none" w="med" len="med"/>
                      <a:tailEnd type="none" w="med" len="med"/>
                    </a:lnR>
                  </a:tcPr>
                </a:tc>
                <a:tc>
                  <a:txBody>
                    <a:bodyPr/>
                    <a:lstStyle/>
                    <a:p>
                      <a:pPr algn="ctr"/>
                      <a:r>
                        <a:rPr lang="en-US" sz="2800" dirty="0" smtClean="0"/>
                        <a:t>0</a:t>
                      </a:r>
                      <a:endParaRPr lang="en-US" sz="2800" dirty="0"/>
                    </a:p>
                  </a:txBody>
                  <a:tcPr>
                    <a:lnL w="12700" cap="flat" cmpd="sng" algn="ctr">
                      <a:solidFill>
                        <a:schemeClr val="tx1"/>
                      </a:solidFill>
                      <a:prstDash val="solid"/>
                      <a:round/>
                      <a:headEnd type="none" w="med" len="med"/>
                      <a:tailEnd type="none" w="med" len="med"/>
                    </a:lnL>
                  </a:tcPr>
                </a:tc>
              </a:tr>
              <a:tr h="370840">
                <a:tc>
                  <a:txBody>
                    <a:bodyPr/>
                    <a:lstStyle/>
                    <a:p>
                      <a:pPr algn="ctr"/>
                      <a:r>
                        <a:rPr lang="en-US" sz="2800" dirty="0" smtClean="0"/>
                        <a:t>1</a:t>
                      </a:r>
                      <a:endParaRPr lang="en-US" sz="2800" dirty="0"/>
                    </a:p>
                  </a:txBody>
                  <a:tcPr/>
                </a:tc>
                <a:tc>
                  <a:txBody>
                    <a:bodyPr/>
                    <a:lstStyle/>
                    <a:p>
                      <a:pPr algn="ctr"/>
                      <a:r>
                        <a:rPr lang="en-US" sz="2800" dirty="0" smtClean="0"/>
                        <a:t>0</a:t>
                      </a:r>
                      <a:endParaRPr lang="en-US" sz="2800" dirty="0"/>
                    </a:p>
                  </a:txBody>
                  <a:tcPr>
                    <a:lnR w="12700" cap="flat" cmpd="sng" algn="ctr">
                      <a:solidFill>
                        <a:schemeClr val="tx1"/>
                      </a:solidFill>
                      <a:prstDash val="solid"/>
                      <a:round/>
                      <a:headEnd type="none" w="med" len="med"/>
                      <a:tailEnd type="none" w="med" len="med"/>
                    </a:lnR>
                  </a:tcPr>
                </a:tc>
                <a:tc>
                  <a:txBody>
                    <a:bodyPr/>
                    <a:lstStyle/>
                    <a:p>
                      <a:pPr algn="ctr"/>
                      <a:r>
                        <a:rPr lang="en-US" sz="2800" dirty="0" smtClean="0"/>
                        <a:t>0</a:t>
                      </a:r>
                      <a:endParaRPr lang="en-US" sz="2800" dirty="0"/>
                    </a:p>
                  </a:txBody>
                  <a:tcPr>
                    <a:lnL w="12700" cap="flat" cmpd="sng" algn="ctr">
                      <a:solidFill>
                        <a:schemeClr val="tx1"/>
                      </a:solidFill>
                      <a:prstDash val="solid"/>
                      <a:round/>
                      <a:headEnd type="none" w="med" len="med"/>
                      <a:tailEnd type="none" w="med" len="med"/>
                    </a:lnL>
                  </a:tcPr>
                </a:tc>
              </a:tr>
              <a:tr h="370840">
                <a:tc>
                  <a:txBody>
                    <a:bodyPr/>
                    <a:lstStyle/>
                    <a:p>
                      <a:pPr algn="ctr"/>
                      <a:r>
                        <a:rPr lang="en-US" sz="2800" dirty="0" smtClean="0"/>
                        <a:t>1</a:t>
                      </a:r>
                      <a:endParaRPr lang="en-US" sz="2800" dirty="0"/>
                    </a:p>
                  </a:txBody>
                  <a:tcPr/>
                </a:tc>
                <a:tc>
                  <a:txBody>
                    <a:bodyPr/>
                    <a:lstStyle/>
                    <a:p>
                      <a:pPr algn="ctr"/>
                      <a:r>
                        <a:rPr lang="en-US" sz="2800" dirty="0" smtClean="0"/>
                        <a:t>1</a:t>
                      </a:r>
                      <a:endParaRPr lang="en-US" sz="2800" dirty="0"/>
                    </a:p>
                  </a:txBody>
                  <a:tcPr>
                    <a:lnR w="12700" cap="flat" cmpd="sng" algn="ctr">
                      <a:solidFill>
                        <a:schemeClr val="tx1"/>
                      </a:solidFill>
                      <a:prstDash val="solid"/>
                      <a:round/>
                      <a:headEnd type="none" w="med" len="med"/>
                      <a:tailEnd type="none" w="med" len="med"/>
                    </a:lnR>
                  </a:tcPr>
                </a:tc>
                <a:tc>
                  <a:txBody>
                    <a:bodyPr/>
                    <a:lstStyle/>
                    <a:p>
                      <a:pPr algn="ctr"/>
                      <a:r>
                        <a:rPr lang="en-US" sz="2800" dirty="0" smtClean="0"/>
                        <a:t>1</a:t>
                      </a:r>
                      <a:endParaRPr lang="en-US" sz="2800"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5" name="Table 4"/>
          <p:cNvGraphicFramePr>
            <a:graphicFrameLocks noGrp="1"/>
          </p:cNvGraphicFramePr>
          <p:nvPr/>
        </p:nvGraphicFramePr>
        <p:xfrm>
          <a:off x="4953000" y="1737360"/>
          <a:ext cx="2514600" cy="2590800"/>
        </p:xfrm>
        <a:graphic>
          <a:graphicData uri="http://schemas.openxmlformats.org/drawingml/2006/table">
            <a:tbl>
              <a:tblPr firstRow="1" bandRow="1">
                <a:tableStyleId>{2D5ABB26-0587-4C30-8999-92F81FD0307C}</a:tableStyleId>
              </a:tblPr>
              <a:tblGrid>
                <a:gridCol w="838200"/>
                <a:gridCol w="838200"/>
                <a:gridCol w="838200"/>
              </a:tblGrid>
              <a:tr h="370840">
                <a:tc>
                  <a:txBody>
                    <a:bodyPr/>
                    <a:lstStyle/>
                    <a:p>
                      <a:pPr algn="ctr"/>
                      <a:r>
                        <a:rPr lang="en-US" sz="2800" dirty="0" smtClean="0"/>
                        <a:t>x</a:t>
                      </a:r>
                      <a:endParaRPr lang="en-US" sz="2800" dirty="0"/>
                    </a:p>
                  </a:txBody>
                  <a:tcPr>
                    <a:lnB w="12700" cap="flat" cmpd="sng" algn="ctr">
                      <a:solidFill>
                        <a:schemeClr val="tx1"/>
                      </a:solidFill>
                      <a:prstDash val="solid"/>
                      <a:round/>
                      <a:headEnd type="none" w="med" len="med"/>
                      <a:tailEnd type="none" w="med" len="med"/>
                    </a:lnB>
                  </a:tcPr>
                </a:tc>
                <a:tc>
                  <a:txBody>
                    <a:bodyPr/>
                    <a:lstStyle/>
                    <a:p>
                      <a:pPr algn="ctr"/>
                      <a:r>
                        <a:rPr lang="en-US" sz="2800" dirty="0" smtClean="0"/>
                        <a:t>y</a:t>
                      </a:r>
                      <a:endParaRPr lang="en-US" sz="28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800" dirty="0" err="1" smtClean="0"/>
                        <a:t>x+y</a:t>
                      </a:r>
                      <a:endParaRPr lang="en-US" sz="28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70840">
                <a:tc>
                  <a:txBody>
                    <a:bodyPr/>
                    <a:lstStyle/>
                    <a:p>
                      <a:pPr algn="ctr"/>
                      <a:r>
                        <a:rPr lang="en-US" sz="2800" dirty="0" smtClean="0"/>
                        <a:t>0</a:t>
                      </a:r>
                      <a:endParaRPr lang="en-US" sz="2800" dirty="0"/>
                    </a:p>
                  </a:txBody>
                  <a:tcPr>
                    <a:lnT w="12700" cap="flat" cmpd="sng" algn="ctr">
                      <a:solidFill>
                        <a:schemeClr val="tx1"/>
                      </a:solidFill>
                      <a:prstDash val="solid"/>
                      <a:round/>
                      <a:headEnd type="none" w="med" len="med"/>
                      <a:tailEnd type="none" w="med" len="med"/>
                    </a:lnT>
                  </a:tcPr>
                </a:tc>
                <a:tc>
                  <a:txBody>
                    <a:bodyPr/>
                    <a:lstStyle/>
                    <a:p>
                      <a:pPr algn="ctr"/>
                      <a:r>
                        <a:rPr lang="en-US" sz="2800" dirty="0" smtClean="0"/>
                        <a:t>0</a:t>
                      </a:r>
                      <a:endParaRPr lang="en-US" sz="28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800" dirty="0" smtClean="0"/>
                        <a:t>0</a:t>
                      </a:r>
                      <a:endParaRPr lang="en-US" sz="28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370840">
                <a:tc>
                  <a:txBody>
                    <a:bodyPr/>
                    <a:lstStyle/>
                    <a:p>
                      <a:pPr algn="ctr"/>
                      <a:r>
                        <a:rPr lang="en-US" sz="2800" dirty="0" smtClean="0"/>
                        <a:t>0</a:t>
                      </a:r>
                      <a:endParaRPr lang="en-US" sz="2800" dirty="0"/>
                    </a:p>
                  </a:txBody>
                  <a:tcPr/>
                </a:tc>
                <a:tc>
                  <a:txBody>
                    <a:bodyPr/>
                    <a:lstStyle/>
                    <a:p>
                      <a:pPr algn="ctr"/>
                      <a:r>
                        <a:rPr lang="en-US" sz="2800" dirty="0" smtClean="0"/>
                        <a:t>1</a:t>
                      </a:r>
                      <a:endParaRPr lang="en-US" sz="2800" dirty="0"/>
                    </a:p>
                  </a:txBody>
                  <a:tcPr>
                    <a:lnR w="12700" cap="flat" cmpd="sng" algn="ctr">
                      <a:solidFill>
                        <a:schemeClr val="tx1"/>
                      </a:solidFill>
                      <a:prstDash val="solid"/>
                      <a:round/>
                      <a:headEnd type="none" w="med" len="med"/>
                      <a:tailEnd type="none" w="med" len="med"/>
                    </a:lnR>
                  </a:tcPr>
                </a:tc>
                <a:tc>
                  <a:txBody>
                    <a:bodyPr/>
                    <a:lstStyle/>
                    <a:p>
                      <a:pPr algn="ctr"/>
                      <a:r>
                        <a:rPr lang="en-US" sz="2800" dirty="0" smtClean="0"/>
                        <a:t>1</a:t>
                      </a:r>
                      <a:endParaRPr lang="en-US" sz="2800" dirty="0"/>
                    </a:p>
                  </a:txBody>
                  <a:tcPr>
                    <a:lnL w="12700" cap="flat" cmpd="sng" algn="ctr">
                      <a:solidFill>
                        <a:schemeClr val="tx1"/>
                      </a:solidFill>
                      <a:prstDash val="solid"/>
                      <a:round/>
                      <a:headEnd type="none" w="med" len="med"/>
                      <a:tailEnd type="none" w="med" len="med"/>
                    </a:lnL>
                  </a:tcPr>
                </a:tc>
              </a:tr>
              <a:tr h="370840">
                <a:tc>
                  <a:txBody>
                    <a:bodyPr/>
                    <a:lstStyle/>
                    <a:p>
                      <a:pPr algn="ctr"/>
                      <a:r>
                        <a:rPr lang="en-US" sz="2800" dirty="0" smtClean="0"/>
                        <a:t>1</a:t>
                      </a:r>
                      <a:endParaRPr lang="en-US" sz="2800" dirty="0"/>
                    </a:p>
                  </a:txBody>
                  <a:tcPr/>
                </a:tc>
                <a:tc>
                  <a:txBody>
                    <a:bodyPr/>
                    <a:lstStyle/>
                    <a:p>
                      <a:pPr algn="ctr"/>
                      <a:r>
                        <a:rPr lang="en-US" sz="2800" dirty="0" smtClean="0"/>
                        <a:t>0</a:t>
                      </a:r>
                      <a:endParaRPr lang="en-US" sz="2800" dirty="0"/>
                    </a:p>
                  </a:txBody>
                  <a:tcPr>
                    <a:lnR w="12700" cap="flat" cmpd="sng" algn="ctr">
                      <a:solidFill>
                        <a:schemeClr val="tx1"/>
                      </a:solidFill>
                      <a:prstDash val="solid"/>
                      <a:round/>
                      <a:headEnd type="none" w="med" len="med"/>
                      <a:tailEnd type="none" w="med" len="med"/>
                    </a:lnR>
                  </a:tcPr>
                </a:tc>
                <a:tc>
                  <a:txBody>
                    <a:bodyPr/>
                    <a:lstStyle/>
                    <a:p>
                      <a:pPr algn="ctr"/>
                      <a:r>
                        <a:rPr lang="en-US" sz="2800" dirty="0" smtClean="0"/>
                        <a:t>1</a:t>
                      </a:r>
                      <a:endParaRPr lang="en-US" sz="2800" dirty="0"/>
                    </a:p>
                  </a:txBody>
                  <a:tcPr>
                    <a:lnL w="12700" cap="flat" cmpd="sng" algn="ctr">
                      <a:solidFill>
                        <a:schemeClr val="tx1"/>
                      </a:solidFill>
                      <a:prstDash val="solid"/>
                      <a:round/>
                      <a:headEnd type="none" w="med" len="med"/>
                      <a:tailEnd type="none" w="med" len="med"/>
                    </a:lnL>
                  </a:tcPr>
                </a:tc>
              </a:tr>
              <a:tr h="370840">
                <a:tc>
                  <a:txBody>
                    <a:bodyPr/>
                    <a:lstStyle/>
                    <a:p>
                      <a:pPr algn="ctr"/>
                      <a:r>
                        <a:rPr lang="en-US" sz="2800" dirty="0" smtClean="0"/>
                        <a:t>1</a:t>
                      </a:r>
                      <a:endParaRPr lang="en-US" sz="2800" dirty="0"/>
                    </a:p>
                  </a:txBody>
                  <a:tcPr/>
                </a:tc>
                <a:tc>
                  <a:txBody>
                    <a:bodyPr/>
                    <a:lstStyle/>
                    <a:p>
                      <a:pPr algn="ctr"/>
                      <a:r>
                        <a:rPr lang="en-US" sz="2800" dirty="0" smtClean="0"/>
                        <a:t>1</a:t>
                      </a:r>
                      <a:endParaRPr lang="en-US" sz="2800" dirty="0"/>
                    </a:p>
                  </a:txBody>
                  <a:tcPr>
                    <a:lnR w="12700" cap="flat" cmpd="sng" algn="ctr">
                      <a:solidFill>
                        <a:schemeClr val="tx1"/>
                      </a:solidFill>
                      <a:prstDash val="solid"/>
                      <a:round/>
                      <a:headEnd type="none" w="med" len="med"/>
                      <a:tailEnd type="none" w="med" len="med"/>
                    </a:lnR>
                  </a:tcPr>
                </a:tc>
                <a:tc>
                  <a:txBody>
                    <a:bodyPr/>
                    <a:lstStyle/>
                    <a:p>
                      <a:pPr algn="ctr"/>
                      <a:r>
                        <a:rPr lang="en-US" sz="2800" dirty="0" smtClean="0"/>
                        <a:t>1</a:t>
                      </a:r>
                      <a:endParaRPr lang="en-US" sz="2800"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 5"/>
          <p:cNvGraphicFramePr>
            <a:graphicFrameLocks noGrp="1"/>
          </p:cNvGraphicFramePr>
          <p:nvPr/>
        </p:nvGraphicFramePr>
        <p:xfrm>
          <a:off x="4038600" y="4556760"/>
          <a:ext cx="1676400" cy="1920240"/>
        </p:xfrm>
        <a:graphic>
          <a:graphicData uri="http://schemas.openxmlformats.org/drawingml/2006/table">
            <a:tbl>
              <a:tblPr firstRow="1" bandRow="1">
                <a:tableStyleId>{2D5ABB26-0587-4C30-8999-92F81FD0307C}</a:tableStyleId>
              </a:tblPr>
              <a:tblGrid>
                <a:gridCol w="838200"/>
                <a:gridCol w="838200"/>
              </a:tblGrid>
              <a:tr h="370840">
                <a:tc>
                  <a:txBody>
                    <a:bodyPr/>
                    <a:lstStyle/>
                    <a:p>
                      <a:pPr algn="ctr"/>
                      <a:r>
                        <a:rPr lang="en-US" sz="3600" dirty="0" smtClean="0"/>
                        <a:t>x</a:t>
                      </a:r>
                      <a:endParaRPr lang="en-US" sz="3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3600" dirty="0" smtClean="0"/>
                        <a:t>x’</a:t>
                      </a:r>
                      <a:endParaRPr lang="en-US" sz="36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70840">
                <a:tc>
                  <a:txBody>
                    <a:bodyPr/>
                    <a:lstStyle/>
                    <a:p>
                      <a:pPr algn="ctr"/>
                      <a:r>
                        <a:rPr lang="en-US" sz="3600" dirty="0" smtClean="0"/>
                        <a:t>0</a:t>
                      </a:r>
                      <a:endParaRPr lang="en-US" sz="3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3600" dirty="0" smtClean="0"/>
                        <a:t>1</a:t>
                      </a:r>
                      <a:endParaRPr lang="en-US" sz="3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370840">
                <a:tc>
                  <a:txBody>
                    <a:bodyPr/>
                    <a:lstStyle/>
                    <a:p>
                      <a:pPr algn="ctr"/>
                      <a:r>
                        <a:rPr lang="en-US" sz="3600" dirty="0" smtClean="0"/>
                        <a:t>1</a:t>
                      </a:r>
                      <a:endParaRPr lang="en-US" sz="3600" dirty="0"/>
                    </a:p>
                  </a:txBody>
                  <a:tcPr>
                    <a:lnR w="12700" cap="flat" cmpd="sng" algn="ctr">
                      <a:solidFill>
                        <a:schemeClr val="tx1"/>
                      </a:solidFill>
                      <a:prstDash val="solid"/>
                      <a:round/>
                      <a:headEnd type="none" w="med" len="med"/>
                      <a:tailEnd type="none" w="med" len="med"/>
                    </a:lnR>
                  </a:tcPr>
                </a:tc>
                <a:tc>
                  <a:txBody>
                    <a:bodyPr/>
                    <a:lstStyle/>
                    <a:p>
                      <a:pPr algn="ctr"/>
                      <a:r>
                        <a:rPr lang="en-US" sz="3600" dirty="0" smtClean="0"/>
                        <a:t>0</a:t>
                      </a:r>
                      <a:endParaRPr lang="en-US" sz="3600" dirty="0"/>
                    </a:p>
                  </a:txBody>
                  <a:tcPr>
                    <a:lnL w="12700" cap="flat" cmpd="sng" algn="ctr">
                      <a:solidFill>
                        <a:schemeClr val="tx1"/>
                      </a:solidFill>
                      <a:prstDash val="solid"/>
                      <a:round/>
                      <a:headEnd type="none" w="med" len="med"/>
                      <a:tailEnd type="none" w="med" len="med"/>
                    </a:lnL>
                  </a:tcPr>
                </a:tc>
              </a:tr>
            </a:tbl>
          </a:graphicData>
        </a:graphic>
      </p:graphicFrame>
      <p:sp>
        <p:nvSpPr>
          <p:cNvPr id="7" name="TextBox 6"/>
          <p:cNvSpPr txBox="1"/>
          <p:nvPr/>
        </p:nvSpPr>
        <p:spPr>
          <a:xfrm>
            <a:off x="304800" y="1219200"/>
            <a:ext cx="4343400" cy="461665"/>
          </a:xfrm>
          <a:prstGeom prst="rect">
            <a:avLst/>
          </a:prstGeom>
          <a:noFill/>
        </p:spPr>
        <p:txBody>
          <a:bodyPr wrap="square" rtlCol="0">
            <a:spAutoFit/>
          </a:bodyPr>
          <a:lstStyle/>
          <a:p>
            <a:r>
              <a:rPr lang="en-US" sz="2400" dirty="0" smtClean="0"/>
              <a:t>Defined on a set of two elements</a:t>
            </a:r>
            <a:endParaRPr lang="en-US" sz="2400" dirty="0"/>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379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72000" y="1276350"/>
            <a:ext cx="1447800" cy="476250"/>
          </a:xfrm>
          <a:prstGeom prst="rect">
            <a:avLst/>
          </a:prstGeom>
          <a:noFill/>
        </p:spPr>
      </p:pic>
      <p:sp>
        <p:nvSpPr>
          <p:cNvPr id="33795" name="Rectangle 3"/>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Assignment (Bonus)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Obtain the datasheet for the CD4001 CMOS Quad two-input NOR Gates and explain in your own words the data in the Static Electrical Characteristics, Recommended Operating Conditions and the Dynamic Electrical Characteristics</a:t>
            </a:r>
          </a:p>
          <a:p>
            <a:r>
              <a:rPr lang="en-US" dirty="0" smtClean="0"/>
              <a:t>You can work in groups and turn your bonus assignment in one per group, but to obtain the bonus (5 points for your first test) you must answer one question about the datasheet in your test.</a:t>
            </a:r>
          </a:p>
          <a:p>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Two-valued Boolean Algebra</a:t>
            </a:r>
            <a:endParaRPr lang="en-US" dirty="0"/>
          </a:p>
        </p:txBody>
      </p:sp>
      <p:graphicFrame>
        <p:nvGraphicFramePr>
          <p:cNvPr id="4" name="Table 3"/>
          <p:cNvGraphicFramePr>
            <a:graphicFrameLocks noGrp="1"/>
          </p:cNvGraphicFramePr>
          <p:nvPr/>
        </p:nvGraphicFramePr>
        <p:xfrm>
          <a:off x="914400" y="2159000"/>
          <a:ext cx="2057400" cy="3337560"/>
        </p:xfrm>
        <a:graphic>
          <a:graphicData uri="http://schemas.openxmlformats.org/drawingml/2006/table">
            <a:tbl>
              <a:tblPr firstRow="1" bandRow="1">
                <a:tableStyleId>{2D5ABB26-0587-4C30-8999-92F81FD0307C}</a:tableStyleId>
              </a:tblPr>
              <a:tblGrid>
                <a:gridCol w="685800"/>
                <a:gridCol w="685800"/>
                <a:gridCol w="685800"/>
              </a:tblGrid>
              <a:tr h="370840">
                <a:tc>
                  <a:txBody>
                    <a:bodyPr/>
                    <a:lstStyle/>
                    <a:p>
                      <a:pPr algn="ctr"/>
                      <a:r>
                        <a:rPr lang="en-US" dirty="0" smtClean="0"/>
                        <a:t>x</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y</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z</a:t>
                      </a:r>
                      <a:endParaRPr lang="en-US" dirty="0"/>
                    </a:p>
                  </a:txBody>
                  <a:tcPr>
                    <a:lnB w="12700" cap="flat" cmpd="sng" algn="ctr">
                      <a:solidFill>
                        <a:schemeClr val="tx1"/>
                      </a:solidFill>
                      <a:prstDash val="solid"/>
                      <a:round/>
                      <a:headEnd type="none" w="med" len="med"/>
                      <a:tailEnd type="none" w="med" len="med"/>
                    </a:lnB>
                  </a:tcPr>
                </a:tc>
              </a:tr>
              <a:tr h="370840">
                <a:tc>
                  <a:txBody>
                    <a:bodyPr/>
                    <a:lstStyle/>
                    <a:p>
                      <a:pPr algn="ctr"/>
                      <a:r>
                        <a:rPr lang="en-US" dirty="0" smtClean="0"/>
                        <a:t>0</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0</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0</a:t>
                      </a:r>
                      <a:endParaRPr lang="en-US" dirty="0"/>
                    </a:p>
                  </a:txBody>
                  <a:tcPr>
                    <a:lnT w="12700" cap="flat" cmpd="sng" algn="ctr">
                      <a:solidFill>
                        <a:schemeClr val="tx1"/>
                      </a:solidFill>
                      <a:prstDash val="solid"/>
                      <a:round/>
                      <a:headEnd type="none" w="med" len="med"/>
                      <a:tailEnd type="none" w="med" len="med"/>
                    </a:lnT>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r>
            </a:tbl>
          </a:graphicData>
        </a:graphic>
      </p:graphicFrame>
      <p:graphicFrame>
        <p:nvGraphicFramePr>
          <p:cNvPr id="5" name="Table 4"/>
          <p:cNvGraphicFramePr>
            <a:graphicFrameLocks noGrp="1"/>
          </p:cNvGraphicFramePr>
          <p:nvPr/>
        </p:nvGraphicFramePr>
        <p:xfrm>
          <a:off x="3429000" y="2133600"/>
          <a:ext cx="1752600" cy="3337560"/>
        </p:xfrm>
        <a:graphic>
          <a:graphicData uri="http://schemas.openxmlformats.org/drawingml/2006/table">
            <a:tbl>
              <a:tblPr firstRow="1" bandRow="1">
                <a:tableStyleId>{2D5ABB26-0587-4C30-8999-92F81FD0307C}</a:tableStyleId>
              </a:tblPr>
              <a:tblGrid>
                <a:gridCol w="876300"/>
                <a:gridCol w="876300"/>
              </a:tblGrid>
              <a:tr h="370840">
                <a:tc>
                  <a:txBody>
                    <a:bodyPr/>
                    <a:lstStyle/>
                    <a:p>
                      <a:pPr algn="ctr"/>
                      <a:r>
                        <a:rPr lang="en-US" dirty="0" err="1" smtClean="0"/>
                        <a:t>y+z</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x.(</a:t>
                      </a:r>
                      <a:r>
                        <a:rPr lang="en-US" dirty="0" err="1" smtClean="0"/>
                        <a:t>y+z</a:t>
                      </a:r>
                      <a:r>
                        <a:rPr lang="en-US" dirty="0" smtClean="0"/>
                        <a:t>)</a:t>
                      </a:r>
                      <a:endParaRPr lang="en-US" dirty="0"/>
                    </a:p>
                  </a:txBody>
                  <a:tcPr>
                    <a:lnB w="12700" cap="flat" cmpd="sng" algn="ctr">
                      <a:solidFill>
                        <a:schemeClr val="tx1"/>
                      </a:solidFill>
                      <a:prstDash val="solid"/>
                      <a:round/>
                      <a:headEnd type="none" w="med" len="med"/>
                      <a:tailEnd type="none" w="med" len="med"/>
                    </a:lnB>
                  </a:tcPr>
                </a:tc>
              </a:tr>
              <a:tr h="370840">
                <a:tc>
                  <a:txBody>
                    <a:bodyPr/>
                    <a:lstStyle/>
                    <a:p>
                      <a:pPr algn="ctr"/>
                      <a:r>
                        <a:rPr lang="en-US" dirty="0" smtClean="0"/>
                        <a:t>0</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0</a:t>
                      </a:r>
                      <a:endParaRPr lang="en-US" dirty="0"/>
                    </a:p>
                  </a:txBody>
                  <a:tcPr>
                    <a:lnT w="12700" cap="flat" cmpd="sng" algn="ctr">
                      <a:solidFill>
                        <a:schemeClr val="tx1"/>
                      </a:solidFill>
                      <a:prstDash val="solid"/>
                      <a:round/>
                      <a:headEnd type="none" w="med" len="med"/>
                      <a:tailEnd type="none" w="med" len="med"/>
                    </a:lnT>
                  </a:tcPr>
                </a:tc>
              </a:tr>
              <a:tr h="37084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r>
            </a:tbl>
          </a:graphicData>
        </a:graphic>
      </p:graphicFrame>
      <p:graphicFrame>
        <p:nvGraphicFramePr>
          <p:cNvPr id="6" name="Table 5"/>
          <p:cNvGraphicFramePr>
            <a:graphicFrameLocks noGrp="1"/>
          </p:cNvGraphicFramePr>
          <p:nvPr/>
        </p:nvGraphicFramePr>
        <p:xfrm>
          <a:off x="5562600" y="2159000"/>
          <a:ext cx="2590800" cy="3337560"/>
        </p:xfrm>
        <a:graphic>
          <a:graphicData uri="http://schemas.openxmlformats.org/drawingml/2006/table">
            <a:tbl>
              <a:tblPr firstRow="1" bandRow="1">
                <a:tableStyleId>{2D5ABB26-0587-4C30-8999-92F81FD0307C}</a:tableStyleId>
              </a:tblPr>
              <a:tblGrid>
                <a:gridCol w="685800"/>
                <a:gridCol w="685800"/>
                <a:gridCol w="1219200"/>
              </a:tblGrid>
              <a:tr h="370840">
                <a:tc>
                  <a:txBody>
                    <a:bodyPr/>
                    <a:lstStyle/>
                    <a:p>
                      <a:pPr algn="ctr"/>
                      <a:r>
                        <a:rPr lang="en-US" dirty="0" err="1" smtClean="0"/>
                        <a:t>x.y</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err="1" smtClean="0"/>
                        <a:t>x.z</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a:t>
                      </a:r>
                      <a:r>
                        <a:rPr lang="en-US" dirty="0" err="1" smtClean="0"/>
                        <a:t>x.y</a:t>
                      </a:r>
                      <a:r>
                        <a:rPr lang="en-US" dirty="0" smtClean="0"/>
                        <a:t>)+(</a:t>
                      </a:r>
                      <a:r>
                        <a:rPr lang="en-US" dirty="0" err="1" smtClean="0"/>
                        <a:t>x.z</a:t>
                      </a:r>
                      <a:r>
                        <a:rPr lang="en-US" dirty="0" smtClean="0"/>
                        <a:t>)</a:t>
                      </a:r>
                      <a:endParaRPr lang="en-US" dirty="0"/>
                    </a:p>
                  </a:txBody>
                  <a:tcPr>
                    <a:lnB w="12700" cap="flat" cmpd="sng" algn="ctr">
                      <a:solidFill>
                        <a:schemeClr val="tx1"/>
                      </a:solidFill>
                      <a:prstDash val="solid"/>
                      <a:round/>
                      <a:headEnd type="none" w="med" len="med"/>
                      <a:tailEnd type="none" w="med" len="med"/>
                    </a:lnB>
                  </a:tcPr>
                </a:tc>
              </a:tr>
              <a:tr h="370840">
                <a:tc>
                  <a:txBody>
                    <a:bodyPr/>
                    <a:lstStyle/>
                    <a:p>
                      <a:pPr algn="ctr"/>
                      <a:r>
                        <a:rPr lang="en-US" dirty="0" smtClean="0"/>
                        <a:t>0</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0</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0</a:t>
                      </a:r>
                      <a:endParaRPr lang="en-US" dirty="0"/>
                    </a:p>
                  </a:txBody>
                  <a:tcPr>
                    <a:lnT w="12700" cap="flat" cmpd="sng" algn="ctr">
                      <a:solidFill>
                        <a:schemeClr val="tx1"/>
                      </a:solidFill>
                      <a:prstDash val="solid"/>
                      <a:round/>
                      <a:headEnd type="none" w="med" len="med"/>
                      <a:tailEnd type="none" w="med" len="med"/>
                    </a:lnT>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Theorems and Property of Boolean Algebra</a:t>
            </a:r>
            <a:endParaRPr lang="en-US" dirty="0"/>
          </a:p>
        </p:txBody>
      </p:sp>
      <p:sp>
        <p:nvSpPr>
          <p:cNvPr id="3" name="Content Placeholder 2"/>
          <p:cNvSpPr>
            <a:spLocks noGrp="1"/>
          </p:cNvSpPr>
          <p:nvPr>
            <p:ph idx="1"/>
          </p:nvPr>
        </p:nvSpPr>
        <p:spPr/>
        <p:txBody>
          <a:bodyPr/>
          <a:lstStyle/>
          <a:p>
            <a:r>
              <a:rPr lang="en-US" dirty="0" smtClean="0"/>
              <a:t>Duality:</a:t>
            </a:r>
            <a:br>
              <a:rPr lang="en-US" dirty="0" smtClean="0"/>
            </a:br>
            <a:r>
              <a:rPr lang="en-US" dirty="0" smtClean="0"/>
              <a:t>Exchange parts (a) and (b) of Boolean Algebra (operators and identity element) and postulates remain valid</a:t>
            </a:r>
          </a:p>
          <a:p>
            <a:r>
              <a:rPr lang="en-US" dirty="0" smtClean="0"/>
              <a:t>In two valued Boolean Algebra identity elements of set</a:t>
            </a:r>
            <a:r>
              <a:rPr lang="en-US" i="1" dirty="0" smtClean="0"/>
              <a:t> B</a:t>
            </a:r>
            <a:r>
              <a:rPr lang="en-US" dirty="0" smtClean="0"/>
              <a:t> are the same: 1 and 0; interchange 1’s by 0’s and 0’s by 1’s and interchange OR and </a:t>
            </a:r>
            <a:r>
              <a:rPr lang="en-US" dirty="0" err="1" smtClean="0"/>
              <a:t>AND</a:t>
            </a:r>
            <a:r>
              <a:rPr lang="en-US" dirty="0" smtClean="0"/>
              <a:t> operators.</a:t>
            </a:r>
            <a:endParaRPr lang="en-US" i="1"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Theorems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rot="16200000">
            <a:off x="2286002" y="152399"/>
            <a:ext cx="4876800" cy="73152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9891</TotalTime>
  <Words>1154</Words>
  <Application>Microsoft Office PowerPoint</Application>
  <PresentationFormat>On-screen Show (4:3)</PresentationFormat>
  <Paragraphs>474</Paragraphs>
  <Slides>60</Slides>
  <Notes>60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Boolean Algebra and Logic Gates</vt:lpstr>
      <vt:lpstr>Basic Definitions</vt:lpstr>
      <vt:lpstr>Basic Definitions</vt:lpstr>
      <vt:lpstr> Basic Definitions</vt:lpstr>
      <vt:lpstr>Axiomatic Definition of Boolean Algebra</vt:lpstr>
      <vt:lpstr>Two-valued Boolean Algebra</vt:lpstr>
      <vt:lpstr>Two-valued Boolean Algebra</vt:lpstr>
      <vt:lpstr>Basic Theorems and Property of Boolean Algebra</vt:lpstr>
      <vt:lpstr>Basic Theorems</vt:lpstr>
      <vt:lpstr>Theorem 1(a)</vt:lpstr>
      <vt:lpstr>Theorem 1(b)</vt:lpstr>
      <vt:lpstr>Theorem 2(a)</vt:lpstr>
      <vt:lpstr>Theorem 2(b)</vt:lpstr>
      <vt:lpstr>Theorem 3</vt:lpstr>
      <vt:lpstr>Theorem 6(a) Absortion</vt:lpstr>
      <vt:lpstr>Theorem 6(b) Absortion</vt:lpstr>
      <vt:lpstr>Theorem 6(a) Absortion</vt:lpstr>
      <vt:lpstr>DeMorgan’s Theorem</vt:lpstr>
      <vt:lpstr>Operator precedence</vt:lpstr>
      <vt:lpstr>Boolean Functions</vt:lpstr>
      <vt:lpstr>Boolean functions</vt:lpstr>
      <vt:lpstr>Boolean Functions</vt:lpstr>
      <vt:lpstr>Boolean functions</vt:lpstr>
      <vt:lpstr>Boolean functions</vt:lpstr>
      <vt:lpstr>Boolean functions</vt:lpstr>
      <vt:lpstr>Boolean functions</vt:lpstr>
      <vt:lpstr>Boolean functions</vt:lpstr>
      <vt:lpstr>Algebraic manipulation</vt:lpstr>
      <vt:lpstr>Algebraic manipulation</vt:lpstr>
      <vt:lpstr>Complement of a function</vt:lpstr>
      <vt:lpstr>Complement of a function</vt:lpstr>
      <vt:lpstr>Complement of a function</vt:lpstr>
      <vt:lpstr>Canonical and Standard Form</vt:lpstr>
      <vt:lpstr>Minterms and maxterms</vt:lpstr>
      <vt:lpstr>Minterms and maxterms</vt:lpstr>
      <vt:lpstr>Minterms</vt:lpstr>
      <vt:lpstr>Maxterms</vt:lpstr>
      <vt:lpstr>Maxterms</vt:lpstr>
      <vt:lpstr>Example 2.4</vt:lpstr>
      <vt:lpstr>Conversion between canonical forms</vt:lpstr>
      <vt:lpstr>Conversion between canonical forms</vt:lpstr>
      <vt:lpstr>Conversion between canonical forms</vt:lpstr>
      <vt:lpstr>Standard Forms</vt:lpstr>
      <vt:lpstr>Standard forms</vt:lpstr>
      <vt:lpstr>Standard forms</vt:lpstr>
      <vt:lpstr>Other logic operations</vt:lpstr>
      <vt:lpstr>Other Logic Operations</vt:lpstr>
      <vt:lpstr>Digital Logic Gates</vt:lpstr>
      <vt:lpstr>Extension to multiple inputs</vt:lpstr>
      <vt:lpstr>Extension to multiple inputs</vt:lpstr>
      <vt:lpstr>Extension to multiple inputs</vt:lpstr>
      <vt:lpstr>Extension to multiple inputs</vt:lpstr>
      <vt:lpstr>Extension to multiple inputs</vt:lpstr>
      <vt:lpstr>Positive and Negative Logic</vt:lpstr>
      <vt:lpstr>Positive and Negative Logic</vt:lpstr>
      <vt:lpstr>Integrated Circuits</vt:lpstr>
      <vt:lpstr>Digital logic families</vt:lpstr>
      <vt:lpstr>Computer-Aided Design</vt:lpstr>
      <vt:lpstr>Homework Assignment</vt:lpstr>
      <vt:lpstr>Homework Assignment (Bonus)</vt:lpstr>
    </vt:vector>
  </TitlesOfParts>
  <Company>UPR, Mayagüez Campus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Boolean Algebra and Logic Gates</dc:title>
  <dc:creator>Fernando Vega</dc:creator>
  <cp:lastModifiedBy>Nayda</cp:lastModifiedBy>
  <cp:revision>34</cp:revision>
  <dcterms:created xsi:type="dcterms:W3CDTF">2010-09-30T15:34:45Z</dcterms:created>
  <dcterms:modified xsi:type="dcterms:W3CDTF">2011-09-09T18:33:44Z</dcterms:modified>
</cp:coreProperties>
</file>