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3.xml" ContentType="application/vnd.openxmlformats-officedocument.presentationml.slide+xml"/>
  <Default Extension="png" ContentType="image/png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6" r:id="rId1"/>
  </p:sldMasterIdLst>
  <p:notesMasterIdLst>
    <p:notesMasterId r:id="rId26"/>
  </p:notesMasterIdLst>
  <p:handoutMasterIdLst>
    <p:handoutMasterId r:id="rId27"/>
  </p:handoutMasterIdLst>
  <p:sldIdLst>
    <p:sldId id="261" r:id="rId2"/>
    <p:sldId id="258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422" autoAdjust="0"/>
    <p:restoredTop sz="94660"/>
  </p:normalViewPr>
  <p:slideViewPr>
    <p:cSldViewPr>
      <p:cViewPr>
        <p:scale>
          <a:sx n="60" d="100"/>
          <a:sy n="60" d="100"/>
        </p:scale>
        <p:origin x="-2144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handoutMaster" Target="handoutMasters/handout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interSettings" Target="printerSettings/printerSettings1.bin"/><Relationship Id="rId26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11" Type="http://schemas.openxmlformats.org/officeDocument/2006/relationships/slide" Target="slides/slide10.xml"/><Relationship Id="rId29" Type="http://schemas.openxmlformats.org/officeDocument/2006/relationships/presProps" Target="pres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6/22/10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6/22/10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65" charset="2"/>
              <a:buNone/>
            </a:pPr>
            <a:endParaRPr lang="en-US" sz="1600" dirty="0">
              <a:latin typeface="Arial" pitchFamily="-65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720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150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65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334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84300" y="6356350"/>
            <a:ext cx="72771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AFC96256-1295-6148-A1BE-221B910339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63562"/>
          </a:xfrm>
          <a:prstGeom prst="rect">
            <a:avLst/>
          </a:prstGeom>
        </p:spPr>
        <p:txBody>
          <a:bodyPr vert="horz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84300" y="6356350"/>
            <a:ext cx="72771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r>
              <a:rPr lang="en-US" dirty="0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C96256-1295-6148-A1BE-221B9103391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0" r:id="rId3"/>
    <p:sldLayoutId id="2147483691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haracter_encoding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543800" cy="2590800"/>
          </a:xfrm>
        </p:spPr>
        <p:txBody>
          <a:bodyPr>
            <a:noAutofit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July 2010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  <a:endParaRPr lang="en-GB" sz="1600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sz="1400" dirty="0" smtClean="0">
              <a:solidFill>
                <a:schemeClr val="tx1"/>
              </a:solidFill>
              <a:latin typeface="+mj-lt"/>
            </a:endParaRPr>
          </a:p>
          <a:p>
            <a:endParaRPr lang="en-US" sz="1400" dirty="0" smtClean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048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Essential Computing for Bioinformatics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81200" y="1981200"/>
            <a:ext cx="5413375" cy="17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 smtClean="0"/>
              <a:t>Lecture 4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High-level Programming with Python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Manipulating Files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0419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FASTA</a:t>
            </a:r>
            <a:endParaRPr lang="en-US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635000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65" charset="0"/>
              </a:rPr>
              <a:t>&gt;gi|188989396|ref|NC_010688.1| Xanthomonas campestris pv. campestris, complete genome</a:t>
            </a:r>
          </a:p>
          <a:p>
            <a:pPr eaLnBrk="0"/>
            <a:r>
              <a:rPr lang="en-US" sz="1000">
                <a:latin typeface="Courier New" pitchFamily="-65" charset="0"/>
              </a:rPr>
              <a:t>ATGGATGCTTGGCCCCGCTGTCTGGAACGTCTCGAAGCTGAATTCCCGCCCGAAGATGTCCACACCTGGT</a:t>
            </a:r>
          </a:p>
          <a:p>
            <a:pPr eaLnBrk="0"/>
            <a:r>
              <a:rPr lang="en-US" sz="1000">
                <a:latin typeface="Courier New" pitchFamily="-65" charset="0"/>
              </a:rPr>
              <a:t>TGAAACCCCTGCAGGCCGAAGATCGCGGCGACAGCATCGTGCTGTACGCGCCGAACGCCTTCATTGTCGA</a:t>
            </a:r>
          </a:p>
          <a:p>
            <a:pPr eaLnBrk="0"/>
            <a:r>
              <a:rPr lang="en-US" sz="1000">
                <a:latin typeface="Courier New" pitchFamily="-65" charset="0"/>
              </a:rPr>
              <a:t>GCAGGTTCGCGAGCGATACCTGCCGCGCATCCGCGAGTTGCTGGCGTATTTCGCCGGCAATGGCGAGGTG</a:t>
            </a:r>
          </a:p>
          <a:p>
            <a:pPr eaLnBrk="0"/>
            <a:r>
              <a:rPr lang="en-US" sz="1000">
                <a:latin typeface="Courier New" pitchFamily="-65" charset="0"/>
              </a:rPr>
              <a:t>GCGCTGGCGGTCGGCTCCCGTCCGCGTGCGCCGGAGCCGCTGCCGGCACCGCAAGCCGTCGCCAGTGCGC</a:t>
            </a:r>
          </a:p>
          <a:p>
            <a:pPr eaLnBrk="0"/>
            <a:r>
              <a:rPr lang="en-US" sz="1000">
                <a:latin typeface="Courier New" pitchFamily="-65" charset="0"/>
              </a:rPr>
              <a:t>CGGCGGCCGCGCCGATCGTGCCCTTCGCCGGCAACCTGGATTCGCATTACACCTTTGCCAACTTCGTGGA</a:t>
            </a:r>
          </a:p>
          <a:p>
            <a:pPr eaLnBrk="0"/>
            <a:r>
              <a:rPr lang="en-US" sz="1000">
                <a:latin typeface="Courier New" pitchFamily="-65" charset="0"/>
              </a:rPr>
              <a:t>AGGCCGCAGCAACCAGCTCGGTCTGGCCGCGGCGATCCAGGCCGCACAGAAGCCTGGCGACCGGGCGCAC</a:t>
            </a:r>
          </a:p>
          <a:p>
            <a:pPr eaLnBrk="0"/>
            <a:r>
              <a:rPr lang="en-US" sz="1000">
                <a:latin typeface="Courier New" pitchFamily="-65" charset="0"/>
              </a:rPr>
              <a:t>AACCCGTTGCTGCTGTACGGCAGCACCGGGCTGGGCAAGACCCACCTGATGTTCGCGGCCGGCAACGCGC</a:t>
            </a:r>
          </a:p>
          <a:p>
            <a:pPr eaLnBrk="0"/>
            <a:r>
              <a:rPr lang="en-US" sz="1000">
                <a:latin typeface="Courier New" pitchFamily="-65" charset="0"/>
              </a:rPr>
              <a:t>TGCGCCAGGCCAATCCGGCCGCCAAGGTGATGTACCTGCGCTCGGAACAGTTCTTCAGCGCGATGATCCG</a:t>
            </a:r>
          </a:p>
          <a:p>
            <a:pPr eaLnBrk="0"/>
            <a:r>
              <a:rPr lang="en-US" sz="1000">
                <a:latin typeface="Courier New" pitchFamily="-65" charset="0"/>
              </a:rPr>
              <a:t>CGCGTTGCAGGACAAGGCAATGGACCAGTTCAAGCGCCAGTTCCAGCAGATCGATGCGCTGCTGATCGAC</a:t>
            </a:r>
          </a:p>
          <a:p>
            <a:pPr eaLnBrk="0"/>
            <a:r>
              <a:rPr lang="en-US" sz="1000">
                <a:latin typeface="Courier New" pitchFamily="-65" charset="0"/>
              </a:rPr>
              <a:t>GACATCCAGTTTTTTGCCGGCAAGGACCGCACGCAGGAGGAGTTTTTCCACACCTTCAACGCGCTGTTCG</a:t>
            </a:r>
          </a:p>
          <a:p>
            <a:pPr eaLnBrk="0"/>
            <a:r>
              <a:rPr lang="en-US" sz="1000">
                <a:latin typeface="Courier New" pitchFamily="-65" charset="0"/>
              </a:rPr>
              <a:t>ACGGCCGCCAGCAGATCATCCTGACCTGCGACCGCTATCCGCGCGAAGTCGAGGGCCTGGAGCCGCGGCT</a:t>
            </a:r>
          </a:p>
          <a:p>
            <a:pPr eaLnBrk="0"/>
            <a:r>
              <a:rPr lang="en-US" sz="1000">
                <a:latin typeface="Courier New" pitchFamily="-65" charset="0"/>
              </a:rPr>
              <a:t>GAAGTCGCGCCTGGCCTGGGGCCTGTCGGTGGCGATCGACCCGCCGGATTTCGAGACGCGTGCGGCAATC</a:t>
            </a:r>
          </a:p>
          <a:p>
            <a:pPr eaLnBrk="0"/>
            <a:r>
              <a:rPr lang="en-US" sz="1000">
                <a:latin typeface="Courier New" pitchFamily="-65" charset="0"/>
              </a:rPr>
              <a:t>GTGCTGGCCAAGGCGCGCGAGCGCGGCGCCGAGATTCCCGACGACGTGGCGTTTCTGATCGCCAAGAAGA</a:t>
            </a:r>
          </a:p>
          <a:p>
            <a:pPr eaLnBrk="0"/>
            <a:r>
              <a:rPr lang="en-US" sz="1000">
                <a:latin typeface="Courier New" pitchFamily="-65" charset="0"/>
              </a:rPr>
              <a:t>TGCGCTCGAACGTGCGCGACCTGGAAGGGGCGCTCAACACGTTGGTGGCCCGCGCCAACTTCACTGGCCG</a:t>
            </a:r>
          </a:p>
          <a:p>
            <a:pPr eaLnBrk="0"/>
            <a:r>
              <a:rPr lang="en-US" sz="1000">
                <a:latin typeface="Courier New" pitchFamily="-65" charset="0"/>
              </a:rPr>
              <a:t>TTCGATCACCGTGGAGTTTGCGCAGGAGACGCTGCGTGACCTGTTGCGTGCGCAGCAGCAGGCGATCGGC</a:t>
            </a:r>
          </a:p>
          <a:p>
            <a:pPr eaLnBrk="0"/>
            <a:r>
              <a:rPr lang="en-US" sz="1000">
                <a:latin typeface="Courier New" pitchFamily="-65" charset="0"/>
              </a:rPr>
              <a:t>ATTCCCAACATCCAGAAGACCGTGGCCGACTACTACGGCCTGCAGATGAAGGACCTGCTTTCCAAGCGCC</a:t>
            </a:r>
          </a:p>
          <a:p>
            <a:pPr eaLnBrk="0"/>
            <a:r>
              <a:rPr lang="en-US" sz="1000">
                <a:latin typeface="Courier New" pitchFamily="-65" charset="0"/>
              </a:rPr>
              <a:t>GCACCCGCTCATTGGCGCGCCCGCGCCAGGTGGCGATGGCGCTCGCCAAGGAGTTGACCGAGCACAGCCT</a:t>
            </a:r>
          </a:p>
          <a:p>
            <a:pPr eaLnBrk="0"/>
            <a:r>
              <a:rPr lang="en-US" sz="1000">
                <a:latin typeface="Courier New" pitchFamily="-65" charset="0"/>
              </a:rPr>
              <a:t>TCCCGAGATCGGCGATGCGTTTGCCGGCCGCGACCACACCACCGTGCTGCACGCCTGCCGGCAGATCCGC</a:t>
            </a:r>
          </a:p>
          <a:p>
            <a:pPr eaLnBrk="0"/>
            <a:r>
              <a:rPr lang="en-US" sz="1000">
                <a:latin typeface="Courier New" pitchFamily="-65" charset="0"/>
              </a:rPr>
              <a:t>ACGCTGATGGAGGCCGACGGCAAGCTGCGCGAGGACTGGGAAAAGCTGATTCGCAAGCTCAGCGAGTGAG</a:t>
            </a:r>
          </a:p>
          <a:p>
            <a:pPr eaLnBrk="0"/>
            <a:r>
              <a:rPr lang="en-US" sz="1000">
                <a:latin typeface="Courier New" pitchFamily="-65" charset="0"/>
              </a:rPr>
              <a:t>CGTTTGGCGCCCTTCTCGCCCGGCTTGGAAAAAAGCGTGGATGAGTTGGGGCCAAATGCGGGAGAATCTG</a:t>
            </a:r>
          </a:p>
          <a:p>
            <a:pPr eaLnBrk="0"/>
            <a:r>
              <a:rPr lang="en-US" sz="1000">
                <a:latin typeface="Courier New" pitchFamily="-65" charset="0"/>
              </a:rPr>
              <a:t>TGGATAAATGCGGCTGCAGCGTTGAGGCGGAAACTATCCACAGGTTTTCCCACCGCTCCAGGGGCACTAG</a:t>
            </a:r>
          </a:p>
          <a:p>
            <a:pPr eaLnBrk="0"/>
            <a:r>
              <a:rPr lang="en-US" sz="1000">
                <a:latin typeface="Courier New" pitchFamily="-65" charset="0"/>
              </a:rPr>
              <a:t>TCCATAGACTTTGAAGCTCAAAATGGTCTTTGGAAACAATACGTTAGTGTGGTTGTCCGCCGAAAACGGC</a:t>
            </a:r>
          </a:p>
          <a:p>
            <a:pPr eaLnBrk="0"/>
            <a:r>
              <a:rPr lang="en-US" sz="1000">
                <a:latin typeface="Courier New" pitchFamily="-65" charset="0"/>
              </a:rPr>
              <a:t>CCTACCATCACCACCAAGCTTTTGATTTATTCCACATCTTTAAAGCATAGGGGCACGGAACCACATGCGT</a:t>
            </a:r>
          </a:p>
          <a:p>
            <a:pPr eaLnBrk="0"/>
            <a:r>
              <a:rPr lang="en-US" sz="1000">
                <a:latin typeface="Courier New" pitchFamily="-65" charset="0"/>
              </a:rPr>
              <a:t>TTCACACTGCAGCGCGAAGCCTTCCTCAAGCCGTTGGCCCAGGTGGTCAATGTCGTCGAACGGCGTCAGA</a:t>
            </a:r>
          </a:p>
          <a:p>
            <a:pPr eaLnBrk="0"/>
            <a:r>
              <a:rPr lang="en-US" sz="1000">
                <a:latin typeface="Courier New" pitchFamily="-65" charset="0"/>
              </a:rPr>
              <a:t>CATTGCCGGTACTGGCGAACTTGCTGGTGCAGGTGAACAACGGCCAGCTGTCGCTGACGGGGACCGACCT</a:t>
            </a:r>
          </a:p>
          <a:p>
            <a:pPr eaLnBrk="0"/>
            <a:r>
              <a:rPr lang="en-US" sz="1000">
                <a:latin typeface="Courier New" pitchFamily="-65" charset="0"/>
              </a:rPr>
              <a:t>GGAAGTCGAAATGATCTCGCGCACCATGGTCGAGGACGCCCAGGACGGCGAAACCACGATCCCGGCGCGC</a:t>
            </a:r>
          </a:p>
          <a:p>
            <a:pPr eaLnBrk="0"/>
            <a:r>
              <a:rPr lang="en-US" sz="1000">
                <a:latin typeface="Courier New" pitchFamily="-65" charset="0"/>
              </a:rPr>
              <a:t>AAGCTGTTCGACATCCTGCGGGCCCTGCCTGACGGCAGCCGTGTCACCGTCTCGCAAACCGGAGACAAGG</a:t>
            </a:r>
          </a:p>
          <a:p>
            <a:pPr eaLnBrk="0"/>
            <a:r>
              <a:rPr lang="en-US" sz="1000">
                <a:latin typeface="Courier New" pitchFamily="-65" charset="0"/>
              </a:rPr>
              <a:t>TCACGGTGCAGGCCGGGCGCAGCCGCTTTACGCTCGCCACGCTACCGGCCAACGACTTCCCGTCGGTGGA</a:t>
            </a:r>
          </a:p>
          <a:p>
            <a:pPr eaLnBrk="0"/>
            <a:r>
              <a:rPr lang="en-US" sz="1000">
                <a:latin typeface="Courier New" pitchFamily="-65" charset="0"/>
              </a:rPr>
              <a:t>CGAAGTCGAGGCCACCGAGCGTGTGGCGGTGCCGGAAGCCGGGCTGAAGGAGCTGATGGAGCGCACGGCG</a:t>
            </a:r>
          </a:p>
          <a:p>
            <a:pPr eaLnBrk="0"/>
            <a:r>
              <a:rPr lang="en-US" sz="1000">
                <a:latin typeface="Courier New" pitchFamily="-65" charset="0"/>
              </a:rPr>
              <a:t>TTCGCCATGGCCCAGCAGGACGTGCGTTATTACCTCAACGGCCTGCTGTTCGACCTGCGCGATGGCCTGC</a:t>
            </a:r>
          </a:p>
          <a:p>
            <a:pPr eaLnBrk="0"/>
            <a:r>
              <a:rPr lang="en-US" sz="1000">
                <a:latin typeface="Courier New" pitchFamily="-65" charset="0"/>
              </a:rPr>
              <a:t>…</a:t>
            </a:r>
          </a:p>
          <a:p>
            <a:pPr eaLnBrk="0"/>
            <a:r>
              <a:rPr lang="en-US" sz="1000">
                <a:latin typeface="Courier New" pitchFamily="-65" charset="0"/>
              </a:rPr>
              <a:t>…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endParaRPr lang="en-US" sz="100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2467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ClustalW</a:t>
            </a:r>
            <a:endParaRPr lang="en-US" dirty="0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600075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65" charset="0"/>
              </a:rPr>
              <a:t>clustalw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0xOLI           RIILVTGASDGIGREAAMTYARY--GATVILLGRN----------------EEKLRQV--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1xMAN           KKVIVTGASKGIGREMAYHLAKM-GA-HVVVTARS----------------KETLQKV--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2xAST           KVILITGASRGIGLQLVKTVIEEDDECIVYGVART----------------EAGLQSL--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3xAST           KVILVTGVSRGIGKSIVDVLFSLDKDTVVYGVARS-------------------EAPL--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4xAST           KIAVVTGASGGIGYEVTKELARN--GYLVYACARR----------------LEPMAQL--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5xMAN           HVALVTGGNKGIGLAIVRDLCRL-FSGDVVLTARD---------------VTRGQAAV--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6xCSU           NTVLITGGSAGIGLELAKRLLEL--GNEVIICGRS---------------EARLAEAK--</a:t>
            </a:r>
          </a:p>
          <a:p>
            <a:pPr eaLnBrk="0"/>
            <a:r>
              <a:rPr lang="en-US" sz="1000">
                <a:latin typeface="Courier New" pitchFamily="-65" charset="0"/>
              </a:rPr>
              <a:t>7xEX            KTVIITGGARGLGAEAARQAVAA-GARVVLADVLD---------------E-EGAATA--</a:t>
            </a:r>
          </a:p>
          <a:p>
            <a:pPr eaLnBrk="0"/>
            <a:r>
              <a:rPr lang="en-US" sz="1000">
                <a:latin typeface="Courier New" pitchFamily="-65" charset="0"/>
              </a:rPr>
              <a:t>8xASP           KTVLLTGASRGLGVYIARALAKE--QATVVCVSRS----------------QSGLAQT--</a:t>
            </a:r>
          </a:p>
          <a:p>
            <a:pPr eaLnBrk="0"/>
            <a:r>
              <a:rPr lang="en-US" sz="1000">
                <a:latin typeface="Courier New" pitchFamily="-65" charset="0"/>
              </a:rPr>
              <a:t>9xCSU           KTALITGGGRGIGRATALALAKE--GVNIGLIGRT----------------SANVEKV--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10xOBR          KIALVTGAMGGLGTAICQALAKD-GCIVAANCLPN---------------FEPAAAWL--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0xOLI           ---ASHIN--EETG-RQPQWFILDLLTCTSENC-QQLAQRIAVNY----P-RLDGVLHNA</a:t>
            </a:r>
          </a:p>
          <a:p>
            <a:pPr eaLnBrk="0"/>
            <a:r>
              <a:rPr lang="en-US" sz="1000">
                <a:latin typeface="Courier New" pitchFamily="-65" charset="0"/>
              </a:rPr>
              <a:t>1xMAN           ---VSHCL---ELG-AASAHYIA-GT---MEDM-TFAEQFVAQAG--KLMGGLDMLILNH</a:t>
            </a:r>
          </a:p>
          <a:p>
            <a:pPr eaLnBrk="0"/>
            <a:r>
              <a:rPr lang="en-US" sz="1000">
                <a:latin typeface="Courier New" pitchFamily="-65" charset="0"/>
              </a:rPr>
              <a:t>2xAST           ---QREYG--------ADKFVYRVLD---ITDR-SRMEALVEEIR--QKHGKLDGIVANA</a:t>
            </a:r>
          </a:p>
          <a:p>
            <a:pPr eaLnBrk="0"/>
            <a:r>
              <a:rPr lang="en-US" sz="1000">
                <a:latin typeface="Courier New" pitchFamily="-65" charset="0"/>
              </a:rPr>
              <a:t>3xAST           ----KKLK--EKYG-DRFFYVVG--D---ITED-SVLKQLVNAAVK--GHGKIDSLVANA</a:t>
            </a:r>
          </a:p>
          <a:p>
            <a:pPr eaLnBrk="0"/>
            <a:r>
              <a:rPr lang="en-US" sz="1000">
                <a:latin typeface="Courier New" pitchFamily="-65" charset="0"/>
              </a:rPr>
              <a:t>4xAST           -----AIQ----FG-NDSIKPYK-LD---ISKP-EEIVTFSGFLRANLPDGKLDLLYNNA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5xMAN           ----QQLQ---AEG--LSPRFHQ-LD---IDDL-QSIRALRDFLR--KEYGGLDVLVNNA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6xCSU           ----QQLP--------N-IHTKQ-CD---VADR-SQREALYEWALK--EYPNLNVLVNNA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7xEX            -------R---ELG--DAARYQH-LD---VTIE-EDWQRVVAYAR--EEFGSVDGLVNNA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8xASP           ---CNAVK---AAG--GKAIAIP-FD---VRNT-SQLSALVQQAQ--DIVGPIDVLINNA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9xCSU           ---AEEVK---ALG--VKAAFAA-AD---VKDA-DQVNQAVAQVK--EQLGDIDILINNA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10xOBR          ----GQQE---ALG--FKFYVAE-GD---VSDF-ESCKAMVAKIEA--DLGPVDILVNNA</a:t>
            </a:r>
            <a:endParaRPr lang="en-US"/>
          </a:p>
          <a:p>
            <a:pPr eaLnBrk="0"/>
            <a:endParaRPr lang="en-US" sz="1200">
              <a:latin typeface="Courier New" pitchFamily="-65" charset="0"/>
            </a:endParaRPr>
          </a:p>
          <a:p>
            <a:pPr eaLnBrk="0"/>
            <a:r>
              <a:rPr lang="en-US" sz="1200">
                <a:latin typeface="Courier New" pitchFamily="-65" charset="0"/>
              </a:rPr>
              <a:t>…</a:t>
            </a:r>
          </a:p>
          <a:p>
            <a:pPr eaLnBrk="0"/>
            <a:r>
              <a:rPr lang="en-US" sz="1200">
                <a:latin typeface="Courier New" pitchFamily="-65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0</a:t>
            </a:r>
            <a:endParaRPr lang="en-US"/>
          </a:p>
        </p:txBody>
      </p:sp>
      <p:sp>
        <p:nvSpPr>
          <p:cNvPr id="63491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130744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open a file for reading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a single line of the file and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bind the line to variable 'line'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file = </a:t>
            </a:r>
            <a:r>
              <a:rPr lang="en-US" dirty="0" err="1">
                <a:latin typeface="Courier New" pitchFamily="-65" charset="0"/>
              </a:rPr>
              <a:t>open(</a:t>
            </a:r>
            <a:r>
              <a:rPr lang="en-US" sz="1600" dirty="0" err="1">
                <a:latin typeface="Courier New" pitchFamily="-65" charset="0"/>
              </a:rPr>
              <a:t>”test.txt"</a:t>
            </a:r>
            <a:r>
              <a:rPr lang="en-US" dirty="0" err="1">
                <a:latin typeface="Courier New" pitchFamily="-65" charset="0"/>
              </a:rPr>
              <a:t>,"r</a:t>
            </a:r>
            <a:r>
              <a:rPr lang="en-US" dirty="0">
                <a:latin typeface="Courier New" pitchFamily="-65" charset="0"/>
              </a:rPr>
              <a:t>") </a:t>
            </a:r>
            <a:r>
              <a:rPr lang="en-US" dirty="0">
                <a:solidFill>
                  <a:srgbClr val="FF0000"/>
                </a:solidFill>
                <a:latin typeface="Courier New" pitchFamily="-65" charset="0"/>
              </a:rPr>
              <a:t># Open the file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line = </a:t>
            </a:r>
            <a:r>
              <a:rPr lang="en-US" dirty="0" err="1">
                <a:latin typeface="Courier New" pitchFamily="-65" charset="0"/>
              </a:rPr>
              <a:t>file.readline</a:t>
            </a:r>
            <a:r>
              <a:rPr lang="en-US" dirty="0">
                <a:latin typeface="Courier New" pitchFamily="-65" charset="0"/>
              </a:rPr>
              <a:t>()	   </a:t>
            </a:r>
            <a:r>
              <a:rPr lang="en-US" dirty="0">
                <a:solidFill>
                  <a:srgbClr val="FF0000"/>
                </a:solidFill>
                <a:latin typeface="Courier New" pitchFamily="-65" charset="0"/>
              </a:rPr>
              <a:t># Returns next line in a string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print line</a:t>
            </a:r>
          </a:p>
          <a:p>
            <a:pPr defTabSz="414338" eaLnBrk="0"/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						</a:t>
            </a:r>
            <a:r>
              <a:rPr lang="en-US" dirty="0">
                <a:solidFill>
                  <a:srgbClr val="FF0000"/>
                </a:solidFill>
                <a:latin typeface="Courier New" pitchFamily="-65" charset="0"/>
              </a:rPr>
              <a:t># Close the file</a:t>
            </a:r>
            <a:endParaRPr lang="en-US" dirty="0">
              <a:latin typeface="Courier New" pitchFamily="-65" charset="0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1219200" y="5297488"/>
            <a:ext cx="66176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can we scan the entire sequence of lines?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1</a:t>
            </a:r>
            <a:endParaRPr lang="en-US"/>
          </a:p>
        </p:txBody>
      </p:sp>
      <p:sp>
        <p:nvSpPr>
          <p:cNvPr id="65539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285374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3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all the lines of the file and store them in a list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print the 3rd line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file = </a:t>
            </a:r>
            <a:r>
              <a:rPr lang="en-US" dirty="0" err="1">
                <a:latin typeface="Courier New" pitchFamily="-65" charset="0"/>
              </a:rPr>
              <a:t>open(pathname,"r</a:t>
            </a:r>
            <a:r>
              <a:rPr lang="en-US" dirty="0">
                <a:latin typeface="Courier New" pitchFamily="-65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line = </a:t>
            </a:r>
            <a:r>
              <a:rPr lang="en-US" dirty="0" err="1">
                <a:latin typeface="Courier New" pitchFamily="-65" charset="0"/>
              </a:rPr>
              <a:t>file.readlines</a:t>
            </a:r>
            <a:r>
              <a:rPr lang="en-US" dirty="0">
                <a:latin typeface="Courier New" pitchFamily="-65" charset="0"/>
              </a:rPr>
              <a:t>()	 # Reads all lines into a sequence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print line[2]</a:t>
            </a:r>
          </a:p>
          <a:p>
            <a:pPr defTabSz="414338" eaLnBrk="0"/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  <a:endParaRPr lang="en-US" dirty="0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2438400" y="4810125"/>
            <a:ext cx="42843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Why is this NOT a great idea?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2795587" y="5619750"/>
            <a:ext cx="33326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How can we do better?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2</a:t>
            </a:r>
            <a:endParaRPr lang="en-US"/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68474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4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1 line at a time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print the line number and the line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def example4(pathname):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file = </a:t>
            </a:r>
            <a:r>
              <a:rPr lang="en-US" dirty="0" err="1">
                <a:latin typeface="Courier New" pitchFamily="-65" charset="0"/>
              </a:rPr>
              <a:t>open(pathname,"r</a:t>
            </a:r>
            <a:r>
              <a:rPr lang="en-US" dirty="0">
                <a:latin typeface="Courier New" pitchFamily="-65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count = 0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print </a:t>
            </a:r>
            <a:r>
              <a:rPr lang="en-US" dirty="0" err="1">
                <a:latin typeface="Courier New" pitchFamily="-65" charset="0"/>
              </a:rPr>
              <a:t>count,":",line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		count = count + 1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  <a:endParaRPr lang="en-US" dirty="0"/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371600" y="5638800"/>
            <a:ext cx="64450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Now lets try to extract info from the </a:t>
            </a:r>
            <a:r>
              <a:rPr lang="en-US" sz="2400" dirty="0" err="1">
                <a:solidFill>
                  <a:srgbClr val="FF0000"/>
                </a:solidFill>
              </a:rPr>
              <a:t>Fasta</a:t>
            </a:r>
            <a:r>
              <a:rPr lang="en-US" sz="2400" dirty="0">
                <a:solidFill>
                  <a:srgbClr val="FF0000"/>
                </a:solidFill>
              </a:rPr>
              <a:t> file?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7587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Fasta file with three sequences</a:t>
            </a:r>
            <a:endParaRPr lang="en-US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35000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 b="1">
                <a:solidFill>
                  <a:srgbClr val="FF0000"/>
                </a:solidFill>
                <a:latin typeface="Courier New" pitchFamily="-65" charset="0"/>
              </a:rPr>
              <a:t>&gt;gi|188989396|ref|NC_010688.1| Xanthomonas campestris pv. campestris, complete genome</a:t>
            </a:r>
            <a:endParaRPr lang="en-US" sz="1000" b="1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ATGGATGCTTGGCCCCGCTGTCTGGAACGTCTCGAAGCTGAATTCCCGCCCGAAGATGTCCACACCTGGT</a:t>
            </a:r>
          </a:p>
          <a:p>
            <a:pPr eaLnBrk="0"/>
            <a:r>
              <a:rPr lang="en-US" sz="1000">
                <a:latin typeface="Courier New" pitchFamily="-65" charset="0"/>
              </a:rPr>
              <a:t>TGAAACCCCTGCAGGCCGAAGATCGCGGCGACAGCATCGTGCTGTACGCGCCGAACGCCTTCATTGTCGA</a:t>
            </a:r>
          </a:p>
          <a:p>
            <a:pPr eaLnBrk="0"/>
            <a:r>
              <a:rPr lang="en-US" sz="1000">
                <a:latin typeface="Courier New" pitchFamily="-65" charset="0"/>
              </a:rPr>
              <a:t>GCAGGTTCGCGAGCGATACCTGCCGCGCATCCGCGAGTTGCTGGCGTATTTCGCCGGCAATGGCGAGGTG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 b="1">
                <a:solidFill>
                  <a:srgbClr val="FF0000"/>
                </a:solidFill>
                <a:latin typeface="Courier New" pitchFamily="-65" charset="0"/>
              </a:rPr>
              <a:t>&gt;gi|194208364|ref|XM_001500342.2| PREDICTED: Equus caballus electron-transferring-flavoprotein …</a:t>
            </a:r>
          </a:p>
          <a:p>
            <a:pPr eaLnBrk="0"/>
            <a:r>
              <a:rPr lang="en-US" sz="1000">
                <a:latin typeface="Courier New" pitchFamily="-65" charset="0"/>
              </a:rPr>
              <a:t>GATACGTGACCCGGAAGCCTCTGCTGGCCATGGCGTCATGCGTGGCGCCGGCGCAGAGCGAGAGAGAGTC</a:t>
            </a:r>
          </a:p>
          <a:p>
            <a:pPr eaLnBrk="0"/>
            <a:r>
              <a:rPr lang="en-US" sz="1000">
                <a:latin typeface="Courier New" pitchFamily="-65" charset="0"/>
              </a:rPr>
              <a:t>GGGAGCGCTGTGAAGACAGAGCGGTCGGCTGATCAGAGACGAACTTCAGTGGAGGTGATGGCGCCCCCCG</a:t>
            </a:r>
          </a:p>
          <a:p>
            <a:pPr eaLnBrk="0"/>
            <a:r>
              <a:rPr lang="en-US" sz="1000">
                <a:latin typeface="Courier New" pitchFamily="-65" charset="0"/>
              </a:rPr>
              <a:t>CGGCCTAGAGGTCCAGAGCGTGCCGCGAGCTGCAGACAGTACGCCTCCCATTGTATCCGACGGAGACTCC</a:t>
            </a:r>
          </a:p>
          <a:p>
            <a:pPr eaLnBrk="0"/>
            <a:r>
              <a:rPr lang="en-US" sz="1000">
                <a:latin typeface="Courier New" pitchFamily="-65" charset="0"/>
              </a:rPr>
              <a:t>TCGTTGCAGGGAACATGTTGCTGCCGCTAGCCAAGCTGTCCTGTCCGGCATATCAGTGCTTTCATGCCTT</a:t>
            </a:r>
          </a:p>
          <a:p>
            <a:pPr eaLnBrk="0"/>
            <a:r>
              <a:rPr lang="en-US" sz="1000">
                <a:latin typeface="Courier New" pitchFamily="-65" charset="0"/>
              </a:rPr>
              <a:t>AAAAATTAAGAAAGATTATCTACCTCTGTGTGCTACAAGATGGTCTTCAACTTCTGTTGTACCTCGAATT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 b="1">
                <a:solidFill>
                  <a:srgbClr val="FF0000"/>
                </a:solidFill>
                <a:latin typeface="Courier New" pitchFamily="-65" charset="0"/>
              </a:rPr>
              <a:t>&gt;gi|193087197|gb|CP001100.1| Chloroherpeton thalassium ATCC 35110, complete genome</a:t>
            </a:r>
          </a:p>
          <a:p>
            <a:pPr eaLnBrk="0"/>
            <a:r>
              <a:rPr lang="en-US" sz="1000">
                <a:latin typeface="Courier New" pitchFamily="-65" charset="0"/>
              </a:rPr>
              <a:t>ATGCTTATGAGCGAAGGACATGACCAGCCAGGCGCTCCTGTTTCTCATTTATCGGAACAGGCTTTAGCAC</a:t>
            </a:r>
          </a:p>
          <a:p>
            <a:pPr eaLnBrk="0"/>
            <a:r>
              <a:rPr lang="en-US" sz="1000">
                <a:latin typeface="Courier New" pitchFamily="-65" charset="0"/>
              </a:rPr>
              <a:t>AAATTGCGTGGAAAAAATGCCTCGATATCATTCGTGATGGCCTTCATAACCTGCAAAGCTTTAAGACTTG</a:t>
            </a:r>
          </a:p>
          <a:p>
            <a:pPr eaLnBrk="0"/>
            <a:r>
              <a:rPr lang="en-US" sz="1000">
                <a:latin typeface="Courier New" pitchFamily="-65" charset="0"/>
              </a:rPr>
              <a:t>GTTTGAGCCCATCGTGCCATTAAAACTTTCTGGCCAGGAATTGACCATTCAGGTGCCCAGCCAGTTTTTT</a:t>
            </a:r>
          </a:p>
          <a:p>
            <a:pPr eaLnBrk="0"/>
            <a:r>
              <a:rPr lang="en-US" sz="1000">
                <a:latin typeface="Courier New" pitchFamily="-65" charset="0"/>
              </a:rPr>
              <a:t>TATGAAATGATCGAGGAAAATTATTACTCGCTTTTAAAGCGCGCCTTGATGGAAGTGATGGGAACGGGAG</a:t>
            </a:r>
          </a:p>
          <a:p>
            <a:pPr eaLnBrk="0"/>
            <a:r>
              <a:rPr lang="en-US" sz="1000">
                <a:latin typeface="Courier New" pitchFamily="-65" charset="0"/>
              </a:rPr>
              <a:t>CCAAGCTGCGATATTCTGTTTTGGTTCAGGCGGCACAAGCTGAAACACCCGTCGTCGCTCGTATCCCCGA</a:t>
            </a:r>
          </a:p>
          <a:p>
            <a:pPr eaLnBrk="0"/>
            <a:r>
              <a:rPr lang="en-US" sz="1000">
                <a:latin typeface="Courier New" pitchFamily="-65" charset="0"/>
              </a:rPr>
              <a:t>GAAAAAAGGCAAGCACACTCCGGCGGCGCTTCCGAAAGTCATTTCTCATGCGAATGGCAAGCAGACAAAA</a:t>
            </a:r>
          </a:p>
          <a:p>
            <a:pPr eaLnBrk="0"/>
            <a:r>
              <a:rPr lang="en-US" sz="1000">
                <a:latin typeface="Courier New" pitchFamily="-65" charset="0"/>
              </a:rPr>
              <a:t>GAAGCTCAAGACTTATTTGCAAACAATGTACACCGCTTCGAAAGCTACCTAAATCCAAAATATCGCTTCG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3</a:t>
            </a:r>
            <a:endParaRPr lang="en-US"/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40624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5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1 line at a time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print only the </a:t>
            </a:r>
            <a:r>
              <a:rPr lang="en-US" dirty="0" err="1">
                <a:latin typeface="Courier New" pitchFamily="-65" charset="0"/>
              </a:rPr>
              <a:t>fasta</a:t>
            </a:r>
            <a:r>
              <a:rPr lang="en-US" dirty="0">
                <a:latin typeface="Courier New" pitchFamily="-65" charset="0"/>
              </a:rPr>
              <a:t> sequence header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def example5(pathname):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file = </a:t>
            </a:r>
            <a:r>
              <a:rPr lang="en-US" dirty="0" err="1">
                <a:latin typeface="Courier New" pitchFamily="-65" charset="0"/>
              </a:rPr>
              <a:t>open(pathname,"r</a:t>
            </a:r>
            <a:r>
              <a:rPr lang="en-US" dirty="0">
                <a:latin typeface="Courier New" pitchFamily="-65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count = 0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print </a:t>
            </a:r>
            <a:r>
              <a:rPr lang="en-US" dirty="0" err="1">
                <a:latin typeface="Courier New" pitchFamily="-65" charset="0"/>
              </a:rPr>
              <a:t>count,":",line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			count = count + 1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  <a:endParaRPr lang="en-US" dirty="0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219200" y="5867400"/>
            <a:ext cx="64450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Now lets try to extract info from the </a:t>
            </a:r>
            <a:r>
              <a:rPr lang="en-US" sz="2400" dirty="0" err="1">
                <a:solidFill>
                  <a:srgbClr val="FF0000"/>
                </a:solidFill>
              </a:rPr>
              <a:t>Fasta</a:t>
            </a:r>
            <a:r>
              <a:rPr lang="en-US" sz="2400" dirty="0">
                <a:solidFill>
                  <a:srgbClr val="FF0000"/>
                </a:solidFill>
              </a:rPr>
              <a:t> file?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4</a:t>
            </a:r>
            <a:endParaRPr lang="en-US"/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420688" y="1500188"/>
            <a:ext cx="8266112" cy="39862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# ex. 6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read 1 line at a time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 identify the </a:t>
            </a:r>
            <a:r>
              <a:rPr lang="en-US" dirty="0" err="1">
                <a:latin typeface="Courier New" pitchFamily="-65" charset="0"/>
              </a:rPr>
              <a:t>fasta</a:t>
            </a:r>
            <a:r>
              <a:rPr lang="en-US" dirty="0">
                <a:latin typeface="Courier New" pitchFamily="-65" charset="0"/>
              </a:rPr>
              <a:t> sequence header and the sequence data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#</a:t>
            </a:r>
          </a:p>
          <a:p>
            <a:pPr defTabSz="414338" eaLnBrk="0"/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def example6(pathname):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file = </a:t>
            </a:r>
            <a:r>
              <a:rPr lang="en-US" dirty="0" err="1">
                <a:latin typeface="Courier New" pitchFamily="-65" charset="0"/>
              </a:rPr>
              <a:t>open(pathname,"r</a:t>
            </a:r>
            <a:r>
              <a:rPr lang="en-US" dirty="0">
                <a:latin typeface="Courier New" pitchFamily="-65" charset="0"/>
              </a:rPr>
              <a:t>")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print "</a:t>
            </a:r>
            <a:r>
              <a:rPr lang="en-US" dirty="0" err="1">
                <a:latin typeface="Courier New" pitchFamily="-65" charset="0"/>
              </a:rPr>
              <a:t>header",line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		else: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print "</a:t>
            </a:r>
            <a:r>
              <a:rPr lang="en-US" dirty="0" err="1">
                <a:latin typeface="Courier New" pitchFamily="-65" charset="0"/>
              </a:rPr>
              <a:t>data",line</a:t>
            </a:r>
            <a:endParaRPr lang="en-US" dirty="0">
              <a:latin typeface="Courier New" pitchFamily="-65" charset="0"/>
            </a:endParaRP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  <a:endParaRPr lang="en-US" dirty="0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1371600" y="5715000"/>
            <a:ext cx="6241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How about blank lines and trailing newlines?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5</a:t>
            </a:r>
            <a:endParaRPr lang="en-US"/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431800" y="1219200"/>
            <a:ext cx="8266113" cy="5029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sz="1400" dirty="0">
                <a:latin typeface="Courier New" pitchFamily="-65" charset="0"/>
              </a:rPr>
              <a:t># ex. 8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 read 1 line at a time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 identify the </a:t>
            </a:r>
            <a:r>
              <a:rPr lang="en-US" sz="1400" dirty="0" err="1">
                <a:latin typeface="Courier New" pitchFamily="-65" charset="0"/>
              </a:rPr>
              <a:t>fasta</a:t>
            </a:r>
            <a:r>
              <a:rPr lang="en-US" sz="1400" dirty="0">
                <a:latin typeface="Courier New" pitchFamily="-65" charset="0"/>
              </a:rPr>
              <a:t> sequence header and the sequence data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 account for blank lines and trailing space/newlines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# collect sequence data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def example8(pathname):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file = </a:t>
            </a:r>
            <a:r>
              <a:rPr lang="en-US" sz="1400" dirty="0" err="1">
                <a:latin typeface="Courier New" pitchFamily="-65" charset="0"/>
              </a:rPr>
              <a:t>open(pathname,"r</a:t>
            </a:r>
            <a:r>
              <a:rPr lang="en-US" sz="1400" dirty="0">
                <a:latin typeface="Courier New" pitchFamily="-65" charset="0"/>
              </a:rPr>
              <a:t>")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data = "" 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Courier New" pitchFamily="-65" charset="0"/>
              </a:rPr>
              <a:t># remove the trailing '\</a:t>
            </a:r>
            <a:r>
              <a:rPr lang="en-US" sz="1400" dirty="0" err="1">
                <a:solidFill>
                  <a:srgbClr val="FF0000"/>
                </a:solidFill>
                <a:latin typeface="Courier New" pitchFamily="-65" charset="0"/>
              </a:rPr>
              <a:t>n</a:t>
            </a:r>
            <a:r>
              <a:rPr lang="en-US" sz="1400" dirty="0">
                <a:solidFill>
                  <a:srgbClr val="FF0000"/>
                </a:solidFill>
                <a:latin typeface="Courier New" pitchFamily="-65" charset="0"/>
              </a:rPr>
              <a:t>' and trailing spaces</a:t>
            </a:r>
            <a:endParaRPr lang="en-US" sz="1400" dirty="0">
              <a:latin typeface="Courier New" pitchFamily="-65" charset="0"/>
            </a:endParaRP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line = </a:t>
            </a:r>
            <a:r>
              <a:rPr lang="en-US" sz="1400" dirty="0" err="1">
                <a:latin typeface="Courier New" pitchFamily="-65" charset="0"/>
              </a:rPr>
              <a:t>line.rstrip('\n</a:t>
            </a:r>
            <a:r>
              <a:rPr lang="en-US" sz="1400" dirty="0">
                <a:latin typeface="Courier New" pitchFamily="-65" charset="0"/>
              </a:rPr>
              <a:t> ')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</a:t>
            </a:r>
            <a:r>
              <a:rPr lang="en-US" sz="1400" dirty="0">
                <a:solidFill>
                  <a:srgbClr val="FF0000"/>
                </a:solidFill>
                <a:latin typeface="Courier New" pitchFamily="-65" charset="0"/>
              </a:rPr>
              <a:t># if the line length is &lt; 1, there nothing to do for this line</a:t>
            </a:r>
          </a:p>
          <a:p>
            <a:pPr defTabSz="414338" eaLnBrk="0"/>
            <a:r>
              <a:rPr lang="en-US" sz="1400" dirty="0">
                <a:solidFill>
                  <a:srgbClr val="FF0000"/>
                </a:solidFill>
                <a:latin typeface="Courier New" pitchFamily="-65" charset="0"/>
              </a:rPr>
              <a:t>		# so move to the next line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if </a:t>
            </a:r>
            <a:r>
              <a:rPr lang="en-US" sz="1400" dirty="0" err="1">
                <a:latin typeface="Courier New" pitchFamily="-65" charset="0"/>
              </a:rPr>
              <a:t>len</a:t>
            </a:r>
            <a:r>
              <a:rPr lang="en-US" sz="1400" dirty="0">
                <a:latin typeface="Courier New" pitchFamily="-65" charset="0"/>
              </a:rPr>
              <a:t>( line ) &lt; 1: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	continue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if line[0] == '&gt;':</a:t>
            </a:r>
          </a:p>
          <a:p>
            <a:pPr defTabSz="414338" eaLnBrk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 dirty="0">
                <a:latin typeface="Courier New" pitchFamily="-65" charset="0"/>
              </a:rPr>
              <a:t>			print "</a:t>
            </a:r>
            <a:r>
              <a:rPr lang="en-US" sz="1400" dirty="0" err="1">
                <a:latin typeface="Courier New" pitchFamily="-65" charset="0"/>
              </a:rPr>
              <a:t>data",data</a:t>
            </a:r>
            <a:endParaRPr lang="en-US" sz="1400" dirty="0">
              <a:latin typeface="Courier New" pitchFamily="-65" charset="0"/>
            </a:endParaRPr>
          </a:p>
          <a:p>
            <a:pPr defTabSz="414338" eaLnBrk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 dirty="0">
                <a:latin typeface="Courier New" pitchFamily="-65" charset="0"/>
              </a:rPr>
              <a:t>			data = ""</a:t>
            </a:r>
          </a:p>
          <a:p>
            <a:pPr defTabSz="414338" eaLnBrk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 dirty="0">
                <a:latin typeface="Courier New" pitchFamily="-65" charset="0"/>
              </a:rPr>
              <a:t>			print "</a:t>
            </a:r>
            <a:r>
              <a:rPr lang="en-US" sz="1400" dirty="0" err="1">
                <a:latin typeface="Courier New" pitchFamily="-65" charset="0"/>
              </a:rPr>
              <a:t>header",line</a:t>
            </a:r>
            <a:endParaRPr lang="en-US" sz="1400" dirty="0">
              <a:latin typeface="Courier New" pitchFamily="-65" charset="0"/>
            </a:endParaRP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else: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		data = data + line</a:t>
            </a:r>
          </a:p>
          <a:p>
            <a:pPr defTabSz="414338" eaLnBrk="0"/>
            <a:r>
              <a:rPr lang="en-US" sz="1400" dirty="0">
                <a:latin typeface="Courier New" pitchFamily="-65" charset="0"/>
              </a:rPr>
              <a:t>	</a:t>
            </a:r>
            <a:r>
              <a:rPr lang="en-US" sz="1400" dirty="0" err="1">
                <a:latin typeface="Courier New" pitchFamily="-65" charset="0"/>
              </a:rPr>
              <a:t>file.close</a:t>
            </a:r>
            <a:r>
              <a:rPr lang="en-US" sz="1400" dirty="0">
                <a:latin typeface="Courier New" pitchFamily="-65" charset="0"/>
              </a:rPr>
              <a:t>()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4419600" y="4800600"/>
            <a:ext cx="388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How about blank lines and trailing newlines?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Loading Fasta Sequences: Step 6</a:t>
            </a:r>
            <a:endParaRPr lang="en-US"/>
          </a:p>
        </p:txBody>
      </p:sp>
      <p:sp>
        <p:nvSpPr>
          <p:cNvPr id="71683" name="Rectangle 4"/>
          <p:cNvSpPr>
            <a:spLocks noChangeArrowheads="1"/>
          </p:cNvSpPr>
          <p:nvPr/>
        </p:nvSpPr>
        <p:spPr bwMode="auto">
          <a:xfrm>
            <a:off x="431800" y="1219200"/>
            <a:ext cx="8266113" cy="48006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readFastaFile</a:t>
            </a:r>
            <a:r>
              <a:rPr lang="en-US" dirty="0" err="1">
                <a:latin typeface="Courier New" pitchFamily="-65" charset="0"/>
              </a:rPr>
              <a:t>(filename</a:t>
            </a:r>
            <a:r>
              <a:rPr lang="en-US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file = </a:t>
            </a:r>
            <a:r>
              <a:rPr lang="en-US" dirty="0" err="1">
                <a:latin typeface="Courier New" pitchFamily="-65" charset="0"/>
              </a:rPr>
              <a:t>open(filename,"r</a:t>
            </a:r>
            <a:r>
              <a:rPr lang="en-US" dirty="0">
                <a:latin typeface="Courier New" pitchFamily="-65" charset="0"/>
              </a:rPr>
              <a:t>")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sequence_data</a:t>
            </a:r>
            <a:r>
              <a:rPr lang="en-US" dirty="0">
                <a:latin typeface="Courier New" pitchFamily="-65" charset="0"/>
              </a:rPr>
              <a:t> = []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file: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remove the trailing '\</a:t>
            </a:r>
            <a:r>
              <a:rPr lang="en-US" dirty="0" err="1">
                <a:latin typeface="Courier New" pitchFamily="-65" charset="0"/>
              </a:rPr>
              <a:t>n</a:t>
            </a:r>
            <a:r>
              <a:rPr lang="en-US" dirty="0">
                <a:latin typeface="Courier New" pitchFamily="-65" charset="0"/>
              </a:rPr>
              <a:t>' and trailing spaces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line = </a:t>
            </a:r>
            <a:r>
              <a:rPr lang="en-US" dirty="0" err="1">
                <a:latin typeface="Courier New" pitchFamily="-65" charset="0"/>
              </a:rPr>
              <a:t>line.rstrip('\n</a:t>
            </a:r>
            <a:r>
              <a:rPr lang="en-US" dirty="0">
                <a:latin typeface="Courier New" pitchFamily="-65" charset="0"/>
              </a:rPr>
              <a:t> ')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if the line length is &lt; 1, do nothing 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so skip rest of iteration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</a:t>
            </a:r>
            <a:r>
              <a:rPr lang="en-US" dirty="0" err="1">
                <a:latin typeface="Courier New" pitchFamily="-65" charset="0"/>
              </a:rPr>
              <a:t>len</a:t>
            </a:r>
            <a:r>
              <a:rPr lang="en-US" dirty="0">
                <a:latin typeface="Courier New" pitchFamily="-65" charset="0"/>
              </a:rPr>
              <a:t>( line ) &lt; 1: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continue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sequence_data.append</a:t>
            </a:r>
            <a:r>
              <a:rPr lang="en-US" dirty="0">
                <a:latin typeface="Courier New" pitchFamily="-65" charset="0"/>
              </a:rPr>
              <a:t>('')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else: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k</a:t>
            </a:r>
            <a:r>
              <a:rPr lang="en-US" dirty="0">
                <a:latin typeface="Courier New" pitchFamily="-65" charset="0"/>
              </a:rPr>
              <a:t> = </a:t>
            </a:r>
            <a:r>
              <a:rPr lang="en-US" dirty="0" err="1">
                <a:latin typeface="Courier New" pitchFamily="-65" charset="0"/>
              </a:rPr>
              <a:t>len(sequence_data</a:t>
            </a:r>
            <a:r>
              <a:rPr lang="en-US" dirty="0">
                <a:latin typeface="Courier New" pitchFamily="-65" charset="0"/>
              </a:rPr>
              <a:t>) - 1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sequence_data[k</a:t>
            </a:r>
            <a:r>
              <a:rPr lang="en-US" dirty="0">
                <a:latin typeface="Courier New" pitchFamily="-65" charset="0"/>
              </a:rPr>
              <a:t>] = </a:t>
            </a:r>
            <a:r>
              <a:rPr lang="en-US" dirty="0" err="1">
                <a:latin typeface="Courier New" pitchFamily="-65" charset="0"/>
              </a:rPr>
              <a:t>sequence_data[k</a:t>
            </a:r>
            <a:r>
              <a:rPr lang="en-US" dirty="0">
                <a:latin typeface="Courier New" pitchFamily="-65" charset="0"/>
              </a:rPr>
              <a:t>] + line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return(sequence_data</a:t>
            </a:r>
            <a:r>
              <a:rPr lang="en-US" dirty="0">
                <a:latin typeface="Courier New" pitchFamily="-65" charset="0"/>
              </a:rPr>
              <a:t>)</a:t>
            </a:r>
            <a:endParaRPr lang="en-US" dirty="0"/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3962400" y="6019800"/>
            <a:ext cx="468312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How about blank lines and trailing newlines?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of File Operations</a:t>
            </a: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66C31-195C-6D46-8973-4BAA2499093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graphicFrame>
        <p:nvGraphicFramePr>
          <p:cNvPr id="21541" name="Group 37"/>
          <p:cNvGraphicFramePr>
            <a:graphicFrameLocks noGrp="1"/>
          </p:cNvGraphicFramePr>
          <p:nvPr/>
        </p:nvGraphicFramePr>
        <p:xfrm>
          <a:off x="1233488" y="1397000"/>
          <a:ext cx="6816725" cy="4341813"/>
        </p:xfrm>
        <a:graphic>
          <a:graphicData uri="http://schemas.openxmlformats.org/drawingml/2006/table">
            <a:tbl>
              <a:tblPr/>
              <a:tblGrid>
                <a:gridCol w="1749425"/>
                <a:gridCol w="50673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Method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Read([n])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Reads at most n bytes; if no n is specified, reads the entire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Readline([n])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Reads a line of input, if n is specified reads at most n 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Readlines()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Reads all lines and returns the in a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Xreadlines()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Reads all lines but handles them as a XRangeType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Write(s)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Writes string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Writelines(l)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Writes all strings in list I as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Close()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Closes the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Seek(offset[, mode])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Changes to a new file position=start + offset.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Start is specified by the mode argument: mode=0 (default), start = start of the file, mode=1, start = current file position and mode=2, start = end of the file.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72707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Importing ClustalW Files</a:t>
            </a:r>
            <a:endParaRPr lang="en-US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600075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65" charset="0"/>
              </a:rPr>
              <a:t>clustalw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0xOLI           RIILVTGASDGIGREAAMTYARY--GATVILLGRN----------------EEKLRQV--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1xMAN           KKVIVTGASKGIGREMAYHLAKM-GA-HVVVTARS----------------KETLQKV--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2xAST           KVILITGASRGIGLQLVKTVIEEDDECIVYGVART----------------EAGLQSL--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3xAST           KVILVTGVSRGIGKSIVDVLFSLDKDTVVYGVARS-------------------EAPL--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4xAST           KIAVVTGASGGIGYEVTKELARN--GYLVYACARR----------------LEPMAQL--</a:t>
            </a:r>
          </a:p>
          <a:p>
            <a:pPr eaLnBrk="0"/>
            <a:r>
              <a:rPr lang="en-US" sz="1000">
                <a:latin typeface="Courier New" pitchFamily="-65" charset="0"/>
              </a:rPr>
              <a:t>5xMAN           HVALVTGGNKGIGLAIVRDLCRL-FSGDVVLTARD---------------VTRGQAAV--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6xCSU           NTVLITGGSAGIGLELAKRLLEL--GNEVIICGRS---------------EARLAEAK--</a:t>
            </a:r>
          </a:p>
          <a:p>
            <a:pPr eaLnBrk="0"/>
            <a:r>
              <a:rPr lang="en-US" sz="1000">
                <a:latin typeface="Courier New" pitchFamily="-65" charset="0"/>
              </a:rPr>
              <a:t>7xEX            KTVIITGGARGLGAEAARQAVAA-GARVVLADVLD---------------E-EGAATA--</a:t>
            </a:r>
          </a:p>
          <a:p>
            <a:pPr eaLnBrk="0"/>
            <a:r>
              <a:rPr lang="en-US" sz="1000">
                <a:latin typeface="Courier New" pitchFamily="-65" charset="0"/>
              </a:rPr>
              <a:t>8xASP           KTVLLTGASRGLGVYIARALAKE--QATVVCVSRS----------------QSGLAQT--</a:t>
            </a:r>
          </a:p>
          <a:p>
            <a:pPr eaLnBrk="0"/>
            <a:r>
              <a:rPr lang="en-US" sz="1000">
                <a:latin typeface="Courier New" pitchFamily="-65" charset="0"/>
              </a:rPr>
              <a:t>9xCSU           KTALITGGGRGIGRATALALAKE--GVNIGLIGRT----------------SANVEKV--</a:t>
            </a:r>
          </a:p>
          <a:p>
            <a:pPr eaLnBrk="0"/>
            <a:r>
              <a:rPr lang="en-US" sz="1000">
                <a:latin typeface="Courier New" pitchFamily="-65" charset="0"/>
              </a:rPr>
              <a:t>10xOBR          KIALVTGAMGGLGTAICQALAKD-GCIVAANCLPN---------------FEPAAAWL--</a:t>
            </a: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endParaRPr lang="en-US" sz="1000">
              <a:latin typeface="Courier New" pitchFamily="-65" charset="0"/>
            </a:endParaRPr>
          </a:p>
          <a:p>
            <a:pPr eaLnBrk="0"/>
            <a:r>
              <a:rPr lang="en-US" sz="1000">
                <a:latin typeface="Courier New" pitchFamily="-65" charset="0"/>
              </a:rPr>
              <a:t>0xOLI           ---ASHIN--EETG-RQPQWFILDLLTCTSENC-QQLAQRIAVNY----P-RLDGVLHNA</a:t>
            </a:r>
          </a:p>
          <a:p>
            <a:pPr eaLnBrk="0"/>
            <a:r>
              <a:rPr lang="en-US" sz="1000">
                <a:latin typeface="Courier New" pitchFamily="-65" charset="0"/>
              </a:rPr>
              <a:t>1xMAN           ---VSHCL---ELG-AASAHYIA-GT---MEDM-TFAEQFVAQAG--KLMGGLDMLILNH</a:t>
            </a:r>
          </a:p>
          <a:p>
            <a:pPr eaLnBrk="0"/>
            <a:r>
              <a:rPr lang="en-US" sz="1000">
                <a:latin typeface="Courier New" pitchFamily="-65" charset="0"/>
              </a:rPr>
              <a:t>2xAST           ---QREYG--------ADKFVYRVLD---ITDR-SRMEALVEEIR--QKHGKLDGIVANA</a:t>
            </a:r>
          </a:p>
          <a:p>
            <a:pPr eaLnBrk="0"/>
            <a:r>
              <a:rPr lang="en-US" sz="1000">
                <a:latin typeface="Courier New" pitchFamily="-65" charset="0"/>
              </a:rPr>
              <a:t>3xAST           ----KKLK--EKYG-DRFFYVVG--D---ITED-SVLKQLVNAAVK--GHGKIDSLVANA</a:t>
            </a:r>
          </a:p>
          <a:p>
            <a:pPr eaLnBrk="0"/>
            <a:r>
              <a:rPr lang="en-US" sz="1000">
                <a:latin typeface="Courier New" pitchFamily="-65" charset="0"/>
              </a:rPr>
              <a:t>4xAST           -----AIQ----FG-NDSIKPYK-LD---ISKP-EEIVTFSGFLRANLPDGKLDLLYNNA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5xMAN           ----QQLQ---AEG--LSPRFHQ-LD---IDDL-QSIRALRDFLR--KEYGGLDVLVNNA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6xCSU           ----QQLP--------N-IHTKQ-CD---VADR-SQREALYEWALK--EYPNLNVLVNNA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7xEX            -------R---ELG--DAARYQH-LD---VTIE-EDWQRVVAYAR--EEFGSVDGLVNNA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8xASP           ---CNAVK---AAG--GKAIAIP-FD---VRNT-SQLSALVQQAQ--DIVGPIDVLINNA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9xCSU           ---AEEVK---ALG--VKAAFAA-AD---VKDA-DQVNQAVAQVK--EQLGDIDILINNA</a:t>
            </a:r>
          </a:p>
          <a:p>
            <a:pPr eaLnBrk="0"/>
            <a:r>
              <a:rPr lang="en-US" sz="1000">
                <a:latin typeface="Courier New" pitchFamily="-65" charset="0"/>
              </a:rPr>
              <a:t>10xOBR          ----GQQE---ALG--FKFYVAE-GD---VSDF-ESCKAMVAKIEA--DLGPVDILVNNA</a:t>
            </a:r>
            <a:endParaRPr lang="en-US"/>
          </a:p>
          <a:p>
            <a:pPr eaLnBrk="0"/>
            <a:endParaRPr lang="en-US" sz="1200">
              <a:latin typeface="Courier New" pitchFamily="-65" charset="0"/>
            </a:endParaRPr>
          </a:p>
          <a:p>
            <a:pPr eaLnBrk="0"/>
            <a:r>
              <a:rPr lang="en-US" sz="1200">
                <a:latin typeface="Courier New" pitchFamily="-65" charset="0"/>
              </a:rPr>
              <a:t>…</a:t>
            </a:r>
          </a:p>
          <a:p>
            <a:pPr eaLnBrk="0"/>
            <a:r>
              <a:rPr lang="en-US" sz="1200">
                <a:latin typeface="Courier New" pitchFamily="-65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Reading from ClustalW Files</a:t>
            </a:r>
            <a:endParaRPr lang="en-US"/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619B8-5C82-0A40-8505-5AF2F6D1255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77825" y="1355725"/>
            <a:ext cx="8335963" cy="4185761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400" dirty="0">
                <a:latin typeface="Courier New" pitchFamily="-65" charset="0"/>
              </a:rPr>
              <a:t>def </a:t>
            </a:r>
            <a:r>
              <a:rPr lang="en-US" sz="1400" b="1" dirty="0" err="1">
                <a:latin typeface="Courier New" pitchFamily="-65" charset="0"/>
              </a:rPr>
              <a:t>loadClustalwAlignment</a:t>
            </a:r>
            <a:r>
              <a:rPr lang="en-US" sz="1400" dirty="0" err="1">
                <a:latin typeface="Courier New" pitchFamily="-65" charset="0"/>
              </a:rPr>
              <a:t>(pathname</a:t>
            </a:r>
            <a:r>
              <a:rPr lang="en-US" sz="1400" dirty="0">
                <a:latin typeface="Courier New" pitchFamily="-65" charset="0"/>
              </a:rPr>
              <a:t>):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sequences = []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id2SequenceMap = </a:t>
            </a:r>
            <a:r>
              <a:rPr lang="en-US" sz="1400" dirty="0" err="1">
                <a:latin typeface="Courier New" pitchFamily="-65" charset="0"/>
              </a:rPr>
              <a:t>dict</a:t>
            </a:r>
            <a:r>
              <a:rPr lang="en-US" sz="1400" dirty="0">
                <a:latin typeface="Courier New" pitchFamily="-65" charset="0"/>
              </a:rPr>
              <a:t>()  # Keep id -&gt; </a:t>
            </a:r>
            <a:r>
              <a:rPr lang="en-US" sz="1400" dirty="0" err="1">
                <a:latin typeface="Courier New" pitchFamily="-65" charset="0"/>
              </a:rPr>
              <a:t>seq</a:t>
            </a:r>
            <a:r>
              <a:rPr lang="en-US" sz="1400" dirty="0">
                <a:latin typeface="Courier New" pitchFamily="-65" charset="0"/>
              </a:rPr>
              <a:t> dictionary to collect data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</a:t>
            </a:r>
            <a:r>
              <a:rPr lang="en-US" sz="1400" dirty="0" err="1">
                <a:latin typeface="Courier New" pitchFamily="-65" charset="0"/>
              </a:rPr>
              <a:t>f</a:t>
            </a:r>
            <a:r>
              <a:rPr lang="en-US" sz="1400" dirty="0">
                <a:latin typeface="Courier New" pitchFamily="-65" charset="0"/>
              </a:rPr>
              <a:t>=</a:t>
            </a:r>
            <a:r>
              <a:rPr lang="en-US" sz="1400" dirty="0" err="1">
                <a:latin typeface="Courier New" pitchFamily="-65" charset="0"/>
              </a:rPr>
              <a:t>open(pathname</a:t>
            </a:r>
            <a:r>
              <a:rPr lang="en-US" sz="1400" dirty="0">
                <a:latin typeface="Courier New" pitchFamily="-65" charset="0"/>
              </a:rPr>
              <a:t>, '</a:t>
            </a:r>
            <a:r>
              <a:rPr lang="en-US" sz="1400" dirty="0" err="1">
                <a:latin typeface="Courier New" pitchFamily="-65" charset="0"/>
              </a:rPr>
              <a:t>r</a:t>
            </a:r>
            <a:r>
              <a:rPr lang="en-US" sz="1400" dirty="0">
                <a:latin typeface="Courier New" pitchFamily="-65" charset="0"/>
              </a:rPr>
              <a:t>')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</a:t>
            </a:r>
            <a:r>
              <a:rPr lang="en-US" sz="1400" dirty="0" err="1">
                <a:latin typeface="Courier New" pitchFamily="-65" charset="0"/>
              </a:rPr>
              <a:t>f.</a:t>
            </a:r>
            <a:r>
              <a:rPr lang="en-US" sz="1400" dirty="0" err="1" smtClean="0">
                <a:latin typeface="Courier New" pitchFamily="-65" charset="0"/>
              </a:rPr>
              <a:t>readlines</a:t>
            </a:r>
            <a:r>
              <a:rPr lang="en-US" sz="1400" dirty="0" smtClean="0">
                <a:latin typeface="Courier New" pitchFamily="-65" charset="0"/>
              </a:rPr>
              <a:t>(</a:t>
            </a:r>
            <a:r>
              <a:rPr lang="en-US" sz="1400" dirty="0">
                <a:latin typeface="Courier New" pitchFamily="-65" charset="0"/>
              </a:rPr>
              <a:t>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for line in </a:t>
            </a:r>
            <a:r>
              <a:rPr lang="en-US" sz="1400" dirty="0" err="1">
                <a:latin typeface="Courier New" pitchFamily="-65" charset="0"/>
              </a:rPr>
              <a:t>f</a:t>
            </a:r>
            <a:r>
              <a:rPr lang="en-US" sz="1400" dirty="0">
                <a:latin typeface="Courier New" pitchFamily="-65" charset="0"/>
              </a:rPr>
              <a:t>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line = </a:t>
            </a:r>
            <a:r>
              <a:rPr lang="en-US" sz="1400" dirty="0" err="1">
                <a:latin typeface="Courier New" pitchFamily="-65" charset="0"/>
              </a:rPr>
              <a:t>line.replace('\n</a:t>
            </a:r>
            <a:r>
              <a:rPr lang="en-US" sz="1400" dirty="0">
                <a:latin typeface="Courier New" pitchFamily="-65" charset="0"/>
              </a:rPr>
              <a:t>','')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if (</a:t>
            </a:r>
            <a:r>
              <a:rPr lang="en-US" sz="1400" dirty="0" err="1">
                <a:latin typeface="Courier New" pitchFamily="-65" charset="0"/>
              </a:rPr>
              <a:t>len(line</a:t>
            </a:r>
            <a:r>
              <a:rPr lang="en-US" sz="1400" dirty="0">
                <a:latin typeface="Courier New" pitchFamily="-65" charset="0"/>
              </a:rPr>
              <a:t>)&gt;1):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</a:t>
            </a:r>
            <a:r>
              <a:rPr lang="en-US" sz="1400" dirty="0" err="1">
                <a:latin typeface="Courier New" pitchFamily="-65" charset="0"/>
              </a:rPr>
              <a:t>sequenceID</a:t>
            </a:r>
            <a:r>
              <a:rPr lang="en-US" sz="1400" dirty="0">
                <a:latin typeface="Courier New" pitchFamily="-65" charset="0"/>
              </a:rPr>
              <a:t> = </a:t>
            </a:r>
            <a:r>
              <a:rPr lang="en-US" sz="1400" dirty="0" err="1">
                <a:latin typeface="Courier New" pitchFamily="-65" charset="0"/>
              </a:rPr>
              <a:t>extractID(line</a:t>
            </a:r>
            <a:r>
              <a:rPr lang="en-US" sz="1400" dirty="0">
                <a:latin typeface="Courier New" pitchFamily="-65" charset="0"/>
              </a:rPr>
              <a:t>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if (</a:t>
            </a:r>
            <a:r>
              <a:rPr lang="en-US" sz="1400" dirty="0" err="1">
                <a:latin typeface="Courier New" pitchFamily="-65" charset="0"/>
              </a:rPr>
              <a:t>sequenceID</a:t>
            </a:r>
            <a:r>
              <a:rPr lang="en-US" sz="1400" dirty="0">
                <a:latin typeface="Courier New" pitchFamily="-65" charset="0"/>
              </a:rPr>
              <a:t> in id2SequenceMap):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    </a:t>
            </a:r>
            <a:r>
              <a:rPr lang="en-US" sz="1400" dirty="0" err="1">
                <a:latin typeface="Courier New" pitchFamily="-65" charset="0"/>
              </a:rPr>
              <a:t>prevSequence</a:t>
            </a:r>
            <a:r>
              <a:rPr lang="en-US" sz="1400" dirty="0">
                <a:latin typeface="Courier New" pitchFamily="-65" charset="0"/>
              </a:rPr>
              <a:t> = id2SequenceMap[sequenceID]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else: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    </a:t>
            </a:r>
            <a:r>
              <a:rPr lang="en-US" sz="1400" dirty="0" err="1">
                <a:latin typeface="Courier New" pitchFamily="-65" charset="0"/>
              </a:rPr>
              <a:t>prevSequence</a:t>
            </a:r>
            <a:r>
              <a:rPr lang="en-US" sz="1400" dirty="0">
                <a:latin typeface="Courier New" pitchFamily="-65" charset="0"/>
              </a:rPr>
              <a:t> = ' '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      id2SequenceMap[sequenceID]= </a:t>
            </a:r>
            <a:r>
              <a:rPr lang="en-US" sz="1400" dirty="0" err="1">
                <a:latin typeface="Courier New" pitchFamily="-65" charset="0"/>
              </a:rPr>
              <a:t>prevSequence</a:t>
            </a:r>
            <a:r>
              <a:rPr lang="en-US" sz="1400" dirty="0">
                <a:latin typeface="Courier New" pitchFamily="-65" charset="0"/>
              </a:rPr>
              <a:t> + </a:t>
            </a:r>
            <a:r>
              <a:rPr lang="en-US" sz="1400" dirty="0" err="1">
                <a:latin typeface="Courier New" pitchFamily="-65" charset="0"/>
              </a:rPr>
              <a:t>extractSequence(line</a:t>
            </a:r>
            <a:r>
              <a:rPr lang="en-US" sz="1400" dirty="0">
                <a:latin typeface="Courier New" pitchFamily="-65" charset="0"/>
              </a:rPr>
              <a:t>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</a:t>
            </a:r>
            <a:r>
              <a:rPr lang="en-US" sz="1400" dirty="0" err="1">
                <a:latin typeface="Courier New" pitchFamily="-65" charset="0"/>
              </a:rPr>
              <a:t>f.close</a:t>
            </a:r>
            <a:r>
              <a:rPr lang="en-US" sz="1400" dirty="0">
                <a:latin typeface="Courier New" pitchFamily="-65" charset="0"/>
              </a:rPr>
              <a:t>()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sequences = []</a:t>
            </a:r>
            <a:endParaRPr lang="en-US" sz="1400" dirty="0" smtClean="0">
              <a:latin typeface="Courier New" pitchFamily="-65" charset="0"/>
            </a:endParaRPr>
          </a:p>
          <a:p>
            <a:pPr eaLnBrk="0"/>
            <a:r>
              <a:rPr lang="en-US" sz="1400" dirty="0">
                <a:latin typeface="Courier New" pitchFamily="-65" charset="0"/>
              </a:rPr>
              <a:t>	</a:t>
            </a:r>
            <a:r>
              <a:rPr lang="en-US" sz="1400" dirty="0" smtClean="0">
                <a:latin typeface="Courier New" pitchFamily="-65" charset="0"/>
              </a:rPr>
              <a:t>for </a:t>
            </a:r>
            <a:r>
              <a:rPr lang="en-US" sz="1400" dirty="0">
                <a:latin typeface="Courier New" pitchFamily="-65" charset="0"/>
              </a:rPr>
              <a:t>key in id2SequenceMap.keys():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  </a:t>
            </a:r>
            <a:r>
              <a:rPr lang="en-US" sz="1400" dirty="0" smtClean="0">
                <a:latin typeface="Courier New" pitchFamily="-65" charset="0"/>
              </a:rPr>
              <a:t> 	sequences </a:t>
            </a:r>
            <a:r>
              <a:rPr lang="en-US" sz="1400" dirty="0">
                <a:latin typeface="Courier New" pitchFamily="-65" charset="0"/>
              </a:rPr>
              <a:t>= sequences + [key + ":"+id2SequenceMap[key]]</a:t>
            </a:r>
          </a:p>
          <a:p>
            <a:pPr eaLnBrk="0"/>
            <a:r>
              <a:rPr lang="en-US" sz="1400" dirty="0">
                <a:latin typeface="Courier New" pitchFamily="-65" charset="0"/>
              </a:rPr>
              <a:t>    return sequences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to Text Files</a:t>
            </a:r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7AD2A-7E5A-8448-9E67-8726E4D87731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385763" y="1143000"/>
            <a:ext cx="8335962" cy="534673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translateFastaFile</a:t>
            </a:r>
            <a:r>
              <a:rPr lang="en-US" dirty="0" err="1">
                <a:latin typeface="Courier New" pitchFamily="-65" charset="0"/>
              </a:rPr>
              <a:t>(infilename</a:t>
            </a:r>
            <a:r>
              <a:rPr lang="en-US" dirty="0">
                <a:latin typeface="Courier New" pitchFamily="-65" charset="0"/>
              </a:rPr>
              <a:t>, </a:t>
            </a:r>
            <a:r>
              <a:rPr lang="en-US" dirty="0" err="1">
                <a:latin typeface="Courier New" pitchFamily="-65" charset="0"/>
              </a:rPr>
              <a:t>outfilename</a:t>
            </a:r>
            <a:r>
              <a:rPr lang="en-US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infile</a:t>
            </a:r>
            <a:r>
              <a:rPr lang="en-US" dirty="0">
                <a:latin typeface="Courier New" pitchFamily="-65" charset="0"/>
              </a:rPr>
              <a:t> = </a:t>
            </a:r>
            <a:r>
              <a:rPr lang="en-US" dirty="0" err="1">
                <a:latin typeface="Courier New" pitchFamily="-65" charset="0"/>
              </a:rPr>
              <a:t>open(filename,"r</a:t>
            </a:r>
            <a:r>
              <a:rPr lang="en-US" dirty="0">
                <a:latin typeface="Courier New" pitchFamily="-65" charset="0"/>
              </a:rPr>
              <a:t>")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outfile</a:t>
            </a:r>
            <a:r>
              <a:rPr lang="en-US" dirty="0">
                <a:latin typeface="Courier New" pitchFamily="-65" charset="0"/>
              </a:rPr>
              <a:t> = </a:t>
            </a:r>
            <a:r>
              <a:rPr lang="en-US" dirty="0" err="1">
                <a:latin typeface="Courier New" pitchFamily="-65" charset="0"/>
              </a:rPr>
              <a:t>open(filename</a:t>
            </a:r>
            <a:r>
              <a:rPr lang="en-US" dirty="0">
                <a:latin typeface="Courier New" pitchFamily="-65" charset="0"/>
              </a:rPr>
              <a:t>, "</a:t>
            </a:r>
            <a:r>
              <a:rPr lang="en-US" dirty="0" err="1">
                <a:latin typeface="Courier New" pitchFamily="-65" charset="0"/>
              </a:rPr>
              <a:t>w</a:t>
            </a:r>
            <a:r>
              <a:rPr lang="en-US" dirty="0">
                <a:latin typeface="Courier New" pitchFamily="-65" charset="0"/>
              </a:rPr>
              <a:t>")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sequence_data</a:t>
            </a:r>
            <a:r>
              <a:rPr lang="en-US" dirty="0">
                <a:latin typeface="Courier New" pitchFamily="-65" charset="0"/>
              </a:rPr>
              <a:t> = []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for line in </a:t>
            </a:r>
            <a:r>
              <a:rPr lang="en-US" dirty="0" err="1">
                <a:latin typeface="Courier New" pitchFamily="-65" charset="0"/>
              </a:rPr>
              <a:t>infile</a:t>
            </a:r>
            <a:r>
              <a:rPr lang="en-US" dirty="0">
                <a:latin typeface="Courier New" pitchFamily="-65" charset="0"/>
              </a:rPr>
              <a:t>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remove the trailing '\</a:t>
            </a:r>
            <a:r>
              <a:rPr lang="en-US" dirty="0" err="1">
                <a:latin typeface="Courier New" pitchFamily="-65" charset="0"/>
              </a:rPr>
              <a:t>n</a:t>
            </a:r>
            <a:r>
              <a:rPr lang="en-US" dirty="0">
                <a:latin typeface="Courier New" pitchFamily="-65" charset="0"/>
              </a:rPr>
              <a:t>' and trailing spaces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line = </a:t>
            </a:r>
            <a:r>
              <a:rPr lang="en-US" dirty="0" err="1">
                <a:latin typeface="Courier New" pitchFamily="-65" charset="0"/>
              </a:rPr>
              <a:t>line.rstrip('\n</a:t>
            </a:r>
            <a:r>
              <a:rPr lang="en-US" dirty="0">
                <a:latin typeface="Courier New" pitchFamily="-65" charset="0"/>
              </a:rPr>
              <a:t> ')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if the line length is &lt; 1, do nothing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# so skip rest of iteration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</a:t>
            </a:r>
            <a:r>
              <a:rPr lang="en-US" dirty="0" err="1">
                <a:latin typeface="Courier New" pitchFamily="-65" charset="0"/>
              </a:rPr>
              <a:t>len</a:t>
            </a:r>
            <a:r>
              <a:rPr lang="en-US" dirty="0">
                <a:latin typeface="Courier New" pitchFamily="-65" charset="0"/>
              </a:rPr>
              <a:t>( line ) &lt; 1: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continue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if line[0] == '&gt;':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sequence_data.append</a:t>
            </a:r>
            <a:r>
              <a:rPr lang="en-US" dirty="0">
                <a:latin typeface="Courier New" pitchFamily="-65" charset="0"/>
              </a:rPr>
              <a:t>('')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else: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k</a:t>
            </a:r>
            <a:r>
              <a:rPr lang="en-US" dirty="0">
                <a:latin typeface="Courier New" pitchFamily="-65" charset="0"/>
              </a:rPr>
              <a:t> = </a:t>
            </a:r>
            <a:r>
              <a:rPr lang="en-US" dirty="0" err="1">
                <a:latin typeface="Courier New" pitchFamily="-65" charset="0"/>
              </a:rPr>
              <a:t>len(sequence_data</a:t>
            </a:r>
            <a:r>
              <a:rPr lang="en-US" dirty="0">
                <a:latin typeface="Courier New" pitchFamily="-65" charset="0"/>
              </a:rPr>
              <a:t>) - 1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		</a:t>
            </a:r>
            <a:r>
              <a:rPr lang="en-US" dirty="0" err="1">
                <a:latin typeface="Courier New" pitchFamily="-65" charset="0"/>
              </a:rPr>
              <a:t>sequence_data[k</a:t>
            </a:r>
            <a:r>
              <a:rPr lang="en-US" dirty="0">
                <a:latin typeface="Courier New" pitchFamily="-65" charset="0"/>
              </a:rPr>
              <a:t>] = </a:t>
            </a:r>
            <a:r>
              <a:rPr lang="en-US" dirty="0" err="1">
                <a:latin typeface="Courier New" pitchFamily="-65" charset="0"/>
              </a:rPr>
              <a:t>sequence_data[k</a:t>
            </a:r>
            <a:r>
              <a:rPr lang="en-US" dirty="0">
                <a:latin typeface="Courier New" pitchFamily="-65" charset="0"/>
              </a:rPr>
              <a:t>] + line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file.close</a:t>
            </a:r>
            <a:r>
              <a:rPr lang="en-US" dirty="0">
                <a:latin typeface="Courier New" pitchFamily="-65" charset="0"/>
              </a:rPr>
              <a:t>()</a:t>
            </a:r>
          </a:p>
          <a:p>
            <a:pPr defTabSz="414338" eaLnBrk="0"/>
            <a:r>
              <a:rPr lang="en-US" dirty="0">
                <a:latin typeface="Courier New" pitchFamily="-65" charset="0"/>
              </a:rPr>
              <a:t>	</a:t>
            </a:r>
            <a:r>
              <a:rPr lang="en-US" dirty="0" err="1">
                <a:latin typeface="Courier New" pitchFamily="-65" charset="0"/>
              </a:rPr>
              <a:t>return(sequence_data</a:t>
            </a:r>
            <a:r>
              <a:rPr lang="en-US" dirty="0">
                <a:latin typeface="Courier New" pitchFamily="-65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Homework</a:t>
            </a:r>
            <a:endParaRPr lang="en-US"/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D4CCAE-DEC9-1D47-948E-5925124F3D69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s-ES_tradnl" dirty="0" err="1" smtClean="0"/>
              <a:t>Modify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translateFastaFile</a:t>
            </a:r>
            <a:r>
              <a:rPr lang="es-ES_tradnl" dirty="0" smtClean="0"/>
              <a:t> </a:t>
            </a:r>
            <a:r>
              <a:rPr lang="es-ES_tradnl" dirty="0" err="1" smtClean="0"/>
              <a:t>function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be </a:t>
            </a:r>
            <a:r>
              <a:rPr lang="es-ES_tradnl" dirty="0" err="1" smtClean="0"/>
              <a:t>able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do </a:t>
            </a:r>
            <a:r>
              <a:rPr lang="es-ES_tradnl" dirty="0" err="1" smtClean="0"/>
              <a:t>any</a:t>
            </a:r>
            <a:r>
              <a:rPr lang="es-ES_tradnl" dirty="0" smtClean="0"/>
              <a:t> </a:t>
            </a:r>
            <a:r>
              <a:rPr lang="es-ES_tradnl" dirty="0" err="1" smtClean="0"/>
              <a:t>translation</a:t>
            </a:r>
            <a:r>
              <a:rPr lang="es-ES_tradnl" dirty="0" smtClean="0"/>
              <a:t> </a:t>
            </a:r>
            <a:r>
              <a:rPr lang="es-ES_tradnl" dirty="0" err="1" smtClean="0"/>
              <a:t>specified</a:t>
            </a:r>
            <a:r>
              <a:rPr lang="es-ES_tradnl" dirty="0" smtClean="0"/>
              <a:t> as </a:t>
            </a:r>
            <a:r>
              <a:rPr lang="es-ES_tradnl" dirty="0" err="1" smtClean="0"/>
              <a:t>an</a:t>
            </a:r>
            <a:r>
              <a:rPr lang="es-ES_tradnl" dirty="0" smtClean="0"/>
              <a:t> </a:t>
            </a:r>
            <a:r>
              <a:rPr lang="es-ES_tradnl" dirty="0" err="1" smtClean="0"/>
              <a:t>argument</a:t>
            </a:r>
            <a:r>
              <a:rPr lang="es-ES_tradnl" dirty="0" smtClean="0"/>
              <a:t> </a:t>
            </a:r>
            <a:r>
              <a:rPr lang="es-ES_tradnl" dirty="0" err="1" smtClean="0"/>
              <a:t>function</a:t>
            </a:r>
            <a:endParaRPr lang="es-ES_tradnl" dirty="0" smtClean="0"/>
          </a:p>
          <a:p>
            <a:r>
              <a:rPr lang="es-ES_tradnl" dirty="0" smtClean="0"/>
              <a:t>Use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above</a:t>
            </a:r>
            <a:r>
              <a:rPr lang="es-ES_tradnl" dirty="0" smtClean="0"/>
              <a:t> </a:t>
            </a:r>
            <a:r>
              <a:rPr lang="es-ES_tradnl" dirty="0" err="1" smtClean="0"/>
              <a:t>function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translata</a:t>
            </a:r>
            <a:r>
              <a:rPr lang="es-ES_tradnl" dirty="0" smtClean="0"/>
              <a:t> FASTA files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find</a:t>
            </a:r>
            <a:r>
              <a:rPr lang="es-ES_tradnl" dirty="0" smtClean="0"/>
              <a:t> </a:t>
            </a:r>
            <a:r>
              <a:rPr lang="es-ES_tradnl" dirty="0" err="1" smtClean="0"/>
              <a:t>complements</a:t>
            </a:r>
            <a:r>
              <a:rPr lang="es-ES_tradnl" dirty="0" smtClean="0"/>
              <a:t> </a:t>
            </a:r>
            <a:r>
              <a:rPr lang="es-ES_tradnl" dirty="0" err="1" smtClean="0"/>
              <a:t>and</a:t>
            </a:r>
            <a:r>
              <a:rPr lang="es-ES_tradnl" dirty="0" smtClean="0"/>
              <a:t> reverse </a:t>
            </a:r>
            <a:r>
              <a:rPr lang="es-ES_tradnl" dirty="0" err="1" smtClean="0"/>
              <a:t>complements</a:t>
            </a:r>
            <a:r>
              <a:rPr lang="es-ES_tradnl" dirty="0" smtClean="0"/>
              <a:t> </a:t>
            </a:r>
            <a:r>
              <a:rPr lang="es-ES_tradnl" dirty="0" err="1" smtClean="0"/>
              <a:t>of</a:t>
            </a:r>
            <a:r>
              <a:rPr lang="es-ES_tradnl" dirty="0" smtClean="0"/>
              <a:t> </a:t>
            </a:r>
            <a:r>
              <a:rPr lang="es-ES_tradnl" dirty="0" err="1" smtClean="0"/>
              <a:t>sequences</a:t>
            </a: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mtClean="0"/>
              <a:t>Text Files</a:t>
            </a:r>
          </a:p>
          <a:p>
            <a:r>
              <a:rPr lang="en-GB" smtClean="0"/>
              <a:t>Reading from Text Files</a:t>
            </a:r>
          </a:p>
          <a:p>
            <a:r>
              <a:rPr lang="en-GB" smtClean="0"/>
              <a:t>Writing to Text Files</a:t>
            </a:r>
          </a:p>
          <a:p>
            <a:r>
              <a:rPr lang="en-GB" smtClean="0"/>
              <a:t>Examples</a:t>
            </a:r>
            <a:endParaRPr lang="en-GB" dirty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09337C-9B2B-054E-B7BB-5CE51182E6C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are Text Files?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Persistent (non-volatile) storage of data</a:t>
            </a:r>
          </a:p>
          <a:p>
            <a:r>
              <a:rPr lang="en-US" sz="2800" dirty="0" smtClean="0"/>
              <a:t>Needed when:</a:t>
            </a:r>
          </a:p>
          <a:p>
            <a:pPr lvl="1"/>
            <a:r>
              <a:rPr lang="en-US" sz="2400" dirty="0" smtClean="0"/>
              <a:t> data must outlive the execution of your program</a:t>
            </a:r>
          </a:p>
          <a:p>
            <a:pPr lvl="1"/>
            <a:r>
              <a:rPr lang="en-US" sz="2400" dirty="0" smtClean="0"/>
              <a:t>data does not fit in memory (external algorithms)</a:t>
            </a:r>
          </a:p>
          <a:p>
            <a:pPr lvl="1"/>
            <a:r>
              <a:rPr lang="en-US" sz="2400" dirty="0" smtClean="0"/>
              <a:t>data is supplied in batch form (non-interactive)</a:t>
            </a:r>
          </a:p>
          <a:p>
            <a:r>
              <a:rPr lang="en-US" sz="2800" dirty="0" smtClean="0"/>
              <a:t>Files are stored in your hard drive</a:t>
            </a:r>
          </a:p>
          <a:p>
            <a:r>
              <a:rPr lang="en-US" sz="2800" dirty="0" smtClean="0"/>
              <a:t> Files are maintained by your computer’s Operating System (e.g. Linux, Windows, </a:t>
            </a:r>
            <a:r>
              <a:rPr lang="en-US" sz="2800" dirty="0" err="1" smtClean="0"/>
              <a:t>MacOS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9793B2-898C-DF4E-82C4-37FA2E796CD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2895600"/>
          </a:xfrm>
        </p:spPr>
        <p:txBody>
          <a:bodyPr/>
          <a:lstStyle/>
          <a:p>
            <a:r>
              <a:rPr lang="en-US" sz="2800" dirty="0" smtClean="0"/>
              <a:t>Word documents</a:t>
            </a:r>
          </a:p>
          <a:p>
            <a:r>
              <a:rPr lang="en-US" sz="2800" dirty="0" smtClean="0"/>
              <a:t>Html documents retrieved from the web</a:t>
            </a:r>
          </a:p>
          <a:p>
            <a:r>
              <a:rPr lang="en-US" sz="2800" dirty="0" smtClean="0"/>
              <a:t>XML documents</a:t>
            </a:r>
          </a:p>
          <a:p>
            <a:r>
              <a:rPr lang="en-US" sz="2800" dirty="0" smtClean="0"/>
              <a:t>FASTA files</a:t>
            </a:r>
          </a:p>
          <a:p>
            <a:r>
              <a:rPr lang="en-US" sz="2800" dirty="0" smtClean="0"/>
              <a:t>GENBANK file</a:t>
            </a:r>
          </a:p>
          <a:p>
            <a:r>
              <a:rPr lang="en-US" sz="2800" dirty="0" smtClean="0"/>
              <a:t>Multiple Sequence Alignment Files (PFAM)</a:t>
            </a:r>
            <a:endParaRPr lang="en-US" sz="2800" dirty="0"/>
          </a:p>
        </p:txBody>
      </p:sp>
      <p:sp>
        <p:nvSpPr>
          <p:cNvPr id="19462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ED45B0-7C38-B140-94DC-94C473BB6F5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69925" y="4419600"/>
            <a:ext cx="7567613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dirty="0"/>
              <a:t>Text files contain a sequence of numbers that must be decoded  using some standard in order to be converted to string form</a:t>
            </a:r>
          </a:p>
          <a:p>
            <a:pPr algn="ctr" defTabSz="414338"/>
            <a:endParaRPr lang="en-US" sz="1600" dirty="0"/>
          </a:p>
          <a:p>
            <a:pPr algn="ctr" defTabSz="414338"/>
            <a:r>
              <a:rPr lang="en-US" sz="1600" dirty="0"/>
              <a:t> Examples of encodings: ASCII, LATIN1, EBCDIC, Unicode</a:t>
            </a:r>
          </a:p>
          <a:p>
            <a:pPr algn="ctr" defTabSz="414338"/>
            <a:endParaRPr lang="en-US" sz="1600" dirty="0"/>
          </a:p>
          <a:p>
            <a:pPr algn="ctr" defTabSz="414338"/>
            <a:r>
              <a:rPr lang="en-US" sz="1600" dirty="0"/>
              <a:t>Check </a:t>
            </a:r>
            <a:r>
              <a:rPr lang="en-US" sz="1600" dirty="0">
                <a:hlinkClick r:id="rId2"/>
              </a:rPr>
              <a:t>http://en.wikipedia.org/wiki/Character_encoding</a:t>
            </a:r>
            <a:r>
              <a:rPr lang="en-US" sz="1600" dirty="0"/>
              <a:t> for more info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99" name="Rectangle 203"/>
          <p:cNvSpPr>
            <a:spLocks noChangeArrowheads="1"/>
          </p:cNvSpPr>
          <p:nvPr/>
        </p:nvSpPr>
        <p:spPr bwMode="auto">
          <a:xfrm>
            <a:off x="1047750" y="1447800"/>
            <a:ext cx="7165975" cy="33559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5498" name="Rectangle 202"/>
          <p:cNvSpPr>
            <a:spLocks noChangeArrowheads="1"/>
          </p:cNvSpPr>
          <p:nvPr/>
        </p:nvSpPr>
        <p:spPr bwMode="auto">
          <a:xfrm>
            <a:off x="895350" y="1295400"/>
            <a:ext cx="7165975" cy="3355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5303" name="AutoShape 7"/>
          <p:cNvSpPr>
            <a:spLocks noChangeArrowheads="1"/>
          </p:cNvSpPr>
          <p:nvPr/>
        </p:nvSpPr>
        <p:spPr bwMode="auto">
          <a:xfrm>
            <a:off x="4946650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304" name="AutoShape 8"/>
          <p:cNvSpPr>
            <a:spLocks noChangeArrowheads="1"/>
          </p:cNvSpPr>
          <p:nvPr/>
        </p:nvSpPr>
        <p:spPr bwMode="auto">
          <a:xfrm>
            <a:off x="1041400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5" name="AutoShape 9"/>
          <p:cNvSpPr>
            <a:spLocks noChangeArrowheads="1"/>
          </p:cNvSpPr>
          <p:nvPr/>
        </p:nvSpPr>
        <p:spPr bwMode="auto">
          <a:xfrm>
            <a:off x="1365250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6" name="AutoShape 10"/>
          <p:cNvSpPr>
            <a:spLocks noChangeArrowheads="1"/>
          </p:cNvSpPr>
          <p:nvPr/>
        </p:nvSpPr>
        <p:spPr bwMode="auto">
          <a:xfrm>
            <a:off x="1690688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7" name="AutoShape 11"/>
          <p:cNvSpPr>
            <a:spLocks noChangeArrowheads="1"/>
          </p:cNvSpPr>
          <p:nvPr/>
        </p:nvSpPr>
        <p:spPr bwMode="auto">
          <a:xfrm>
            <a:off x="2014538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8" name="AutoShape 12"/>
          <p:cNvSpPr>
            <a:spLocks noChangeArrowheads="1"/>
          </p:cNvSpPr>
          <p:nvPr/>
        </p:nvSpPr>
        <p:spPr bwMode="auto">
          <a:xfrm>
            <a:off x="2339975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09" name="AutoShape 13"/>
          <p:cNvSpPr>
            <a:spLocks noChangeArrowheads="1"/>
          </p:cNvSpPr>
          <p:nvPr/>
        </p:nvSpPr>
        <p:spPr bwMode="auto">
          <a:xfrm>
            <a:off x="2665413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0" name="AutoShape 14"/>
          <p:cNvSpPr>
            <a:spLocks noChangeArrowheads="1"/>
          </p:cNvSpPr>
          <p:nvPr/>
        </p:nvSpPr>
        <p:spPr bwMode="auto">
          <a:xfrm>
            <a:off x="2989263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1" name="AutoShape 15"/>
          <p:cNvSpPr>
            <a:spLocks noChangeArrowheads="1"/>
          </p:cNvSpPr>
          <p:nvPr/>
        </p:nvSpPr>
        <p:spPr bwMode="auto">
          <a:xfrm>
            <a:off x="3314700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2" name="AutoShape 16"/>
          <p:cNvSpPr>
            <a:spLocks noChangeArrowheads="1"/>
          </p:cNvSpPr>
          <p:nvPr/>
        </p:nvSpPr>
        <p:spPr bwMode="auto">
          <a:xfrm>
            <a:off x="3640138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3" name="AutoShape 17"/>
          <p:cNvSpPr>
            <a:spLocks noChangeArrowheads="1"/>
          </p:cNvSpPr>
          <p:nvPr/>
        </p:nvSpPr>
        <p:spPr bwMode="auto">
          <a:xfrm>
            <a:off x="3963988" y="26352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4" name="AutoShape 18"/>
          <p:cNvSpPr>
            <a:spLocks noChangeArrowheads="1"/>
          </p:cNvSpPr>
          <p:nvPr/>
        </p:nvSpPr>
        <p:spPr bwMode="auto">
          <a:xfrm>
            <a:off x="4289425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15" name="AutoShape 19"/>
          <p:cNvSpPr>
            <a:spLocks noChangeArrowheads="1"/>
          </p:cNvSpPr>
          <p:nvPr/>
        </p:nvSpPr>
        <p:spPr bwMode="auto">
          <a:xfrm>
            <a:off x="4613275" y="26352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Top-level Anatomy of a Text File</a:t>
            </a:r>
            <a:endParaRPr lang="en-US" dirty="0"/>
          </a:p>
        </p:txBody>
      </p:sp>
      <p:sp>
        <p:nvSpPr>
          <p:cNvPr id="15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5346" name="AutoShape 50"/>
          <p:cNvSpPr>
            <a:spLocks noChangeArrowheads="1"/>
          </p:cNvSpPr>
          <p:nvPr/>
        </p:nvSpPr>
        <p:spPr bwMode="auto">
          <a:xfrm>
            <a:off x="721360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347" name="AutoShape 51"/>
          <p:cNvSpPr>
            <a:spLocks noChangeArrowheads="1"/>
          </p:cNvSpPr>
          <p:nvPr/>
        </p:nvSpPr>
        <p:spPr bwMode="auto">
          <a:xfrm>
            <a:off x="104140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48" name="AutoShape 52"/>
          <p:cNvSpPr>
            <a:spLocks noChangeArrowheads="1"/>
          </p:cNvSpPr>
          <p:nvPr/>
        </p:nvSpPr>
        <p:spPr bwMode="auto">
          <a:xfrm>
            <a:off x="136525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49" name="AutoShape 53"/>
          <p:cNvSpPr>
            <a:spLocks noChangeArrowheads="1"/>
          </p:cNvSpPr>
          <p:nvPr/>
        </p:nvSpPr>
        <p:spPr bwMode="auto">
          <a:xfrm>
            <a:off x="169068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0" name="AutoShape 54"/>
          <p:cNvSpPr>
            <a:spLocks noChangeArrowheads="1"/>
          </p:cNvSpPr>
          <p:nvPr/>
        </p:nvSpPr>
        <p:spPr bwMode="auto">
          <a:xfrm>
            <a:off x="201453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1" name="AutoShape 55"/>
          <p:cNvSpPr>
            <a:spLocks noChangeArrowheads="1"/>
          </p:cNvSpPr>
          <p:nvPr/>
        </p:nvSpPr>
        <p:spPr bwMode="auto">
          <a:xfrm>
            <a:off x="233997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2" name="AutoShape 56"/>
          <p:cNvSpPr>
            <a:spLocks noChangeArrowheads="1"/>
          </p:cNvSpPr>
          <p:nvPr/>
        </p:nvSpPr>
        <p:spPr bwMode="auto">
          <a:xfrm>
            <a:off x="2665413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3" name="AutoShape 57"/>
          <p:cNvSpPr>
            <a:spLocks noChangeArrowheads="1"/>
          </p:cNvSpPr>
          <p:nvPr/>
        </p:nvSpPr>
        <p:spPr bwMode="auto">
          <a:xfrm>
            <a:off x="2989263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4" name="AutoShape 58"/>
          <p:cNvSpPr>
            <a:spLocks noChangeArrowheads="1"/>
          </p:cNvSpPr>
          <p:nvPr/>
        </p:nvSpPr>
        <p:spPr bwMode="auto">
          <a:xfrm>
            <a:off x="331470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5" name="AutoShape 59"/>
          <p:cNvSpPr>
            <a:spLocks noChangeArrowheads="1"/>
          </p:cNvSpPr>
          <p:nvPr/>
        </p:nvSpPr>
        <p:spPr bwMode="auto">
          <a:xfrm>
            <a:off x="364013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6" name="AutoShape 60"/>
          <p:cNvSpPr>
            <a:spLocks noChangeArrowheads="1"/>
          </p:cNvSpPr>
          <p:nvPr/>
        </p:nvSpPr>
        <p:spPr bwMode="auto">
          <a:xfrm>
            <a:off x="396398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7" name="AutoShape 61"/>
          <p:cNvSpPr>
            <a:spLocks noChangeArrowheads="1"/>
          </p:cNvSpPr>
          <p:nvPr/>
        </p:nvSpPr>
        <p:spPr bwMode="auto">
          <a:xfrm>
            <a:off x="428942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8" name="AutoShape 62"/>
          <p:cNvSpPr>
            <a:spLocks noChangeArrowheads="1"/>
          </p:cNvSpPr>
          <p:nvPr/>
        </p:nvSpPr>
        <p:spPr bwMode="auto">
          <a:xfrm>
            <a:off x="461327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59" name="AutoShape 63"/>
          <p:cNvSpPr>
            <a:spLocks noChangeArrowheads="1"/>
          </p:cNvSpPr>
          <p:nvPr/>
        </p:nvSpPr>
        <p:spPr bwMode="auto">
          <a:xfrm>
            <a:off x="4938713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0" name="AutoShape 64"/>
          <p:cNvSpPr>
            <a:spLocks noChangeArrowheads="1"/>
          </p:cNvSpPr>
          <p:nvPr/>
        </p:nvSpPr>
        <p:spPr bwMode="auto">
          <a:xfrm>
            <a:off x="526415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1" name="AutoShape 65"/>
          <p:cNvSpPr>
            <a:spLocks noChangeArrowheads="1"/>
          </p:cNvSpPr>
          <p:nvPr/>
        </p:nvSpPr>
        <p:spPr bwMode="auto">
          <a:xfrm>
            <a:off x="5588000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2" name="AutoShape 66"/>
          <p:cNvSpPr>
            <a:spLocks noChangeArrowheads="1"/>
          </p:cNvSpPr>
          <p:nvPr/>
        </p:nvSpPr>
        <p:spPr bwMode="auto">
          <a:xfrm>
            <a:off x="5913438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3" name="AutoShape 67"/>
          <p:cNvSpPr>
            <a:spLocks noChangeArrowheads="1"/>
          </p:cNvSpPr>
          <p:nvPr/>
        </p:nvSpPr>
        <p:spPr bwMode="auto">
          <a:xfrm>
            <a:off x="623887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4" name="AutoShape 68"/>
          <p:cNvSpPr>
            <a:spLocks noChangeArrowheads="1"/>
          </p:cNvSpPr>
          <p:nvPr/>
        </p:nvSpPr>
        <p:spPr bwMode="auto">
          <a:xfrm>
            <a:off x="6562725" y="3019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5" name="AutoShape 69"/>
          <p:cNvSpPr>
            <a:spLocks noChangeArrowheads="1"/>
          </p:cNvSpPr>
          <p:nvPr/>
        </p:nvSpPr>
        <p:spPr bwMode="auto">
          <a:xfrm>
            <a:off x="6888163" y="3019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7" name="AutoShape 71"/>
          <p:cNvSpPr>
            <a:spLocks noChangeArrowheads="1"/>
          </p:cNvSpPr>
          <p:nvPr/>
        </p:nvSpPr>
        <p:spPr bwMode="auto">
          <a:xfrm>
            <a:off x="6557963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368" name="AutoShape 72"/>
          <p:cNvSpPr>
            <a:spLocks noChangeArrowheads="1"/>
          </p:cNvSpPr>
          <p:nvPr/>
        </p:nvSpPr>
        <p:spPr bwMode="auto">
          <a:xfrm>
            <a:off x="104140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69" name="AutoShape 73"/>
          <p:cNvSpPr>
            <a:spLocks noChangeArrowheads="1"/>
          </p:cNvSpPr>
          <p:nvPr/>
        </p:nvSpPr>
        <p:spPr bwMode="auto">
          <a:xfrm>
            <a:off x="136525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0" name="AutoShape 74"/>
          <p:cNvSpPr>
            <a:spLocks noChangeArrowheads="1"/>
          </p:cNvSpPr>
          <p:nvPr/>
        </p:nvSpPr>
        <p:spPr bwMode="auto">
          <a:xfrm>
            <a:off x="169068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1" name="AutoShape 75"/>
          <p:cNvSpPr>
            <a:spLocks noChangeArrowheads="1"/>
          </p:cNvSpPr>
          <p:nvPr/>
        </p:nvSpPr>
        <p:spPr bwMode="auto">
          <a:xfrm>
            <a:off x="201453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2" name="AutoShape 76"/>
          <p:cNvSpPr>
            <a:spLocks noChangeArrowheads="1"/>
          </p:cNvSpPr>
          <p:nvPr/>
        </p:nvSpPr>
        <p:spPr bwMode="auto">
          <a:xfrm>
            <a:off x="2339975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3" name="AutoShape 77"/>
          <p:cNvSpPr>
            <a:spLocks noChangeArrowheads="1"/>
          </p:cNvSpPr>
          <p:nvPr/>
        </p:nvSpPr>
        <p:spPr bwMode="auto">
          <a:xfrm>
            <a:off x="2665413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4" name="AutoShape 78"/>
          <p:cNvSpPr>
            <a:spLocks noChangeArrowheads="1"/>
          </p:cNvSpPr>
          <p:nvPr/>
        </p:nvSpPr>
        <p:spPr bwMode="auto">
          <a:xfrm>
            <a:off x="2989263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5" name="AutoShape 79"/>
          <p:cNvSpPr>
            <a:spLocks noChangeArrowheads="1"/>
          </p:cNvSpPr>
          <p:nvPr/>
        </p:nvSpPr>
        <p:spPr bwMode="auto">
          <a:xfrm>
            <a:off x="331470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6" name="AutoShape 80"/>
          <p:cNvSpPr>
            <a:spLocks noChangeArrowheads="1"/>
          </p:cNvSpPr>
          <p:nvPr/>
        </p:nvSpPr>
        <p:spPr bwMode="auto">
          <a:xfrm>
            <a:off x="364013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7" name="AutoShape 81"/>
          <p:cNvSpPr>
            <a:spLocks noChangeArrowheads="1"/>
          </p:cNvSpPr>
          <p:nvPr/>
        </p:nvSpPr>
        <p:spPr bwMode="auto">
          <a:xfrm>
            <a:off x="396398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8" name="AutoShape 82"/>
          <p:cNvSpPr>
            <a:spLocks noChangeArrowheads="1"/>
          </p:cNvSpPr>
          <p:nvPr/>
        </p:nvSpPr>
        <p:spPr bwMode="auto">
          <a:xfrm>
            <a:off x="4289425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79" name="AutoShape 83"/>
          <p:cNvSpPr>
            <a:spLocks noChangeArrowheads="1"/>
          </p:cNvSpPr>
          <p:nvPr/>
        </p:nvSpPr>
        <p:spPr bwMode="auto">
          <a:xfrm>
            <a:off x="4613275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0" name="AutoShape 84"/>
          <p:cNvSpPr>
            <a:spLocks noChangeArrowheads="1"/>
          </p:cNvSpPr>
          <p:nvPr/>
        </p:nvSpPr>
        <p:spPr bwMode="auto">
          <a:xfrm>
            <a:off x="4938713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1" name="AutoShape 85"/>
          <p:cNvSpPr>
            <a:spLocks noChangeArrowheads="1"/>
          </p:cNvSpPr>
          <p:nvPr/>
        </p:nvSpPr>
        <p:spPr bwMode="auto">
          <a:xfrm>
            <a:off x="526415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2" name="AutoShape 86"/>
          <p:cNvSpPr>
            <a:spLocks noChangeArrowheads="1"/>
          </p:cNvSpPr>
          <p:nvPr/>
        </p:nvSpPr>
        <p:spPr bwMode="auto">
          <a:xfrm>
            <a:off x="5588000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3" name="AutoShape 87"/>
          <p:cNvSpPr>
            <a:spLocks noChangeArrowheads="1"/>
          </p:cNvSpPr>
          <p:nvPr/>
        </p:nvSpPr>
        <p:spPr bwMode="auto">
          <a:xfrm>
            <a:off x="5913438" y="34051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4" name="AutoShape 88"/>
          <p:cNvSpPr>
            <a:spLocks noChangeArrowheads="1"/>
          </p:cNvSpPr>
          <p:nvPr/>
        </p:nvSpPr>
        <p:spPr bwMode="auto">
          <a:xfrm>
            <a:off x="6238875" y="3405188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88" name="AutoShape 92"/>
          <p:cNvSpPr>
            <a:spLocks noChangeArrowheads="1"/>
          </p:cNvSpPr>
          <p:nvPr/>
        </p:nvSpPr>
        <p:spPr bwMode="auto">
          <a:xfrm>
            <a:off x="689133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389" name="AutoShape 93"/>
          <p:cNvSpPr>
            <a:spLocks noChangeArrowheads="1"/>
          </p:cNvSpPr>
          <p:nvPr/>
        </p:nvSpPr>
        <p:spPr bwMode="auto">
          <a:xfrm>
            <a:off x="104140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0" name="AutoShape 94"/>
          <p:cNvSpPr>
            <a:spLocks noChangeArrowheads="1"/>
          </p:cNvSpPr>
          <p:nvPr/>
        </p:nvSpPr>
        <p:spPr bwMode="auto">
          <a:xfrm>
            <a:off x="136525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dirty="0" err="1"/>
              <a:t>c</a:t>
            </a:r>
            <a:endParaRPr lang="en-US" sz="1200" dirty="0"/>
          </a:p>
        </p:txBody>
      </p:sp>
      <p:sp>
        <p:nvSpPr>
          <p:cNvPr id="55391" name="AutoShape 95"/>
          <p:cNvSpPr>
            <a:spLocks noChangeArrowheads="1"/>
          </p:cNvSpPr>
          <p:nvPr/>
        </p:nvSpPr>
        <p:spPr bwMode="auto">
          <a:xfrm>
            <a:off x="169068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2" name="AutoShape 96"/>
          <p:cNvSpPr>
            <a:spLocks noChangeArrowheads="1"/>
          </p:cNvSpPr>
          <p:nvPr/>
        </p:nvSpPr>
        <p:spPr bwMode="auto">
          <a:xfrm>
            <a:off x="201453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3" name="AutoShape 97"/>
          <p:cNvSpPr>
            <a:spLocks noChangeArrowheads="1"/>
          </p:cNvSpPr>
          <p:nvPr/>
        </p:nvSpPr>
        <p:spPr bwMode="auto">
          <a:xfrm>
            <a:off x="233997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4" name="AutoShape 98"/>
          <p:cNvSpPr>
            <a:spLocks noChangeArrowheads="1"/>
          </p:cNvSpPr>
          <p:nvPr/>
        </p:nvSpPr>
        <p:spPr bwMode="auto">
          <a:xfrm>
            <a:off x="2665413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5" name="AutoShape 99"/>
          <p:cNvSpPr>
            <a:spLocks noChangeArrowheads="1"/>
          </p:cNvSpPr>
          <p:nvPr/>
        </p:nvSpPr>
        <p:spPr bwMode="auto">
          <a:xfrm>
            <a:off x="2989263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6" name="AutoShape 100"/>
          <p:cNvSpPr>
            <a:spLocks noChangeArrowheads="1"/>
          </p:cNvSpPr>
          <p:nvPr/>
        </p:nvSpPr>
        <p:spPr bwMode="auto">
          <a:xfrm>
            <a:off x="331470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7" name="AutoShape 101"/>
          <p:cNvSpPr>
            <a:spLocks noChangeArrowheads="1"/>
          </p:cNvSpPr>
          <p:nvPr/>
        </p:nvSpPr>
        <p:spPr bwMode="auto">
          <a:xfrm>
            <a:off x="364013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8" name="AutoShape 102"/>
          <p:cNvSpPr>
            <a:spLocks noChangeArrowheads="1"/>
          </p:cNvSpPr>
          <p:nvPr/>
        </p:nvSpPr>
        <p:spPr bwMode="auto">
          <a:xfrm>
            <a:off x="396398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399" name="AutoShape 103"/>
          <p:cNvSpPr>
            <a:spLocks noChangeArrowheads="1"/>
          </p:cNvSpPr>
          <p:nvPr/>
        </p:nvSpPr>
        <p:spPr bwMode="auto">
          <a:xfrm>
            <a:off x="428942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0" name="AutoShape 104"/>
          <p:cNvSpPr>
            <a:spLocks noChangeArrowheads="1"/>
          </p:cNvSpPr>
          <p:nvPr/>
        </p:nvSpPr>
        <p:spPr bwMode="auto">
          <a:xfrm>
            <a:off x="461327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1" name="AutoShape 105"/>
          <p:cNvSpPr>
            <a:spLocks noChangeArrowheads="1"/>
          </p:cNvSpPr>
          <p:nvPr/>
        </p:nvSpPr>
        <p:spPr bwMode="auto">
          <a:xfrm>
            <a:off x="4938713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2" name="AutoShape 106"/>
          <p:cNvSpPr>
            <a:spLocks noChangeArrowheads="1"/>
          </p:cNvSpPr>
          <p:nvPr/>
        </p:nvSpPr>
        <p:spPr bwMode="auto">
          <a:xfrm>
            <a:off x="526415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3" name="AutoShape 107"/>
          <p:cNvSpPr>
            <a:spLocks noChangeArrowheads="1"/>
          </p:cNvSpPr>
          <p:nvPr/>
        </p:nvSpPr>
        <p:spPr bwMode="auto">
          <a:xfrm>
            <a:off x="5588000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4" name="AutoShape 108"/>
          <p:cNvSpPr>
            <a:spLocks noChangeArrowheads="1"/>
          </p:cNvSpPr>
          <p:nvPr/>
        </p:nvSpPr>
        <p:spPr bwMode="auto">
          <a:xfrm>
            <a:off x="5913438" y="3789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5" name="AutoShape 109"/>
          <p:cNvSpPr>
            <a:spLocks noChangeArrowheads="1"/>
          </p:cNvSpPr>
          <p:nvPr/>
        </p:nvSpPr>
        <p:spPr bwMode="auto">
          <a:xfrm>
            <a:off x="623887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6" name="AutoShape 110"/>
          <p:cNvSpPr>
            <a:spLocks noChangeArrowheads="1"/>
          </p:cNvSpPr>
          <p:nvPr/>
        </p:nvSpPr>
        <p:spPr bwMode="auto">
          <a:xfrm>
            <a:off x="6562725" y="3789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09" name="AutoShape 113"/>
          <p:cNvSpPr>
            <a:spLocks noChangeArrowheads="1"/>
          </p:cNvSpPr>
          <p:nvPr/>
        </p:nvSpPr>
        <p:spPr bwMode="auto">
          <a:xfrm>
            <a:off x="3970338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410" name="AutoShape 114"/>
          <p:cNvSpPr>
            <a:spLocks noChangeArrowheads="1"/>
          </p:cNvSpPr>
          <p:nvPr/>
        </p:nvSpPr>
        <p:spPr bwMode="auto">
          <a:xfrm>
            <a:off x="1041400" y="41751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1" name="AutoShape 115"/>
          <p:cNvSpPr>
            <a:spLocks noChangeArrowheads="1"/>
          </p:cNvSpPr>
          <p:nvPr/>
        </p:nvSpPr>
        <p:spPr bwMode="auto">
          <a:xfrm>
            <a:off x="1365250" y="41751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2" name="AutoShape 116"/>
          <p:cNvSpPr>
            <a:spLocks noChangeArrowheads="1"/>
          </p:cNvSpPr>
          <p:nvPr/>
        </p:nvSpPr>
        <p:spPr bwMode="auto">
          <a:xfrm>
            <a:off x="1690688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3" name="AutoShape 117"/>
          <p:cNvSpPr>
            <a:spLocks noChangeArrowheads="1"/>
          </p:cNvSpPr>
          <p:nvPr/>
        </p:nvSpPr>
        <p:spPr bwMode="auto">
          <a:xfrm>
            <a:off x="2014538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4" name="AutoShape 118"/>
          <p:cNvSpPr>
            <a:spLocks noChangeArrowheads="1"/>
          </p:cNvSpPr>
          <p:nvPr/>
        </p:nvSpPr>
        <p:spPr bwMode="auto">
          <a:xfrm>
            <a:off x="2339975" y="41751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5" name="AutoShape 119"/>
          <p:cNvSpPr>
            <a:spLocks noChangeArrowheads="1"/>
          </p:cNvSpPr>
          <p:nvPr/>
        </p:nvSpPr>
        <p:spPr bwMode="auto">
          <a:xfrm>
            <a:off x="2665413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6" name="AutoShape 120"/>
          <p:cNvSpPr>
            <a:spLocks noChangeArrowheads="1"/>
          </p:cNvSpPr>
          <p:nvPr/>
        </p:nvSpPr>
        <p:spPr bwMode="auto">
          <a:xfrm>
            <a:off x="2989263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7" name="AutoShape 121"/>
          <p:cNvSpPr>
            <a:spLocks noChangeArrowheads="1"/>
          </p:cNvSpPr>
          <p:nvPr/>
        </p:nvSpPr>
        <p:spPr bwMode="auto">
          <a:xfrm>
            <a:off x="3314700" y="41751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18" name="AutoShape 122"/>
          <p:cNvSpPr>
            <a:spLocks noChangeArrowheads="1"/>
          </p:cNvSpPr>
          <p:nvPr/>
        </p:nvSpPr>
        <p:spPr bwMode="auto">
          <a:xfrm>
            <a:off x="3640138" y="41751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29" name="AutoShape 133"/>
          <p:cNvSpPr>
            <a:spLocks noChangeArrowheads="1"/>
          </p:cNvSpPr>
          <p:nvPr/>
        </p:nvSpPr>
        <p:spPr bwMode="auto">
          <a:xfrm>
            <a:off x="4303713" y="4179888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EOF</a:t>
            </a:r>
            <a:endParaRPr lang="en-US" sz="1200"/>
          </a:p>
        </p:txBody>
      </p:sp>
      <p:sp>
        <p:nvSpPr>
          <p:cNvPr id="55436" name="AutoShape 140"/>
          <p:cNvSpPr>
            <a:spLocks noChangeArrowheads="1"/>
          </p:cNvSpPr>
          <p:nvPr/>
        </p:nvSpPr>
        <p:spPr bwMode="auto">
          <a:xfrm>
            <a:off x="720725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437" name="AutoShape 141"/>
          <p:cNvSpPr>
            <a:spLocks noChangeArrowheads="1"/>
          </p:cNvSpPr>
          <p:nvPr/>
        </p:nvSpPr>
        <p:spPr bwMode="auto">
          <a:xfrm>
            <a:off x="103505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38" name="AutoShape 142"/>
          <p:cNvSpPr>
            <a:spLocks noChangeArrowheads="1"/>
          </p:cNvSpPr>
          <p:nvPr/>
        </p:nvSpPr>
        <p:spPr bwMode="auto">
          <a:xfrm>
            <a:off x="135890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39" name="AutoShape 143"/>
          <p:cNvSpPr>
            <a:spLocks noChangeArrowheads="1"/>
          </p:cNvSpPr>
          <p:nvPr/>
        </p:nvSpPr>
        <p:spPr bwMode="auto">
          <a:xfrm>
            <a:off x="168433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0" name="AutoShape 144"/>
          <p:cNvSpPr>
            <a:spLocks noChangeArrowheads="1"/>
          </p:cNvSpPr>
          <p:nvPr/>
        </p:nvSpPr>
        <p:spPr bwMode="auto">
          <a:xfrm>
            <a:off x="200818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1" name="AutoShape 145"/>
          <p:cNvSpPr>
            <a:spLocks noChangeArrowheads="1"/>
          </p:cNvSpPr>
          <p:nvPr/>
        </p:nvSpPr>
        <p:spPr bwMode="auto">
          <a:xfrm>
            <a:off x="233362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2" name="AutoShape 146"/>
          <p:cNvSpPr>
            <a:spLocks noChangeArrowheads="1"/>
          </p:cNvSpPr>
          <p:nvPr/>
        </p:nvSpPr>
        <p:spPr bwMode="auto">
          <a:xfrm>
            <a:off x="2659063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3" name="AutoShape 147"/>
          <p:cNvSpPr>
            <a:spLocks noChangeArrowheads="1"/>
          </p:cNvSpPr>
          <p:nvPr/>
        </p:nvSpPr>
        <p:spPr bwMode="auto">
          <a:xfrm>
            <a:off x="2982913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4" name="AutoShape 148"/>
          <p:cNvSpPr>
            <a:spLocks noChangeArrowheads="1"/>
          </p:cNvSpPr>
          <p:nvPr/>
        </p:nvSpPr>
        <p:spPr bwMode="auto">
          <a:xfrm>
            <a:off x="330835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5" name="AutoShape 149"/>
          <p:cNvSpPr>
            <a:spLocks noChangeArrowheads="1"/>
          </p:cNvSpPr>
          <p:nvPr/>
        </p:nvSpPr>
        <p:spPr bwMode="auto">
          <a:xfrm>
            <a:off x="363378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6" name="AutoShape 150"/>
          <p:cNvSpPr>
            <a:spLocks noChangeArrowheads="1"/>
          </p:cNvSpPr>
          <p:nvPr/>
        </p:nvSpPr>
        <p:spPr bwMode="auto">
          <a:xfrm>
            <a:off x="395763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7" name="AutoShape 151"/>
          <p:cNvSpPr>
            <a:spLocks noChangeArrowheads="1"/>
          </p:cNvSpPr>
          <p:nvPr/>
        </p:nvSpPr>
        <p:spPr bwMode="auto">
          <a:xfrm>
            <a:off x="428307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8" name="AutoShape 152"/>
          <p:cNvSpPr>
            <a:spLocks noChangeArrowheads="1"/>
          </p:cNvSpPr>
          <p:nvPr/>
        </p:nvSpPr>
        <p:spPr bwMode="auto">
          <a:xfrm>
            <a:off x="460692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49" name="AutoShape 153"/>
          <p:cNvSpPr>
            <a:spLocks noChangeArrowheads="1"/>
          </p:cNvSpPr>
          <p:nvPr/>
        </p:nvSpPr>
        <p:spPr bwMode="auto">
          <a:xfrm>
            <a:off x="4932363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0" name="AutoShape 154"/>
          <p:cNvSpPr>
            <a:spLocks noChangeArrowheads="1"/>
          </p:cNvSpPr>
          <p:nvPr/>
        </p:nvSpPr>
        <p:spPr bwMode="auto">
          <a:xfrm>
            <a:off x="525780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1" name="AutoShape 155"/>
          <p:cNvSpPr>
            <a:spLocks noChangeArrowheads="1"/>
          </p:cNvSpPr>
          <p:nvPr/>
        </p:nvSpPr>
        <p:spPr bwMode="auto">
          <a:xfrm>
            <a:off x="5581650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2" name="AutoShape 156"/>
          <p:cNvSpPr>
            <a:spLocks noChangeArrowheads="1"/>
          </p:cNvSpPr>
          <p:nvPr/>
        </p:nvSpPr>
        <p:spPr bwMode="auto">
          <a:xfrm>
            <a:off x="5907088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3" name="AutoShape 157"/>
          <p:cNvSpPr>
            <a:spLocks noChangeArrowheads="1"/>
          </p:cNvSpPr>
          <p:nvPr/>
        </p:nvSpPr>
        <p:spPr bwMode="auto">
          <a:xfrm>
            <a:off x="623252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4" name="AutoShape 158"/>
          <p:cNvSpPr>
            <a:spLocks noChangeArrowheads="1"/>
          </p:cNvSpPr>
          <p:nvPr/>
        </p:nvSpPr>
        <p:spPr bwMode="auto">
          <a:xfrm>
            <a:off x="6556375" y="1495425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5" name="AutoShape 159"/>
          <p:cNvSpPr>
            <a:spLocks noChangeArrowheads="1"/>
          </p:cNvSpPr>
          <p:nvPr/>
        </p:nvSpPr>
        <p:spPr bwMode="auto">
          <a:xfrm>
            <a:off x="6881813" y="1495425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7" name="AutoShape 161"/>
          <p:cNvSpPr>
            <a:spLocks noChangeArrowheads="1"/>
          </p:cNvSpPr>
          <p:nvPr/>
        </p:nvSpPr>
        <p:spPr bwMode="auto">
          <a:xfrm>
            <a:off x="6232525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458" name="AutoShape 162"/>
          <p:cNvSpPr>
            <a:spLocks noChangeArrowheads="1"/>
          </p:cNvSpPr>
          <p:nvPr/>
        </p:nvSpPr>
        <p:spPr bwMode="auto">
          <a:xfrm>
            <a:off x="103505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59" name="AutoShape 163"/>
          <p:cNvSpPr>
            <a:spLocks noChangeArrowheads="1"/>
          </p:cNvSpPr>
          <p:nvPr/>
        </p:nvSpPr>
        <p:spPr bwMode="auto">
          <a:xfrm>
            <a:off x="135890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0" name="AutoShape 164"/>
          <p:cNvSpPr>
            <a:spLocks noChangeArrowheads="1"/>
          </p:cNvSpPr>
          <p:nvPr/>
        </p:nvSpPr>
        <p:spPr bwMode="auto">
          <a:xfrm>
            <a:off x="168433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1" name="AutoShape 165"/>
          <p:cNvSpPr>
            <a:spLocks noChangeArrowheads="1"/>
          </p:cNvSpPr>
          <p:nvPr/>
        </p:nvSpPr>
        <p:spPr bwMode="auto">
          <a:xfrm>
            <a:off x="200818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2" name="AutoShape 166"/>
          <p:cNvSpPr>
            <a:spLocks noChangeArrowheads="1"/>
          </p:cNvSpPr>
          <p:nvPr/>
        </p:nvSpPr>
        <p:spPr bwMode="auto">
          <a:xfrm>
            <a:off x="2333625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3" name="AutoShape 167"/>
          <p:cNvSpPr>
            <a:spLocks noChangeArrowheads="1"/>
          </p:cNvSpPr>
          <p:nvPr/>
        </p:nvSpPr>
        <p:spPr bwMode="auto">
          <a:xfrm>
            <a:off x="2659063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4" name="AutoShape 168"/>
          <p:cNvSpPr>
            <a:spLocks noChangeArrowheads="1"/>
          </p:cNvSpPr>
          <p:nvPr/>
        </p:nvSpPr>
        <p:spPr bwMode="auto">
          <a:xfrm>
            <a:off x="2982913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5" name="AutoShape 169"/>
          <p:cNvSpPr>
            <a:spLocks noChangeArrowheads="1"/>
          </p:cNvSpPr>
          <p:nvPr/>
        </p:nvSpPr>
        <p:spPr bwMode="auto">
          <a:xfrm>
            <a:off x="330835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6" name="AutoShape 170"/>
          <p:cNvSpPr>
            <a:spLocks noChangeArrowheads="1"/>
          </p:cNvSpPr>
          <p:nvPr/>
        </p:nvSpPr>
        <p:spPr bwMode="auto">
          <a:xfrm>
            <a:off x="363378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7" name="AutoShape 171"/>
          <p:cNvSpPr>
            <a:spLocks noChangeArrowheads="1"/>
          </p:cNvSpPr>
          <p:nvPr/>
        </p:nvSpPr>
        <p:spPr bwMode="auto">
          <a:xfrm>
            <a:off x="395763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8" name="AutoShape 172"/>
          <p:cNvSpPr>
            <a:spLocks noChangeArrowheads="1"/>
          </p:cNvSpPr>
          <p:nvPr/>
        </p:nvSpPr>
        <p:spPr bwMode="auto">
          <a:xfrm>
            <a:off x="4283075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69" name="AutoShape 173"/>
          <p:cNvSpPr>
            <a:spLocks noChangeArrowheads="1"/>
          </p:cNvSpPr>
          <p:nvPr/>
        </p:nvSpPr>
        <p:spPr bwMode="auto">
          <a:xfrm>
            <a:off x="4606925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0" name="AutoShape 174"/>
          <p:cNvSpPr>
            <a:spLocks noChangeArrowheads="1"/>
          </p:cNvSpPr>
          <p:nvPr/>
        </p:nvSpPr>
        <p:spPr bwMode="auto">
          <a:xfrm>
            <a:off x="4932363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1" name="AutoShape 175"/>
          <p:cNvSpPr>
            <a:spLocks noChangeArrowheads="1"/>
          </p:cNvSpPr>
          <p:nvPr/>
        </p:nvSpPr>
        <p:spPr bwMode="auto">
          <a:xfrm>
            <a:off x="525780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2" name="AutoShape 176"/>
          <p:cNvSpPr>
            <a:spLocks noChangeArrowheads="1"/>
          </p:cNvSpPr>
          <p:nvPr/>
        </p:nvSpPr>
        <p:spPr bwMode="auto">
          <a:xfrm>
            <a:off x="5581650" y="187960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3" name="AutoShape 177"/>
          <p:cNvSpPr>
            <a:spLocks noChangeArrowheads="1"/>
          </p:cNvSpPr>
          <p:nvPr/>
        </p:nvSpPr>
        <p:spPr bwMode="auto">
          <a:xfrm>
            <a:off x="5907088" y="187960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78" name="AutoShape 182"/>
          <p:cNvSpPr>
            <a:spLocks noChangeArrowheads="1"/>
          </p:cNvSpPr>
          <p:nvPr/>
        </p:nvSpPr>
        <p:spPr bwMode="auto">
          <a:xfrm>
            <a:off x="657225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479" name="AutoShape 183"/>
          <p:cNvSpPr>
            <a:spLocks noChangeArrowheads="1"/>
          </p:cNvSpPr>
          <p:nvPr/>
        </p:nvSpPr>
        <p:spPr bwMode="auto">
          <a:xfrm>
            <a:off x="103505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0" name="AutoShape 184"/>
          <p:cNvSpPr>
            <a:spLocks noChangeArrowheads="1"/>
          </p:cNvSpPr>
          <p:nvPr/>
        </p:nvSpPr>
        <p:spPr bwMode="auto">
          <a:xfrm>
            <a:off x="135890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1" name="AutoShape 185"/>
          <p:cNvSpPr>
            <a:spLocks noChangeArrowheads="1"/>
          </p:cNvSpPr>
          <p:nvPr/>
        </p:nvSpPr>
        <p:spPr bwMode="auto">
          <a:xfrm>
            <a:off x="168433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2" name="AutoShape 186"/>
          <p:cNvSpPr>
            <a:spLocks noChangeArrowheads="1"/>
          </p:cNvSpPr>
          <p:nvPr/>
        </p:nvSpPr>
        <p:spPr bwMode="auto">
          <a:xfrm>
            <a:off x="200818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3" name="AutoShape 187"/>
          <p:cNvSpPr>
            <a:spLocks noChangeArrowheads="1"/>
          </p:cNvSpPr>
          <p:nvPr/>
        </p:nvSpPr>
        <p:spPr bwMode="auto">
          <a:xfrm>
            <a:off x="2333625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4" name="AutoShape 188"/>
          <p:cNvSpPr>
            <a:spLocks noChangeArrowheads="1"/>
          </p:cNvSpPr>
          <p:nvPr/>
        </p:nvSpPr>
        <p:spPr bwMode="auto">
          <a:xfrm>
            <a:off x="2659063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5" name="AutoShape 189"/>
          <p:cNvSpPr>
            <a:spLocks noChangeArrowheads="1"/>
          </p:cNvSpPr>
          <p:nvPr/>
        </p:nvSpPr>
        <p:spPr bwMode="auto">
          <a:xfrm>
            <a:off x="2982913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6" name="AutoShape 190"/>
          <p:cNvSpPr>
            <a:spLocks noChangeArrowheads="1"/>
          </p:cNvSpPr>
          <p:nvPr/>
        </p:nvSpPr>
        <p:spPr bwMode="auto">
          <a:xfrm>
            <a:off x="330835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7" name="AutoShape 191"/>
          <p:cNvSpPr>
            <a:spLocks noChangeArrowheads="1"/>
          </p:cNvSpPr>
          <p:nvPr/>
        </p:nvSpPr>
        <p:spPr bwMode="auto">
          <a:xfrm>
            <a:off x="363378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8" name="AutoShape 192"/>
          <p:cNvSpPr>
            <a:spLocks noChangeArrowheads="1"/>
          </p:cNvSpPr>
          <p:nvPr/>
        </p:nvSpPr>
        <p:spPr bwMode="auto">
          <a:xfrm>
            <a:off x="395763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89" name="AutoShape 193"/>
          <p:cNvSpPr>
            <a:spLocks noChangeArrowheads="1"/>
          </p:cNvSpPr>
          <p:nvPr/>
        </p:nvSpPr>
        <p:spPr bwMode="auto">
          <a:xfrm>
            <a:off x="4283075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0" name="AutoShape 194"/>
          <p:cNvSpPr>
            <a:spLocks noChangeArrowheads="1"/>
          </p:cNvSpPr>
          <p:nvPr/>
        </p:nvSpPr>
        <p:spPr bwMode="auto">
          <a:xfrm>
            <a:off x="4606925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1" name="AutoShape 195"/>
          <p:cNvSpPr>
            <a:spLocks noChangeArrowheads="1"/>
          </p:cNvSpPr>
          <p:nvPr/>
        </p:nvSpPr>
        <p:spPr bwMode="auto">
          <a:xfrm>
            <a:off x="4932363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2" name="AutoShape 196"/>
          <p:cNvSpPr>
            <a:spLocks noChangeArrowheads="1"/>
          </p:cNvSpPr>
          <p:nvPr/>
        </p:nvSpPr>
        <p:spPr bwMode="auto">
          <a:xfrm>
            <a:off x="525780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3" name="AutoShape 197"/>
          <p:cNvSpPr>
            <a:spLocks noChangeArrowheads="1"/>
          </p:cNvSpPr>
          <p:nvPr/>
        </p:nvSpPr>
        <p:spPr bwMode="auto">
          <a:xfrm>
            <a:off x="5581650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4" name="AutoShape 198"/>
          <p:cNvSpPr>
            <a:spLocks noChangeArrowheads="1"/>
          </p:cNvSpPr>
          <p:nvPr/>
        </p:nvSpPr>
        <p:spPr bwMode="auto">
          <a:xfrm>
            <a:off x="5907088" y="2265363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495" name="AutoShape 199"/>
          <p:cNvSpPr>
            <a:spLocks noChangeArrowheads="1"/>
          </p:cNvSpPr>
          <p:nvPr/>
        </p:nvSpPr>
        <p:spPr bwMode="auto">
          <a:xfrm>
            <a:off x="6232525" y="2265363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500" name="AutoShape 204"/>
          <p:cNvSpPr>
            <a:spLocks noChangeArrowheads="1"/>
          </p:cNvSpPr>
          <p:nvPr/>
        </p:nvSpPr>
        <p:spPr bwMode="auto">
          <a:xfrm>
            <a:off x="598488" y="5073650"/>
            <a:ext cx="306387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c</a:t>
            </a:r>
            <a:endParaRPr lang="en-US" sz="1200"/>
          </a:p>
        </p:txBody>
      </p:sp>
      <p:sp>
        <p:nvSpPr>
          <p:cNvPr id="55501" name="Text Box 205"/>
          <p:cNvSpPr txBox="1">
            <a:spLocks noChangeArrowheads="1"/>
          </p:cNvSpPr>
          <p:nvPr/>
        </p:nvSpPr>
        <p:spPr bwMode="auto">
          <a:xfrm>
            <a:off x="963613" y="5046663"/>
            <a:ext cx="16446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Any Character</a:t>
            </a:r>
          </a:p>
        </p:txBody>
      </p:sp>
      <p:sp>
        <p:nvSpPr>
          <p:cNvPr id="55502" name="AutoShape 206"/>
          <p:cNvSpPr>
            <a:spLocks noChangeArrowheads="1"/>
          </p:cNvSpPr>
          <p:nvPr/>
        </p:nvSpPr>
        <p:spPr bwMode="auto">
          <a:xfrm>
            <a:off x="2949575" y="5073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EOL</a:t>
            </a:r>
            <a:endParaRPr lang="en-US" sz="1200"/>
          </a:p>
        </p:txBody>
      </p:sp>
      <p:sp>
        <p:nvSpPr>
          <p:cNvPr id="55503" name="Text Box 207"/>
          <p:cNvSpPr txBox="1">
            <a:spLocks noChangeArrowheads="1"/>
          </p:cNvSpPr>
          <p:nvPr/>
        </p:nvSpPr>
        <p:spPr bwMode="auto">
          <a:xfrm>
            <a:off x="3276600" y="5046663"/>
            <a:ext cx="23574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End-of-line Character</a:t>
            </a:r>
          </a:p>
        </p:txBody>
      </p:sp>
      <p:sp>
        <p:nvSpPr>
          <p:cNvPr id="55504" name="AutoShape 208"/>
          <p:cNvSpPr>
            <a:spLocks noChangeArrowheads="1"/>
          </p:cNvSpPr>
          <p:nvPr/>
        </p:nvSpPr>
        <p:spPr bwMode="auto">
          <a:xfrm>
            <a:off x="5794375" y="5073650"/>
            <a:ext cx="306388" cy="295275"/>
          </a:xfrm>
          <a:prstGeom prst="hexagon">
            <a:avLst>
              <a:gd name="adj" fmla="val 25941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/>
              <a:t>EOF</a:t>
            </a:r>
            <a:endParaRPr lang="en-US" sz="1200"/>
          </a:p>
        </p:txBody>
      </p:sp>
      <p:sp>
        <p:nvSpPr>
          <p:cNvPr id="55505" name="Text Box 209"/>
          <p:cNvSpPr txBox="1">
            <a:spLocks noChangeArrowheads="1"/>
          </p:cNvSpPr>
          <p:nvPr/>
        </p:nvSpPr>
        <p:spPr bwMode="auto">
          <a:xfrm>
            <a:off x="6127750" y="5048250"/>
            <a:ext cx="2293938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End-of-file Character</a:t>
            </a:r>
          </a:p>
        </p:txBody>
      </p:sp>
      <p:sp>
        <p:nvSpPr>
          <p:cNvPr id="55506" name="Text Box 210"/>
          <p:cNvSpPr txBox="1">
            <a:spLocks noChangeArrowheads="1"/>
          </p:cNvSpPr>
          <p:nvPr/>
        </p:nvSpPr>
        <p:spPr bwMode="auto">
          <a:xfrm>
            <a:off x="3990975" y="5649913"/>
            <a:ext cx="10096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Invisible</a:t>
            </a:r>
          </a:p>
        </p:txBody>
      </p:sp>
      <p:cxnSp>
        <p:nvCxnSpPr>
          <p:cNvPr id="55507" name="AutoShape 211"/>
          <p:cNvCxnSpPr>
            <a:cxnSpLocks noChangeShapeType="1"/>
            <a:stCxn id="55506" idx="3"/>
          </p:cNvCxnSpPr>
          <p:nvPr/>
        </p:nvCxnSpPr>
        <p:spPr bwMode="auto">
          <a:xfrm flipV="1">
            <a:off x="5000625" y="5399088"/>
            <a:ext cx="74930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5508" name="AutoShape 212"/>
          <p:cNvCxnSpPr>
            <a:cxnSpLocks noChangeShapeType="1"/>
            <a:stCxn id="55506" idx="1"/>
          </p:cNvCxnSpPr>
          <p:nvPr/>
        </p:nvCxnSpPr>
        <p:spPr bwMode="auto">
          <a:xfrm flipH="1" flipV="1">
            <a:off x="3265488" y="5456238"/>
            <a:ext cx="725487" cy="368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4" name="Slide Number Placeholder 5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C96256-1295-6148-A1BE-221B9103391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HTML</a:t>
            </a:r>
            <a:endParaRPr lang="en-US" dirty="0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635000" y="1219200"/>
            <a:ext cx="7642225" cy="4848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0"/>
            <a:r>
              <a:rPr lang="en-US" sz="1000" dirty="0"/>
              <a:t>&lt;html&gt;&lt;head&gt;</a:t>
            </a:r>
          </a:p>
          <a:p>
            <a:pPr eaLnBrk="0"/>
            <a:r>
              <a:rPr lang="en-US" sz="1000" dirty="0"/>
              <a:t>  &lt;meta http-equiv="Content-Type" content="text/html; </a:t>
            </a:r>
            <a:r>
              <a:rPr lang="en-US" sz="1000" dirty="0" err="1"/>
              <a:t>charset</a:t>
            </a:r>
            <a:r>
              <a:rPr lang="en-US" sz="1000" dirty="0"/>
              <a:t>=utf-8"/&gt;</a:t>
            </a:r>
          </a:p>
          <a:p>
            <a:pPr eaLnBrk="0"/>
            <a:r>
              <a:rPr lang="en-US" sz="1000" dirty="0"/>
              <a:t>  &lt;meta name="robots" content="index, </a:t>
            </a:r>
            <a:r>
              <a:rPr lang="en-US" sz="1000" dirty="0" err="1"/>
              <a:t>nofollow</a:t>
            </a:r>
            <a:r>
              <a:rPr lang="en-US" sz="1000" dirty="0"/>
              <a:t>, </a:t>
            </a:r>
            <a:r>
              <a:rPr lang="en-US" sz="1000" dirty="0" err="1"/>
              <a:t>noarchive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&lt;title&gt;NCBI Sequence Viewer v2.0&lt;/title&gt;</a:t>
            </a:r>
          </a:p>
          <a:p>
            <a:pPr eaLnBrk="0"/>
            <a:r>
              <a:rPr lang="en-US" sz="1000" dirty="0"/>
              <a:t>&lt;!--MUTABLE--&gt;</a:t>
            </a:r>
          </a:p>
          <a:p>
            <a:pPr eaLnBrk="0"/>
            <a:r>
              <a:rPr lang="en-US" sz="1000" dirty="0"/>
              <a:t>&lt;!--www.ncbi.nlm.nih.gov:80--&gt;</a:t>
            </a:r>
          </a:p>
          <a:p>
            <a:pPr eaLnBrk="0"/>
            <a:r>
              <a:rPr lang="en-US" sz="1000" dirty="0"/>
              <a:t>&lt;!--MUTABLE--&gt;</a:t>
            </a:r>
          </a:p>
          <a:p>
            <a:pPr eaLnBrk="0"/>
            <a:r>
              <a:rPr lang="en-US" sz="1000" dirty="0"/>
              <a:t>  &lt;link type="text/</a:t>
            </a:r>
            <a:r>
              <a:rPr lang="en-US" sz="1000" dirty="0" err="1"/>
              <a:t>css</a:t>
            </a:r>
            <a:r>
              <a:rPr lang="en-US" sz="1000" dirty="0"/>
              <a:t>" </a:t>
            </a:r>
            <a:r>
              <a:rPr lang="en-US" sz="1000" dirty="0" err="1"/>
              <a:t>rel</a:t>
            </a:r>
            <a:r>
              <a:rPr lang="en-US" sz="1000" dirty="0"/>
              <a:t>="</a:t>
            </a:r>
            <a:r>
              <a:rPr lang="en-US" sz="1000" dirty="0" err="1"/>
              <a:t>stylesheet</a:t>
            </a:r>
            <a:r>
              <a:rPr lang="en-US" sz="1000" dirty="0"/>
              <a:t>" </a:t>
            </a:r>
            <a:r>
              <a:rPr lang="en-US" sz="1000" dirty="0" err="1"/>
              <a:t>href</a:t>
            </a:r>
            <a:r>
              <a:rPr lang="en-US" sz="1000" dirty="0"/>
              <a:t>="http://</a:t>
            </a:r>
            <a:r>
              <a:rPr lang="en-US" sz="1000" dirty="0" err="1"/>
              <a:t>www.ncbi.nlm.nih.gov/corehtml/ncbi_test.css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&lt;link type="text/</a:t>
            </a:r>
            <a:r>
              <a:rPr lang="en-US" sz="1000" dirty="0" err="1"/>
              <a:t>css</a:t>
            </a:r>
            <a:r>
              <a:rPr lang="en-US" sz="1000" dirty="0"/>
              <a:t>" </a:t>
            </a:r>
            <a:r>
              <a:rPr lang="en-US" sz="1000" dirty="0" err="1"/>
              <a:t>rel</a:t>
            </a:r>
            <a:r>
              <a:rPr lang="en-US" sz="1000" dirty="0"/>
              <a:t>="</a:t>
            </a:r>
            <a:r>
              <a:rPr lang="en-US" sz="1000" dirty="0" err="1"/>
              <a:t>stylesheet</a:t>
            </a:r>
            <a:r>
              <a:rPr lang="en-US" sz="1000" dirty="0"/>
              <a:t>" </a:t>
            </a:r>
            <a:r>
              <a:rPr lang="en-US" sz="1000" dirty="0" err="1"/>
              <a:t>href</a:t>
            </a:r>
            <a:r>
              <a:rPr lang="en-US" sz="1000" dirty="0"/>
              <a:t>="../</a:t>
            </a:r>
            <a:r>
              <a:rPr lang="en-US" sz="1000" dirty="0" err="1"/>
              <a:t>sviewer/viewer.css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&lt;script type="text/</a:t>
            </a:r>
            <a:r>
              <a:rPr lang="en-US" sz="1000" dirty="0" err="1"/>
              <a:t>javascript</a:t>
            </a:r>
            <a:r>
              <a:rPr lang="en-US" sz="1000" dirty="0"/>
              <a:t>" </a:t>
            </a:r>
            <a:r>
              <a:rPr lang="en-US" sz="1000" dirty="0" err="1"/>
              <a:t>src</a:t>
            </a:r>
            <a:r>
              <a:rPr lang="en-US" sz="1000" dirty="0"/>
              <a:t>="../</a:t>
            </a:r>
            <a:r>
              <a:rPr lang="en-US" sz="1000" dirty="0" err="1"/>
              <a:t>sviewer/viewer.js</a:t>
            </a:r>
            <a:r>
              <a:rPr lang="en-US" sz="1000" dirty="0"/>
              <a:t>"&gt; &lt;/script&gt;</a:t>
            </a:r>
          </a:p>
          <a:p>
            <a:pPr eaLnBrk="0"/>
            <a:endParaRPr lang="en-US" sz="1000" dirty="0"/>
          </a:p>
          <a:p>
            <a:pPr eaLnBrk="0"/>
            <a:r>
              <a:rPr lang="en-US" sz="1000" dirty="0"/>
              <a:t>  &lt;script type="text/</a:t>
            </a:r>
            <a:r>
              <a:rPr lang="en-US" sz="1000" dirty="0" err="1"/>
              <a:t>javascript</a:t>
            </a:r>
            <a:r>
              <a:rPr lang="en-US" sz="1000" dirty="0"/>
              <a:t>" </a:t>
            </a:r>
            <a:r>
              <a:rPr lang="en-US" sz="1000" dirty="0" err="1"/>
              <a:t>src</a:t>
            </a:r>
            <a:r>
              <a:rPr lang="en-US" sz="1000" dirty="0"/>
              <a:t>="http://www.ncbi.nlm.nih.gov/coreweb/javascript/popupmenu2/popupmenu2_6loader.js"&gt; &lt;/script&gt;</a:t>
            </a:r>
          </a:p>
          <a:p>
            <a:pPr eaLnBrk="0"/>
            <a:r>
              <a:rPr lang="en-US" sz="1000" dirty="0"/>
              <a:t>&lt;/head&gt;&lt;body &gt;&lt;form name="frmQueryBox0" action="/sites/</a:t>
            </a:r>
            <a:r>
              <a:rPr lang="en-US" sz="1000" dirty="0" err="1"/>
              <a:t>entrez</a:t>
            </a:r>
            <a:r>
              <a:rPr lang="en-US" sz="1000" dirty="0"/>
              <a:t>" method="get" style="margin:0"&gt;</a:t>
            </a:r>
          </a:p>
          <a:p>
            <a:pPr eaLnBrk="0"/>
            <a:r>
              <a:rPr lang="en-US" sz="1000" dirty="0"/>
              <a:t>  &lt;table width="100%" border="0" </a:t>
            </a:r>
            <a:r>
              <a:rPr lang="en-US" sz="1000" dirty="0" err="1"/>
              <a:t>cellpadding</a:t>
            </a:r>
            <a:r>
              <a:rPr lang="en-US" sz="1000" dirty="0"/>
              <a:t>="0" </a:t>
            </a:r>
            <a:r>
              <a:rPr lang="en-US" sz="1000" dirty="0" err="1"/>
              <a:t>cellspacing</a:t>
            </a:r>
            <a:r>
              <a:rPr lang="en-US" sz="1000" dirty="0"/>
              <a:t>="0"&gt;</a:t>
            </a:r>
          </a:p>
          <a:p>
            <a:pPr eaLnBrk="0"/>
            <a:r>
              <a:rPr lang="en-US" sz="1000" dirty="0"/>
              <a:t>    &lt;</a:t>
            </a:r>
            <a:r>
              <a:rPr lang="en-US" sz="1000" dirty="0" err="1"/>
              <a:t>tr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&lt;td&gt;</a:t>
            </a:r>
          </a:p>
          <a:p>
            <a:pPr eaLnBrk="0"/>
            <a:r>
              <a:rPr lang="en-US" sz="1000" dirty="0"/>
              <a:t>        &lt;table width="100%" border="0" </a:t>
            </a:r>
            <a:r>
              <a:rPr lang="en-US" sz="1000" dirty="0" err="1"/>
              <a:t>cellpadding</a:t>
            </a:r>
            <a:r>
              <a:rPr lang="en-US" sz="1000" dirty="0"/>
              <a:t>="0" </a:t>
            </a:r>
            <a:r>
              <a:rPr lang="en-US" sz="1000" dirty="0" err="1"/>
              <a:t>cellspacing</a:t>
            </a:r>
            <a:r>
              <a:rPr lang="en-US" sz="1000" dirty="0"/>
              <a:t>="0"&gt;</a:t>
            </a:r>
          </a:p>
          <a:p>
            <a:pPr eaLnBrk="0"/>
            <a:r>
              <a:rPr lang="en-US" sz="1000" dirty="0"/>
              <a:t>          &lt;</a:t>
            </a:r>
            <a:r>
              <a:rPr lang="en-US" sz="1000" dirty="0" err="1"/>
              <a:t>tr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&lt;td align="left" width="130"&gt;</a:t>
            </a:r>
          </a:p>
          <a:p>
            <a:pPr eaLnBrk="0"/>
            <a:r>
              <a:rPr lang="en-US" sz="1000" dirty="0"/>
              <a:t>              &lt;a </a:t>
            </a:r>
            <a:r>
              <a:rPr lang="en-US" sz="1000" dirty="0" err="1"/>
              <a:t>href</a:t>
            </a:r>
            <a:r>
              <a:rPr lang="en-US" sz="1000" dirty="0"/>
              <a:t>="http://</a:t>
            </a:r>
            <a:r>
              <a:rPr lang="en-US" sz="1000" dirty="0" err="1"/>
              <a:t>www.ncbi.nlm.nih.gov</a:t>
            </a:r>
            <a:r>
              <a:rPr lang="en-US" sz="1000" dirty="0"/>
              <a:t>"&gt;</a:t>
            </a:r>
          </a:p>
          <a:p>
            <a:pPr eaLnBrk="0"/>
            <a:endParaRPr lang="en-US" sz="1000" dirty="0"/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img</a:t>
            </a:r>
            <a:r>
              <a:rPr lang="en-US" sz="1000" dirty="0"/>
              <a:t> </a:t>
            </a:r>
            <a:r>
              <a:rPr lang="en-US" sz="1000" dirty="0" err="1"/>
              <a:t>src</a:t>
            </a:r>
            <a:r>
              <a:rPr lang="en-US" sz="1000" dirty="0"/>
              <a:t>="http://</a:t>
            </a:r>
            <a:r>
              <a:rPr lang="en-US" sz="1000" dirty="0" err="1"/>
              <a:t>www.ncbi.nlm.nih.gov/corehtml/left.GIF</a:t>
            </a:r>
            <a:r>
              <a:rPr lang="en-US" sz="1000" dirty="0"/>
              <a:t>" width="130" height="45" border="0" alt="NCBI"/&gt;</a:t>
            </a:r>
          </a:p>
          <a:p>
            <a:pPr eaLnBrk="0"/>
            <a:r>
              <a:rPr lang="en-US" sz="1000" dirty="0"/>
              <a:t>              &lt;/a&gt;</a:t>
            </a:r>
          </a:p>
          <a:p>
            <a:pPr eaLnBrk="0"/>
            <a:r>
              <a:rPr lang="en-US" sz="1000" dirty="0"/>
              <a:t>            &lt;/td&gt;</a:t>
            </a:r>
          </a:p>
          <a:p>
            <a:pPr eaLnBrk="0"/>
            <a:r>
              <a:rPr lang="en-US" sz="1000" dirty="0"/>
              <a:t>            &lt;td align="left"&gt;</a:t>
            </a:r>
          </a:p>
          <a:p>
            <a:pPr eaLnBrk="0"/>
            <a:r>
              <a:rPr lang="en-US" sz="1000" dirty="0"/>
              <a:t>              &lt;</a:t>
            </a:r>
            <a:r>
              <a:rPr lang="en-US" sz="1000" dirty="0" err="1"/>
              <a:t>img</a:t>
            </a:r>
            <a:r>
              <a:rPr lang="en-US" sz="1000" dirty="0"/>
              <a:t> </a:t>
            </a:r>
            <a:r>
              <a:rPr lang="en-US" sz="1000" dirty="0" err="1"/>
              <a:t>src</a:t>
            </a:r>
            <a:r>
              <a:rPr lang="en-US" sz="1000" dirty="0"/>
              <a:t>="/</a:t>
            </a:r>
            <a:r>
              <a:rPr lang="en-US" sz="1000" dirty="0" err="1"/>
              <a:t>entrez/query/static/gifs/entrez_nuc.gif</a:t>
            </a:r>
            <a:r>
              <a:rPr lang="en-US" sz="1000" dirty="0"/>
              <a:t>" alt="Nucleotide banner"/&gt;</a:t>
            </a:r>
          </a:p>
          <a:p>
            <a:pPr eaLnBrk="0"/>
            <a:r>
              <a:rPr lang="en-US" sz="1000" dirty="0"/>
              <a:t>            &lt;/td&gt;</a:t>
            </a:r>
          </a:p>
          <a:p>
            <a:pPr eaLnBrk="0"/>
            <a:r>
              <a:rPr lang="en-US" sz="1000" dirty="0"/>
              <a:t>            &lt;td&gt;</a:t>
            </a:r>
          </a:p>
          <a:p>
            <a:pPr eaLnBrk="0"/>
            <a:r>
              <a:rPr lang="en-US" sz="1000" dirty="0"/>
              <a:t>              &lt;table class="medium1" border="0" </a:t>
            </a:r>
            <a:r>
              <a:rPr lang="en-US" sz="1000" dirty="0" err="1"/>
              <a:t>bordercolor</a:t>
            </a:r>
            <a:r>
              <a:rPr lang="en-US" sz="1000" dirty="0"/>
              <a:t>="#336699" </a:t>
            </a:r>
            <a:r>
              <a:rPr lang="en-US" sz="1000" dirty="0" err="1"/>
              <a:t>cellpadding</a:t>
            </a:r>
            <a:r>
              <a:rPr lang="en-US" sz="1000" dirty="0"/>
              <a:t>="2" </a:t>
            </a:r>
            <a:r>
              <a:rPr lang="en-US" sz="1000" dirty="0" err="1"/>
              <a:t>cellspacing</a:t>
            </a:r>
            <a:r>
              <a:rPr lang="en-US" sz="1000" dirty="0"/>
              <a:t>="0" align="right"&gt;</a:t>
            </a:r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tr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…</a:t>
            </a:r>
          </a:p>
          <a:p>
            <a:pPr eaLnBrk="0"/>
            <a:r>
              <a:rPr lang="en-US" sz="1000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787400" y="16764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8371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XML</a:t>
            </a:r>
            <a:endParaRPr lang="en-US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635000" y="1219200"/>
            <a:ext cx="7642225" cy="502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0"/>
            <a:r>
              <a:rPr lang="en-US" sz="1000" dirty="0"/>
              <a:t>&lt;?xml version="1.0"?&gt;</a:t>
            </a:r>
          </a:p>
          <a:p>
            <a:pPr eaLnBrk="0"/>
            <a:r>
              <a:rPr lang="en-US" sz="1000" dirty="0"/>
              <a:t>&lt;!DOCTYPE </a:t>
            </a:r>
            <a:r>
              <a:rPr lang="en-US" sz="1000" dirty="0" err="1"/>
              <a:t>Seq</a:t>
            </a:r>
            <a:r>
              <a:rPr lang="en-US" sz="1000" dirty="0"/>
              <a:t>-entry PUBLIC "-//NCBI//NCBI </a:t>
            </a:r>
            <a:r>
              <a:rPr lang="en-US" sz="1000" dirty="0" err="1"/>
              <a:t>Seqset</a:t>
            </a:r>
            <a:r>
              <a:rPr lang="en-US" sz="1000" dirty="0"/>
              <a:t>/EN" "http://</a:t>
            </a:r>
            <a:r>
              <a:rPr lang="en-US" sz="1000" dirty="0" err="1"/>
              <a:t>www.ncbi.nlm.nih.gov/dtd/NCBI_Seqset.dtd</a:t>
            </a:r>
            <a:r>
              <a:rPr lang="en-US" sz="1000" dirty="0"/>
              <a:t>"&gt;</a:t>
            </a:r>
          </a:p>
          <a:p>
            <a:pPr eaLnBrk="0"/>
            <a:r>
              <a:rPr lang="en-US" sz="1000" dirty="0"/>
              <a:t>&lt;</a:t>
            </a:r>
            <a:r>
              <a:rPr lang="en-US" sz="1000" dirty="0" err="1"/>
              <a:t>Seq</a:t>
            </a:r>
            <a:r>
              <a:rPr lang="en-US" sz="1000" dirty="0"/>
              <a:t>-entry&gt;</a:t>
            </a:r>
          </a:p>
          <a:p>
            <a:pPr eaLnBrk="0"/>
            <a:r>
              <a:rPr lang="en-US" sz="1000" dirty="0"/>
              <a:t>  &lt;</a:t>
            </a:r>
            <a:r>
              <a:rPr lang="en-US" sz="1000" dirty="0" err="1"/>
              <a:t>Seq-entry_set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&lt;</a:t>
            </a:r>
            <a:r>
              <a:rPr lang="en-US" sz="1000" dirty="0" err="1"/>
              <a:t>Bioseq</a:t>
            </a:r>
            <a:r>
              <a:rPr lang="en-US" sz="1000" dirty="0"/>
              <a:t>-set&gt;</a:t>
            </a:r>
          </a:p>
          <a:p>
            <a:pPr eaLnBrk="0"/>
            <a:r>
              <a:rPr lang="en-US" sz="1000" dirty="0"/>
              <a:t>      &lt;</a:t>
            </a:r>
            <a:r>
              <a:rPr lang="en-US" sz="1000" dirty="0" err="1"/>
              <a:t>Bioseq-set_level</a:t>
            </a:r>
            <a:r>
              <a:rPr lang="en-US" sz="1000" dirty="0"/>
              <a:t>&gt;1&lt;/</a:t>
            </a:r>
            <a:r>
              <a:rPr lang="en-US" sz="1000" dirty="0" err="1"/>
              <a:t>Bioseq-set_level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&lt;</a:t>
            </a:r>
            <a:r>
              <a:rPr lang="en-US" sz="1000" dirty="0" err="1"/>
              <a:t>Bioseq-set_class</a:t>
            </a:r>
            <a:r>
              <a:rPr lang="en-US" sz="1000" dirty="0"/>
              <a:t> value="</a:t>
            </a:r>
            <a:r>
              <a:rPr lang="en-US" sz="1000" dirty="0" err="1"/>
              <a:t>nuc-prot</a:t>
            </a:r>
            <a:r>
              <a:rPr lang="en-US" sz="1000" dirty="0"/>
              <a:t>"/&gt;</a:t>
            </a:r>
          </a:p>
          <a:p>
            <a:pPr eaLnBrk="0"/>
            <a:r>
              <a:rPr lang="en-US" sz="1000" dirty="0"/>
              <a:t>      &lt;</a:t>
            </a:r>
            <a:r>
              <a:rPr lang="en-US" sz="1000" dirty="0" err="1"/>
              <a:t>Bioseq-set_descr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&lt;</a:t>
            </a:r>
            <a:r>
              <a:rPr lang="en-US" sz="1000" dirty="0" err="1"/>
              <a:t>Seq-descr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&lt;</a:t>
            </a:r>
            <a:r>
              <a:rPr lang="en-US" sz="1000" dirty="0" err="1"/>
              <a:t>Seqdesc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&lt;</a:t>
            </a:r>
            <a:r>
              <a:rPr lang="en-US" sz="1000" dirty="0" err="1"/>
              <a:t>Seqdesc_source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&lt;</a:t>
            </a:r>
            <a:r>
              <a:rPr lang="en-US" sz="1000" dirty="0" err="1"/>
              <a:t>BioSource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BioSource_genome</a:t>
            </a:r>
            <a:r>
              <a:rPr lang="en-US" sz="1000" dirty="0"/>
              <a:t> value="genomic"&gt;1&lt;/</a:t>
            </a:r>
            <a:r>
              <a:rPr lang="en-US" sz="1000" dirty="0" err="1"/>
              <a:t>BioSource_genome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&lt;</a:t>
            </a:r>
            <a:r>
              <a:rPr lang="en-US" sz="1000" dirty="0" err="1"/>
              <a:t>BioSource_org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&lt;Org-ref&gt;</a:t>
            </a:r>
          </a:p>
          <a:p>
            <a:pPr eaLnBrk="0"/>
            <a:r>
              <a:rPr lang="en-US" sz="1000" dirty="0"/>
              <a:t>                    &lt;Org-</a:t>
            </a:r>
            <a:r>
              <a:rPr lang="en-US" sz="1000" dirty="0" err="1"/>
              <a:t>ref_taxname</a:t>
            </a:r>
            <a:r>
              <a:rPr lang="en-US" sz="1000" dirty="0"/>
              <a:t>&gt;</a:t>
            </a:r>
            <a:r>
              <a:rPr lang="en-US" sz="1000" dirty="0" err="1"/>
              <a:t>Xanthomonas</a:t>
            </a:r>
            <a:r>
              <a:rPr lang="en-US" sz="1000" dirty="0"/>
              <a:t> </a:t>
            </a:r>
            <a:r>
              <a:rPr lang="en-US" sz="1000" dirty="0" err="1"/>
              <a:t>campestris</a:t>
            </a:r>
            <a:r>
              <a:rPr lang="en-US" sz="1000" dirty="0"/>
              <a:t> </a:t>
            </a:r>
            <a:r>
              <a:rPr lang="en-US" sz="1000" dirty="0" err="1"/>
              <a:t>pv</a:t>
            </a:r>
            <a:r>
              <a:rPr lang="en-US" sz="1000" dirty="0"/>
              <a:t>. </a:t>
            </a:r>
            <a:r>
              <a:rPr lang="en-US" sz="1000" dirty="0" err="1"/>
              <a:t>campestris</a:t>
            </a:r>
            <a:r>
              <a:rPr lang="en-US" sz="1000" dirty="0"/>
              <a:t>&lt;/Org-</a:t>
            </a:r>
            <a:r>
              <a:rPr lang="en-US" sz="1000" dirty="0" err="1"/>
              <a:t>ref_taxname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&lt;Org-</a:t>
            </a:r>
            <a:r>
              <a:rPr lang="en-US" sz="1000" dirty="0" err="1"/>
              <a:t>ref_db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&lt;</a:t>
            </a:r>
            <a:r>
              <a:rPr lang="en-US" sz="1000" dirty="0" err="1"/>
              <a:t>Dbtag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&lt;</a:t>
            </a:r>
            <a:r>
              <a:rPr lang="en-US" sz="1000" dirty="0" err="1"/>
              <a:t>Dbtag_db</a:t>
            </a:r>
            <a:r>
              <a:rPr lang="en-US" sz="1000" dirty="0"/>
              <a:t>&gt;</a:t>
            </a:r>
            <a:r>
              <a:rPr lang="en-US" sz="1000" dirty="0" err="1"/>
              <a:t>taxon</a:t>
            </a:r>
            <a:r>
              <a:rPr lang="en-US" sz="1000" dirty="0"/>
              <a:t>&lt;/</a:t>
            </a:r>
            <a:r>
              <a:rPr lang="en-US" sz="1000" dirty="0" err="1"/>
              <a:t>Dbtag_db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&lt;</a:t>
            </a:r>
            <a:r>
              <a:rPr lang="en-US" sz="1000" dirty="0" err="1"/>
              <a:t>Dbtag_tag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  &lt;Object-id&gt;</a:t>
            </a:r>
          </a:p>
          <a:p>
            <a:pPr eaLnBrk="0"/>
            <a:r>
              <a:rPr lang="en-US" sz="1000" dirty="0"/>
              <a:t>                            &lt;Object-</a:t>
            </a:r>
            <a:r>
              <a:rPr lang="en-US" sz="1000" dirty="0" err="1"/>
              <a:t>id_id</a:t>
            </a:r>
            <a:r>
              <a:rPr lang="en-US" sz="1000" dirty="0"/>
              <a:t>&gt;340&lt;/Object-</a:t>
            </a:r>
            <a:r>
              <a:rPr lang="en-US" sz="1000" dirty="0" err="1"/>
              <a:t>id_id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  &lt;/Object-id&gt;</a:t>
            </a:r>
          </a:p>
          <a:p>
            <a:pPr eaLnBrk="0"/>
            <a:r>
              <a:rPr lang="en-US" sz="1000" dirty="0"/>
              <a:t>                        &lt;/</a:t>
            </a:r>
            <a:r>
              <a:rPr lang="en-US" sz="1000" dirty="0" err="1"/>
              <a:t>Dbtag_tag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&lt;/</a:t>
            </a:r>
            <a:r>
              <a:rPr lang="en-US" sz="1000" dirty="0" err="1"/>
              <a:t>Dbtag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&lt;/Org-</a:t>
            </a:r>
            <a:r>
              <a:rPr lang="en-US" sz="1000" dirty="0" err="1"/>
              <a:t>ref_db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&lt;Org-</a:t>
            </a:r>
            <a:r>
              <a:rPr lang="en-US" sz="1000" dirty="0" err="1"/>
              <a:t>ref_orgname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&lt;</a:t>
            </a:r>
            <a:r>
              <a:rPr lang="en-US" sz="1000" dirty="0" err="1"/>
              <a:t>OrgName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&lt;</a:t>
            </a:r>
            <a:r>
              <a:rPr lang="en-US" sz="1000" dirty="0" err="1"/>
              <a:t>OrgName_name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                          &lt;</a:t>
            </a:r>
            <a:r>
              <a:rPr lang="en-US" sz="1000" dirty="0" err="1"/>
              <a:t>OrgName_name_binomial</a:t>
            </a:r>
            <a:r>
              <a:rPr lang="en-US" sz="1000" dirty="0"/>
              <a:t>&gt;</a:t>
            </a:r>
          </a:p>
          <a:p>
            <a:pPr eaLnBrk="0"/>
            <a:r>
              <a:rPr lang="en-US" sz="1000" dirty="0"/>
              <a:t>…</a:t>
            </a:r>
          </a:p>
          <a:p>
            <a:pPr eaLnBrk="0"/>
            <a:r>
              <a:rPr lang="en-US" sz="1000" dirty="0"/>
              <a:t>…</a:t>
            </a:r>
          </a:p>
          <a:p>
            <a:pPr eaLnBrk="0"/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787400" y="1524000"/>
            <a:ext cx="7642225" cy="469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59395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Text Files: GENEBANK</a:t>
            </a:r>
            <a:endParaRPr lang="en-US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635000" y="1371600"/>
            <a:ext cx="7642225" cy="469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eaLnBrk="0"/>
            <a:r>
              <a:rPr lang="en-US" sz="1000">
                <a:latin typeface="Courier New" pitchFamily="-65" charset="0"/>
              </a:rPr>
              <a:t>LOCUS       NC_010688            5079002 bp    DNA     circular BCT 17-JUL-2008</a:t>
            </a:r>
          </a:p>
          <a:p>
            <a:pPr eaLnBrk="0"/>
            <a:r>
              <a:rPr lang="en-US" sz="1000">
                <a:latin typeface="Courier New" pitchFamily="-65" charset="0"/>
              </a:rPr>
              <a:t>DEFINITION  Xanthomonas campestris pv. campestris, complete genome.</a:t>
            </a:r>
          </a:p>
          <a:p>
            <a:pPr eaLnBrk="0"/>
            <a:r>
              <a:rPr lang="en-US" sz="1000">
                <a:latin typeface="Courier New" pitchFamily="-65" charset="0"/>
              </a:rPr>
              <a:t>ACCESSION   NC_010688</a:t>
            </a:r>
          </a:p>
          <a:p>
            <a:pPr eaLnBrk="0"/>
            <a:r>
              <a:rPr lang="en-US" sz="1000">
                <a:latin typeface="Courier New" pitchFamily="-65" charset="0"/>
              </a:rPr>
              <a:t>VERSION     NC_010688.1  GI:188989396</a:t>
            </a:r>
          </a:p>
          <a:p>
            <a:pPr eaLnBrk="0"/>
            <a:r>
              <a:rPr lang="en-US" sz="1000">
                <a:latin typeface="Courier New" pitchFamily="-65" charset="0"/>
              </a:rPr>
              <a:t>PROJECT     GenomeProject:29801</a:t>
            </a:r>
          </a:p>
          <a:p>
            <a:pPr eaLnBrk="0"/>
            <a:r>
              <a:rPr lang="en-US" sz="1000">
                <a:latin typeface="Courier New" pitchFamily="-65" charset="0"/>
              </a:rPr>
              <a:t>KEYWORDS    complete genome.</a:t>
            </a:r>
          </a:p>
          <a:p>
            <a:pPr eaLnBrk="0"/>
            <a:r>
              <a:rPr lang="en-US" sz="1000">
                <a:latin typeface="Courier New" pitchFamily="-65" charset="0"/>
              </a:rPr>
              <a:t>SOURCE      Xanthomonas campestris pv. campestris</a:t>
            </a:r>
          </a:p>
          <a:p>
            <a:pPr eaLnBrk="0"/>
            <a:r>
              <a:rPr lang="en-US" sz="1000">
                <a:latin typeface="Courier New" pitchFamily="-65" charset="0"/>
              </a:rPr>
              <a:t>  ORGANISM  Xanthomonas campestris pv. campestris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Bacteria; Proteobacteria; Gammaproteobacteria; Xanthomonadales;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Xanthomonadaceae; Xanthomonas.</a:t>
            </a:r>
          </a:p>
          <a:p>
            <a:pPr eaLnBrk="0"/>
            <a:r>
              <a:rPr lang="en-US" sz="1000">
                <a:latin typeface="Courier New" pitchFamily="-65" charset="0"/>
              </a:rPr>
              <a:t>REFERENCE   1</a:t>
            </a:r>
          </a:p>
          <a:p>
            <a:pPr eaLnBrk="0"/>
            <a:r>
              <a:rPr lang="en-US" sz="1000">
                <a:latin typeface="Courier New" pitchFamily="-65" charset="0"/>
              </a:rPr>
              <a:t>  AUTHORS   Vorholter,F.J., Schneiker,S., Goesmann,A., Krause,L., Bekel,T.,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Kaiser,O., Linke,B., Patschkowski,T., Ruckert,C., Schmid,J.,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Sidhu,V.K., Sieber,V., Tauch,A., Watt,S.A., Weisshaar,B.,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Becker,A., Niehaus,K. and Puhler,A.</a:t>
            </a:r>
          </a:p>
          <a:p>
            <a:pPr eaLnBrk="0"/>
            <a:r>
              <a:rPr lang="en-US" sz="1000">
                <a:latin typeface="Courier New" pitchFamily="-65" charset="0"/>
              </a:rPr>
              <a:t>  TITLE     The genome of Xanthomonas campestris pv. campestris B100 and its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use for the reconstruction of metabolic pathways involved in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xanthan biosynthesis</a:t>
            </a:r>
          </a:p>
          <a:p>
            <a:pPr eaLnBrk="0"/>
            <a:r>
              <a:rPr lang="en-US" sz="1000">
                <a:latin typeface="Courier New" pitchFamily="-65" charset="0"/>
              </a:rPr>
              <a:t>  JOURNAL   J. Biotechnol. 134 (1-2), 33-45 (2008)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PUBMED   18304669</a:t>
            </a:r>
          </a:p>
          <a:p>
            <a:pPr eaLnBrk="0"/>
            <a:r>
              <a:rPr lang="en-US" sz="1000">
                <a:latin typeface="Courier New" pitchFamily="-65" charset="0"/>
              </a:rPr>
              <a:t>REFERENCE   2  (bases 1 to 5079002)</a:t>
            </a:r>
          </a:p>
          <a:p>
            <a:pPr eaLnBrk="0"/>
            <a:r>
              <a:rPr lang="en-US" sz="1000">
                <a:latin typeface="Courier New" pitchFamily="-65" charset="0"/>
              </a:rPr>
              <a:t>  CONSRTM   NCBI Genome Project</a:t>
            </a:r>
          </a:p>
          <a:p>
            <a:pPr eaLnBrk="0"/>
            <a:r>
              <a:rPr lang="en-US" sz="1000">
                <a:latin typeface="Courier New" pitchFamily="-65" charset="0"/>
              </a:rPr>
              <a:t>  TITLE     Direct Submission</a:t>
            </a:r>
          </a:p>
          <a:p>
            <a:pPr eaLnBrk="0"/>
            <a:r>
              <a:rPr lang="en-US" sz="1000">
                <a:latin typeface="Courier New" pitchFamily="-65" charset="0"/>
              </a:rPr>
              <a:t>  JOURNAL   Submitted (22-MAY-2008) National Center for Biotechnology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Information, NIH, Bethesda, MD 20894, USA</a:t>
            </a:r>
          </a:p>
          <a:p>
            <a:pPr eaLnBrk="0"/>
            <a:r>
              <a:rPr lang="en-US" sz="1000">
                <a:latin typeface="Courier New" pitchFamily="-65" charset="0"/>
              </a:rPr>
              <a:t>REFERENCE   3  (bases 1 to 5079002)</a:t>
            </a:r>
          </a:p>
          <a:p>
            <a:pPr eaLnBrk="0"/>
            <a:r>
              <a:rPr lang="en-US" sz="1000">
                <a:latin typeface="Courier New" pitchFamily="-65" charset="0"/>
              </a:rPr>
              <a:t>  AUTHORS   Linke,B.</a:t>
            </a:r>
          </a:p>
          <a:p>
            <a:pPr eaLnBrk="0"/>
            <a:r>
              <a:rPr lang="en-US" sz="1000">
                <a:latin typeface="Courier New" pitchFamily="-65" charset="0"/>
              </a:rPr>
              <a:t>  TITLE     Direct Submission</a:t>
            </a:r>
          </a:p>
          <a:p>
            <a:pPr eaLnBrk="0"/>
            <a:r>
              <a:rPr lang="en-US" sz="1000">
                <a:latin typeface="Courier New" pitchFamily="-65" charset="0"/>
              </a:rPr>
              <a:t>  JOURNAL   Submitted (03-DEC-2007) Linke B., Center For Biotechnology,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Bielefeld University, Universitaetsstrasse 25, 33501 Bielefeld,</a:t>
            </a:r>
          </a:p>
          <a:p>
            <a:pPr eaLnBrk="0"/>
            <a:r>
              <a:rPr lang="en-US" sz="1000">
                <a:latin typeface="Courier New" pitchFamily="-65" charset="0"/>
              </a:rPr>
              <a:t>            GERMANY</a:t>
            </a:r>
          </a:p>
          <a:p>
            <a:pPr eaLnBrk="0"/>
            <a:r>
              <a:rPr lang="en-US" sz="1000">
                <a:latin typeface="Courier New" pitchFamily="-65" charset="0"/>
              </a:rPr>
              <a:t>COMMENT     PROVISIONAL REFSEQ: This record has not yet been subject to final</a:t>
            </a:r>
          </a:p>
          <a:p>
            <a:pPr eaLnBrk="0"/>
            <a:r>
              <a:rPr lang="en-US" sz="1000">
                <a:latin typeface="Courier New" pitchFamily="-65" charset="0"/>
              </a:rPr>
              <a:t>…</a:t>
            </a:r>
          </a:p>
          <a:p>
            <a:endParaRPr lang="en-US" sz="100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726</TotalTime>
  <Words>4172</Words>
  <Application>Microsoft Macintosh PowerPoint</Application>
  <PresentationFormat>On-screen Show (4:3)</PresentationFormat>
  <Paragraphs>595</Paragraphs>
  <Slides>24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PSC-MARC</vt:lpstr>
      <vt:lpstr>Essential Computing for Bioinformatics</vt:lpstr>
      <vt:lpstr>Slide 2</vt:lpstr>
      <vt:lpstr>Outline</vt:lpstr>
      <vt:lpstr>What are Text Files?</vt:lpstr>
      <vt:lpstr>Examples of Text Files</vt:lpstr>
      <vt:lpstr>Top-level Anatomy of a Text File</vt:lpstr>
      <vt:lpstr>Examples of Text Files: HTML</vt:lpstr>
      <vt:lpstr>Examples of Text Files: XML</vt:lpstr>
      <vt:lpstr>Examples of Text Files: GENEBANK</vt:lpstr>
      <vt:lpstr>Examples of Text Files: FASTA</vt:lpstr>
      <vt:lpstr>Examples of Text Files: ClustalW</vt:lpstr>
      <vt:lpstr>Loading Fasta Sequences: Step 0</vt:lpstr>
      <vt:lpstr>Loading Fasta Sequences: Step 1</vt:lpstr>
      <vt:lpstr>Loading Fasta Sequences: Step 2</vt:lpstr>
      <vt:lpstr>A Fasta file with three sequences</vt:lpstr>
      <vt:lpstr>Loading Fasta Sequences: Step 3</vt:lpstr>
      <vt:lpstr>Loading Fasta Sequences: Step 4</vt:lpstr>
      <vt:lpstr>Loading Fasta Sequences: Step 5</vt:lpstr>
      <vt:lpstr>Loading Fasta Sequences: Step 6</vt:lpstr>
      <vt:lpstr>Summary of File Operations</vt:lpstr>
      <vt:lpstr>Importing ClustalW Files</vt:lpstr>
      <vt:lpstr>Reading from ClustalW Files</vt:lpstr>
      <vt:lpstr>Writing to Text Files</vt:lpstr>
      <vt:lpstr>Homework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141</cp:revision>
  <cp:lastPrinted>2009-07-16T16:28:12Z</cp:lastPrinted>
  <dcterms:created xsi:type="dcterms:W3CDTF">2010-06-22T12:50:26Z</dcterms:created>
  <dcterms:modified xsi:type="dcterms:W3CDTF">2010-06-22T12:57:01Z</dcterms:modified>
</cp:coreProperties>
</file>