
<file path=[Content_Types].xml><?xml version="1.0" encoding="utf-8"?>
<Types xmlns="http://schemas.openxmlformats.org/package/2006/content-types">
  <Override PartName="/ppt/notesSlides/notesSlide2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28.xml" ContentType="application/vnd.openxmlformats-officedocument.presentationml.notesSlide+xml"/>
  <Override PartName="/ppt/slides/slide22.xml" ContentType="application/vnd.openxmlformats-officedocument.presentationml.slide+xml"/>
  <Override PartName="/ppt/slides/slide28.xml" ContentType="application/vnd.openxmlformats-officedocument.presentationml.slide+xml"/>
  <Override PartName="/ppt/theme/theme2.xml" ContentType="application/vnd.openxmlformats-officedocument.theme+xml"/>
  <Override PartName="/ppt/slides/slide2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25.xml" ContentType="application/vnd.openxmlformats-officedocument.presentationml.notesSlide+xml"/>
  <Override PartName="/ppt/notesSlides/notesSlide27.xml" ContentType="application/vnd.openxmlformats-officedocument.presentationml.notesSlide+xml"/>
  <Override PartName="/docProps/app.xml" ContentType="application/vnd.openxmlformats-officedocument.extended-properties+xml"/>
  <Override PartName="/ppt/slides/slide36.xml" ContentType="application/vnd.openxmlformats-officedocument.presentationml.slide+xml"/>
  <Override PartName="/ppt/slides/slide11.xml" ContentType="application/vnd.openxmlformats-officedocument.presentationml.slide+xml"/>
  <Override PartName="/ppt/slides/slide18.xml" ContentType="application/vnd.openxmlformats-officedocument.presentationml.slide+xml"/>
  <Override PartName="/ppt/theme/theme3.xml" ContentType="application/vnd.openxmlformats-officedocument.theme+xml"/>
  <Override PartName="/ppt/notesSlides/notesSlide16.xml" ContentType="application/vnd.openxmlformats-officedocument.presentationml.notesSlide+xml"/>
  <Override PartName="/ppt/notesSlides/notesSlide21.xml" ContentType="application/vnd.openxmlformats-officedocument.presentationml.notesSlide+xml"/>
  <Override PartName="/ppt/slideLayouts/slideLayout3.xml" ContentType="application/vnd.openxmlformats-officedocument.presentationml.slideLayout+xml"/>
  <Override PartName="/ppt/slides/slide21.xml" ContentType="application/vnd.openxmlformats-officedocument.presentationml.slide+xml"/>
  <Override PartName="/ppt/slideLayouts/slideLayout5.xml" ContentType="application/vnd.openxmlformats-officedocument.presentationml.slideLayout+xml"/>
  <Override PartName="/ppt/slides/slide23.xml" ContentType="application/vnd.openxmlformats-officedocument.presentationml.slide+xml"/>
  <Override PartName="/ppt/notesSlides/notesSlide3.xml" ContentType="application/vnd.openxmlformats-officedocument.presentationml.notesSlide+xml"/>
  <Override PartName="/ppt/notesSlides/notesSlide29.xml" ContentType="application/vnd.openxmlformats-officedocument.presentationml.notesSlid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Default Extension="xml" ContentType="application/xml"/>
  <Override PartName="/ppt/slides/slide7.xml" ContentType="application/vnd.openxmlformats-officedocument.presentationml.slide+xml"/>
  <Override PartName="/ppt/slides/slide26.xml" ContentType="application/vnd.openxmlformats-officedocument.presentationml.slide+xml"/>
  <Override PartName="/ppt/slideMasters/slideMaster1.xml" ContentType="application/vnd.openxmlformats-officedocument.presentationml.slideMaster+xml"/>
  <Override PartName="/ppt/viewProps.xml" ContentType="application/vnd.openxmlformats-officedocument.presentationml.viewProps+xml"/>
  <Override PartName="/ppt/notesSlides/notesSlide7.xml" ContentType="application/vnd.openxmlformats-officedocument.presentationml.notesSlide+xml"/>
  <Override PartName="/ppt/notesSlides/notesSlide15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4.xml" ContentType="application/vnd.openxmlformats-officedocument.presentationml.notesSlide+xml"/>
  <Override PartName="/ppt/notesSlides/notesSlide19.xml" ContentType="application/vnd.openxmlformats-officedocument.presentationml.notesSlide+xml"/>
  <Override PartName="/ppt/handoutMasters/handoutMaster1.xml" ContentType="application/vnd.openxmlformats-officedocument.presentationml.handoutMaster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Slides/notesSlide17.xml" ContentType="application/vnd.openxmlformats-officedocument.presentationml.notesSlide+xml"/>
  <Override PartName="/ppt/notesSlides/notesSlide2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26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slides/slide20.xml" ContentType="application/vnd.openxmlformats-officedocument.presentationml.slide+xml"/>
  <Override PartName="/ppt/slides/slide17.xml" ContentType="application/vnd.openxmlformats-officedocument.presentationml.slide+xml"/>
  <Override PartName="/ppt/slideLayouts/slideLayout4.xml" ContentType="application/vnd.openxmlformats-officedocument.presentationml.slideLayout+xml"/>
  <Override PartName="/ppt/notesSlides/notesSlide5.xml" ContentType="application/vnd.openxmlformats-officedocument.presentationml.notesSlide+xml"/>
  <Override PartName="/ppt/slideLayouts/slideLayout2.xml" ContentType="application/vnd.openxmlformats-officedocument.presentationml.slideLayout+xml"/>
  <Override PartName="/ppt/notesSlides/notesSlide13.xml" ContentType="application/vnd.openxmlformats-officedocument.presentationml.notesSlide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theme/theme1.xml" ContentType="application/vnd.openxmlformats-officedocument.theme+xml"/>
  <Override PartName="/ppt/presentation.xml" ContentType="application/vnd.openxmlformats-officedocument.presentationml.presentation.main+xml"/>
  <Override PartName="/ppt/slides/slide5.xml" ContentType="application/vnd.openxmlformats-officedocument.presentationml.slide+xml"/>
  <Override PartName="/ppt/slides/slide37.xml" ContentType="application/vnd.openxmlformats-officedocument.presentationml.slide+xml"/>
  <Override PartName="/ppt/slides/slide10.xml" ContentType="application/vnd.openxmlformats-officedocument.presentationml.slide+xml"/>
  <Override PartName="/ppt/slides/slide33.xml" ContentType="application/vnd.openxmlformats-officedocument.presentationml.slide+xml"/>
  <Override PartName="/ppt/presProps.xml" ContentType="application/vnd.openxmlformats-officedocument.presentationml.presProps+xml"/>
  <Default Extension="jpeg" ContentType="image/jpeg"/>
  <Override PartName="/ppt/notesSlides/notesSlide18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27.xml" ContentType="application/vnd.openxmlformats-officedocument.presentationml.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ppt/slides/slide8.xml" ContentType="application/vnd.openxmlformats-officedocument.presentationml.slide+xml"/>
  <Override PartName="/ppt/slides/slide31.xml" ContentType="application/vnd.openxmlformats-officedocument.presentationml.slide+xml"/>
  <Override PartName="/ppt/slides/slide15.xml" ContentType="application/vnd.openxmlformats-officedocument.presentationml.slide+xml"/>
  <Default Extension="bin" ContentType="application/vnd.openxmlformats-officedocument.presentationml.printerSettings"/>
  <Override PartName="/ppt/notesSlides/notesSlide10.xml" ContentType="application/vnd.openxmlformats-officedocument.presentationml.notesSlide+xml"/>
  <Default Extension="rels" ContentType="application/vnd.openxmlformats-package.relationships+xml"/>
  <Override PartName="/ppt/slides/slide9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4.xml" ContentType="application/vnd.openxmlformats-officedocument.presentationml.slide+xml"/>
  <Override PartName="/ppt/slides/slide32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6.xml" ContentType="application/vnd.openxmlformats-officedocument.presentationml.slide+xml"/>
  <Override PartName="/ppt/slides/slide16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19.xml" ContentType="application/vnd.openxmlformats-officedocument.presentationml.slide+xml"/>
  <Override PartName="/ppt/slides/slide12.xml" ContentType="application/vnd.openxmlformats-officedocument.presentationml.slide+xml"/>
  <Override PartName="/ppt/slides/slide29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>
  <p:sldMasterIdLst>
    <p:sldMasterId id="2147483662" r:id="rId1"/>
  </p:sldMasterIdLst>
  <p:notesMasterIdLst>
    <p:notesMasterId r:id="rId39"/>
  </p:notesMasterIdLst>
  <p:handoutMasterIdLst>
    <p:handoutMasterId r:id="rId40"/>
  </p:handoutMasterIdLst>
  <p:sldIdLst>
    <p:sldId id="261" r:id="rId2"/>
    <p:sldId id="258" r:id="rId3"/>
    <p:sldId id="303" r:id="rId4"/>
    <p:sldId id="304" r:id="rId5"/>
    <p:sldId id="305" r:id="rId6"/>
    <p:sldId id="306" r:id="rId7"/>
    <p:sldId id="307" r:id="rId8"/>
    <p:sldId id="308" r:id="rId9"/>
    <p:sldId id="309" r:id="rId10"/>
    <p:sldId id="310" r:id="rId11"/>
    <p:sldId id="311" r:id="rId12"/>
    <p:sldId id="312" r:id="rId13"/>
    <p:sldId id="313" r:id="rId14"/>
    <p:sldId id="314" r:id="rId15"/>
    <p:sldId id="315" r:id="rId16"/>
    <p:sldId id="316" r:id="rId17"/>
    <p:sldId id="317" r:id="rId18"/>
    <p:sldId id="318" r:id="rId19"/>
    <p:sldId id="319" r:id="rId20"/>
    <p:sldId id="321" r:id="rId21"/>
    <p:sldId id="338" r:id="rId22"/>
    <p:sldId id="322" r:id="rId23"/>
    <p:sldId id="323" r:id="rId24"/>
    <p:sldId id="324" r:id="rId25"/>
    <p:sldId id="325" r:id="rId26"/>
    <p:sldId id="326" r:id="rId27"/>
    <p:sldId id="327" r:id="rId28"/>
    <p:sldId id="328" r:id="rId29"/>
    <p:sldId id="329" r:id="rId30"/>
    <p:sldId id="330" r:id="rId31"/>
    <p:sldId id="331" r:id="rId32"/>
    <p:sldId id="332" r:id="rId33"/>
    <p:sldId id="333" r:id="rId34"/>
    <p:sldId id="334" r:id="rId35"/>
    <p:sldId id="335" r:id="rId36"/>
    <p:sldId id="336" r:id="rId37"/>
    <p:sldId id="337" r:id="rId38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lrMru>
    <a:srgbClr val="00808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422" autoAdjust="0"/>
    <p:restoredTop sz="80526" autoAdjust="0"/>
  </p:normalViewPr>
  <p:slideViewPr>
    <p:cSldViewPr>
      <p:cViewPr>
        <p:scale>
          <a:sx n="60" d="100"/>
          <a:sy n="60" d="100"/>
        </p:scale>
        <p:origin x="-2288" y="-53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860" y="-96"/>
      </p:cViewPr>
      <p:guideLst>
        <p:guide orient="horz" pos="2928"/>
        <p:guide pos="2208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5" Type="http://schemas.openxmlformats.org/officeDocument/2006/relationships/slide" Target="slides/slide34.xml"/><Relationship Id="rId31" Type="http://schemas.openxmlformats.org/officeDocument/2006/relationships/slide" Target="slides/slide30.xml"/><Relationship Id="rId34" Type="http://schemas.openxmlformats.org/officeDocument/2006/relationships/slide" Target="slides/slide33.xml"/><Relationship Id="rId39" Type="http://schemas.openxmlformats.org/officeDocument/2006/relationships/notesMaster" Target="notesMasters/notesMaster1.xml"/><Relationship Id="rId40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36" Type="http://schemas.openxmlformats.org/officeDocument/2006/relationships/slide" Target="slides/slide35.xml"/><Relationship Id="rId43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0" Type="http://schemas.openxmlformats.org/officeDocument/2006/relationships/slide" Target="slides/slide9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9" Type="http://schemas.openxmlformats.org/officeDocument/2006/relationships/slide" Target="slides/slide8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7" Type="http://schemas.openxmlformats.org/officeDocument/2006/relationships/slide" Target="slides/slide26.xml"/><Relationship Id="rId14" Type="http://schemas.openxmlformats.org/officeDocument/2006/relationships/slide" Target="slides/slide13.xml"/><Relationship Id="rId23" Type="http://schemas.openxmlformats.org/officeDocument/2006/relationships/slide" Target="slides/slide22.xml"/><Relationship Id="rId4" Type="http://schemas.openxmlformats.org/officeDocument/2006/relationships/slide" Target="slides/slide3.xml"/><Relationship Id="rId28" Type="http://schemas.openxmlformats.org/officeDocument/2006/relationships/slide" Target="slides/slide27.xml"/><Relationship Id="rId45" Type="http://schemas.openxmlformats.org/officeDocument/2006/relationships/tableStyles" Target="tableStyles.xml"/><Relationship Id="rId26" Type="http://schemas.openxmlformats.org/officeDocument/2006/relationships/slide" Target="slides/slide25.xml"/><Relationship Id="rId30" Type="http://schemas.openxmlformats.org/officeDocument/2006/relationships/slide" Target="slides/slide29.xml"/><Relationship Id="rId11" Type="http://schemas.openxmlformats.org/officeDocument/2006/relationships/slide" Target="slides/slide10.xml"/><Relationship Id="rId42" Type="http://schemas.openxmlformats.org/officeDocument/2006/relationships/presProps" Target="presProps.xml"/><Relationship Id="rId29" Type="http://schemas.openxmlformats.org/officeDocument/2006/relationships/slide" Target="slides/slide28.xml"/><Relationship Id="rId6" Type="http://schemas.openxmlformats.org/officeDocument/2006/relationships/slide" Target="slides/slide5.xml"/><Relationship Id="rId16" Type="http://schemas.openxmlformats.org/officeDocument/2006/relationships/slide" Target="slides/slide15.xml"/><Relationship Id="rId33" Type="http://schemas.openxmlformats.org/officeDocument/2006/relationships/slide" Target="slides/slide32.xml"/><Relationship Id="rId44" Type="http://schemas.openxmlformats.org/officeDocument/2006/relationships/theme" Target="theme/theme1.xml"/><Relationship Id="rId41" Type="http://schemas.openxmlformats.org/officeDocument/2006/relationships/printerSettings" Target="printerSettings/printerSettings1.bin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9" Type="http://schemas.openxmlformats.org/officeDocument/2006/relationships/slide" Target="slides/slide18.xml"/><Relationship Id="rId38" Type="http://schemas.openxmlformats.org/officeDocument/2006/relationships/slide" Target="slides/slide37.xml"/><Relationship Id="rId20" Type="http://schemas.openxmlformats.org/officeDocument/2006/relationships/slide" Target="slides/slide19.xml"/><Relationship Id="rId22" Type="http://schemas.openxmlformats.org/officeDocument/2006/relationships/slide" Target="slides/slide21.xml"/><Relationship Id="rId21" Type="http://schemas.openxmlformats.org/officeDocument/2006/relationships/slide" Target="slides/slide20.xml"/><Relationship Id="rId2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056B655F-CA65-4F74-8B05-DD20D0F60B79}" type="datetimeFigureOut">
              <a:rPr lang="en-US" smtClean="0"/>
              <a:pPr/>
              <a:t>6/15/10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4635F1D9-903D-416B-962F-9612B3B708D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3F4DC5BF-5781-496A-818C-9279541795C7}" type="datetimeFigureOut">
              <a:rPr lang="en-US" smtClean="0"/>
              <a:pPr/>
              <a:t>6/15/10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1537C943-F99E-4F33-A14A-D32F92BCFF9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30300" y="949325"/>
            <a:ext cx="4557713" cy="3419475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54275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055283" y="4701021"/>
            <a:ext cx="4713692" cy="3713572"/>
          </a:xfrm>
          <a:noFill/>
          <a:ln/>
        </p:spPr>
        <p:txBody>
          <a:bodyPr wrap="none" anchor="ctr"/>
          <a:lstStyle/>
          <a:p>
            <a:pPr>
              <a:lnSpc>
                <a:spcPct val="93000"/>
              </a:lnSpc>
              <a:spcBef>
                <a:spcPct val="0"/>
              </a:spcBef>
              <a:buSzPct val="45000"/>
              <a:buFont typeface="Wingdings" pitchFamily="-112" charset="2"/>
              <a:buNone/>
            </a:pPr>
            <a:endParaRPr lang="en-US" sz="1600" dirty="0">
              <a:latin typeface="Arial" pitchFamily="-112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30300" y="949325"/>
            <a:ext cx="4557713" cy="341947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4691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55283" y="4701021"/>
            <a:ext cx="4713692" cy="3713572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</p:spPr>
        <p:txBody>
          <a:bodyPr wrap="none" lIns="0" tIns="0" rIns="0" bIns="0" anchor="ctr">
            <a:prstTxWarp prst="textNoShape">
              <a:avLst/>
            </a:prstTxWarp>
          </a:bodyPr>
          <a:lstStyle/>
          <a:p>
            <a:pPr>
              <a:lnSpc>
                <a:spcPct val="93000"/>
              </a:lnSpc>
              <a:spcBef>
                <a:spcPct val="0"/>
              </a:spcBef>
              <a:buSzPct val="45000"/>
              <a:buFont typeface="Wingdings" pitchFamily="-112" charset="2"/>
              <a:buNone/>
            </a:pPr>
            <a:endParaRPr lang="en-US" sz="1600" dirty="0">
              <a:latin typeface="Arial" pitchFamily="-112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242" name="Rectangle 2"/>
          <p:cNvSpPr>
            <a:spLocks noGrp="1" noRot="1" noChangeAspect="1" noChangeArrowheads="1"/>
          </p:cNvSpPr>
          <p:nvPr>
            <p:ph type="sldImg"/>
          </p:nvPr>
        </p:nvSpPr>
        <p:spPr/>
      </p:sp>
      <p:sp>
        <p:nvSpPr>
          <p:cNvPr id="13824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112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5837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>
              <a:lnSpc>
                <a:spcPct val="93000"/>
              </a:lnSpc>
              <a:spcBef>
                <a:spcPct val="0"/>
              </a:spcBef>
              <a:buSzPct val="45000"/>
              <a:buFont typeface="Wingdings" pitchFamily="-112" charset="2"/>
              <a:buChar char="•"/>
            </a:pPr>
            <a:r>
              <a:rPr lang="en-US" sz="1600" dirty="0">
                <a:latin typeface="Arial" pitchFamily="-112" charset="0"/>
              </a:rPr>
              <a:t>Potential improvement:</a:t>
            </a:r>
          </a:p>
          <a:p>
            <a:pPr lvl="1">
              <a:lnSpc>
                <a:spcPct val="93000"/>
              </a:lnSpc>
              <a:spcBef>
                <a:spcPct val="0"/>
              </a:spcBef>
              <a:buSzPct val="45000"/>
              <a:buFont typeface="Times New Roman" pitchFamily="-112" charset="0"/>
              <a:buChar char="–"/>
            </a:pPr>
            <a:r>
              <a:rPr lang="en-US" sz="1600" dirty="0">
                <a:latin typeface="Arial" pitchFamily="-112" charset="0"/>
              </a:rPr>
              <a:t>Function only recognizes upper-case bases</a:t>
            </a:r>
          </a:p>
          <a:p>
            <a:pPr lvl="1">
              <a:lnSpc>
                <a:spcPct val="93000"/>
              </a:lnSpc>
              <a:spcBef>
                <a:spcPct val="0"/>
              </a:spcBef>
              <a:buSzPct val="45000"/>
              <a:buFont typeface="Times New Roman" pitchFamily="-112" charset="0"/>
              <a:buChar char="–"/>
            </a:pPr>
            <a:r>
              <a:rPr lang="en-US" sz="1600" dirty="0">
                <a:latin typeface="Arial" pitchFamily="-112" charset="0"/>
              </a:rPr>
              <a:t>Function computes the complement of ANYTHING that is not ATGC as X. Reasonable?</a:t>
            </a:r>
          </a:p>
          <a:p>
            <a:pPr>
              <a:lnSpc>
                <a:spcPct val="93000"/>
              </a:lnSpc>
              <a:spcBef>
                <a:spcPct val="0"/>
              </a:spcBef>
              <a:buSzPct val="45000"/>
              <a:buFont typeface="Wingdings" pitchFamily="-112" charset="2"/>
              <a:buChar char="•"/>
            </a:pPr>
            <a:r>
              <a:rPr lang="en-US" sz="1600" dirty="0">
                <a:latin typeface="Arial" pitchFamily="-112" charset="0"/>
              </a:rPr>
              <a:t>Class room exercise:</a:t>
            </a:r>
          </a:p>
          <a:p>
            <a:pPr lvl="1">
              <a:lnSpc>
                <a:spcPct val="93000"/>
              </a:lnSpc>
              <a:spcBef>
                <a:spcPct val="0"/>
              </a:spcBef>
              <a:buSzPct val="45000"/>
              <a:buFont typeface="Times New Roman" pitchFamily="-112" charset="0"/>
              <a:buChar char="–"/>
            </a:pPr>
            <a:r>
              <a:rPr lang="en-US" sz="1600" dirty="0">
                <a:latin typeface="Arial" pitchFamily="-112" charset="0"/>
              </a:rPr>
              <a:t>Try to write the contract for this function considering its limitations</a:t>
            </a:r>
          </a:p>
          <a:p>
            <a:pPr lvl="1">
              <a:lnSpc>
                <a:spcPct val="93000"/>
              </a:lnSpc>
              <a:spcBef>
                <a:spcPct val="0"/>
              </a:spcBef>
              <a:buSzPct val="45000"/>
              <a:buFont typeface="Times New Roman" pitchFamily="-112" charset="0"/>
              <a:buChar char="–"/>
            </a:pPr>
            <a:r>
              <a:rPr lang="en-US" sz="1600" dirty="0">
                <a:latin typeface="Arial" pitchFamily="-112" charset="0"/>
              </a:rPr>
              <a:t>Think about an IDEAL contract for this function without considering how to implement it</a:t>
            </a:r>
          </a:p>
          <a:p>
            <a:pPr lvl="1">
              <a:lnSpc>
                <a:spcPct val="93000"/>
              </a:lnSpc>
              <a:spcBef>
                <a:spcPct val="0"/>
              </a:spcBef>
              <a:buSzPct val="45000"/>
              <a:buFont typeface="Times New Roman" pitchFamily="-112" charset="0"/>
              <a:buChar char="–"/>
            </a:pPr>
            <a:r>
              <a:rPr lang="en-US" sz="1600" dirty="0">
                <a:latin typeface="Arial" pitchFamily="-112" charset="0"/>
              </a:rPr>
              <a:t>Then implement that IDEAL contract</a:t>
            </a:r>
          </a:p>
          <a:p>
            <a:pPr lvl="1">
              <a:lnSpc>
                <a:spcPct val="93000"/>
              </a:lnSpc>
              <a:spcBef>
                <a:spcPct val="0"/>
              </a:spcBef>
              <a:buSzPct val="45000"/>
              <a:buFont typeface="Times New Roman" pitchFamily="-112" charset="0"/>
              <a:buChar char="–"/>
            </a:pPr>
            <a:r>
              <a:rPr lang="en-US" sz="1600" dirty="0">
                <a:latin typeface="Arial" pitchFamily="-112" charset="0"/>
              </a:rPr>
              <a:t>Can you venture to draw some generalization about the relationship between the simplicity of a contract and the difficulty of its implementation?</a:t>
            </a: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5939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>
              <a:lnSpc>
                <a:spcPct val="93000"/>
              </a:lnSpc>
              <a:spcBef>
                <a:spcPct val="0"/>
              </a:spcBef>
              <a:buSzPct val="45000"/>
              <a:buFont typeface="Wingdings" pitchFamily="-112" charset="2"/>
              <a:buChar char="•"/>
            </a:pPr>
            <a:r>
              <a:rPr lang="en-US" sz="1600" dirty="0">
                <a:latin typeface="Arial" pitchFamily="-112" charset="0"/>
              </a:rPr>
              <a:t>Exercises:</a:t>
            </a:r>
          </a:p>
          <a:p>
            <a:pPr lvl="1">
              <a:lnSpc>
                <a:spcPct val="93000"/>
              </a:lnSpc>
              <a:spcBef>
                <a:spcPct val="0"/>
              </a:spcBef>
              <a:buSzPct val="45000"/>
              <a:buFont typeface="Times New Roman" pitchFamily="-112" charset="0"/>
              <a:buChar char="–"/>
            </a:pPr>
            <a:r>
              <a:rPr lang="en-US" sz="1600" dirty="0">
                <a:latin typeface="Arial" pitchFamily="-112" charset="0"/>
              </a:rPr>
              <a:t>Write an example of each type of </a:t>
            </a:r>
            <a:r>
              <a:rPr lang="en-US" sz="1600" dirty="0" err="1">
                <a:latin typeface="Arial" pitchFamily="-112" charset="0"/>
              </a:rPr>
              <a:t>boolean</a:t>
            </a:r>
            <a:r>
              <a:rPr lang="en-US" sz="1600" dirty="0">
                <a:latin typeface="Arial" pitchFamily="-112" charset="0"/>
              </a:rPr>
              <a:t> expression and try it in your favorite Python </a:t>
            </a:r>
            <a:r>
              <a:rPr lang="en-US" sz="1600" dirty="0" err="1">
                <a:latin typeface="Arial" pitchFamily="-112" charset="0"/>
              </a:rPr>
              <a:t>intepreter</a:t>
            </a:r>
            <a:endParaRPr lang="en-US" sz="1600" dirty="0">
              <a:latin typeface="Arial" pitchFamily="-112" charset="0"/>
            </a:endParaRPr>
          </a:p>
          <a:p>
            <a:pPr>
              <a:lnSpc>
                <a:spcPct val="93000"/>
              </a:lnSpc>
              <a:spcBef>
                <a:spcPct val="0"/>
              </a:spcBef>
              <a:buSzPct val="45000"/>
              <a:buFont typeface="Wingdings" pitchFamily="-112" charset="2"/>
              <a:buNone/>
            </a:pPr>
            <a:endParaRPr lang="en-US" sz="1600" dirty="0">
              <a:latin typeface="Arial" pitchFamily="-112" charset="0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6144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>
              <a:lnSpc>
                <a:spcPct val="93000"/>
              </a:lnSpc>
              <a:spcBef>
                <a:spcPct val="0"/>
              </a:spcBef>
              <a:buSzPct val="45000"/>
              <a:buFont typeface="Wingdings" pitchFamily="-112" charset="2"/>
              <a:buChar char="•"/>
            </a:pPr>
            <a:r>
              <a:rPr lang="en-US" sz="1600" dirty="0">
                <a:latin typeface="Arial" pitchFamily="-112" charset="0"/>
              </a:rPr>
              <a:t>Another way to state De Morgan’s laws is:</a:t>
            </a:r>
          </a:p>
          <a:p>
            <a:pPr lvl="1">
              <a:lnSpc>
                <a:spcPct val="93000"/>
              </a:lnSpc>
              <a:spcBef>
                <a:spcPct val="0"/>
              </a:spcBef>
              <a:buSzPct val="45000"/>
              <a:buFont typeface="Times New Roman" pitchFamily="-112" charset="0"/>
              <a:buChar char="–"/>
            </a:pPr>
            <a:r>
              <a:rPr lang="en-US" sz="1600" dirty="0">
                <a:latin typeface="Arial" pitchFamily="-112" charset="0"/>
              </a:rPr>
              <a:t>If a conjunction (and) is false then one of the operands must be false</a:t>
            </a:r>
          </a:p>
          <a:p>
            <a:pPr lvl="1">
              <a:lnSpc>
                <a:spcPct val="93000"/>
              </a:lnSpc>
              <a:spcBef>
                <a:spcPct val="0"/>
              </a:spcBef>
              <a:buSzPct val="45000"/>
              <a:buFont typeface="Times New Roman" pitchFamily="-112" charset="0"/>
              <a:buChar char="–"/>
            </a:pPr>
            <a:r>
              <a:rPr lang="en-US" sz="1600" dirty="0">
                <a:latin typeface="Arial" pitchFamily="-112" charset="0"/>
              </a:rPr>
              <a:t>If a disjunction (or) is false then both operands must be false</a:t>
            </a:r>
          </a:p>
          <a:p>
            <a:pPr>
              <a:lnSpc>
                <a:spcPct val="93000"/>
              </a:lnSpc>
              <a:spcBef>
                <a:spcPct val="0"/>
              </a:spcBef>
              <a:buSzPct val="45000"/>
              <a:buFont typeface="Wingdings" pitchFamily="-112" charset="2"/>
              <a:buChar char="•"/>
            </a:pPr>
            <a:r>
              <a:rPr lang="en-US" sz="1600" dirty="0">
                <a:latin typeface="Arial" pitchFamily="-112" charset="0"/>
              </a:rPr>
              <a:t>De Morgan’s laws are very useful to find the negation of complex Boolean expressions</a:t>
            </a:r>
          </a:p>
          <a:p>
            <a:pPr>
              <a:lnSpc>
                <a:spcPct val="93000"/>
              </a:lnSpc>
              <a:spcBef>
                <a:spcPct val="0"/>
              </a:spcBef>
              <a:buSzPct val="45000"/>
              <a:buFont typeface="Wingdings" pitchFamily="-112" charset="2"/>
              <a:buNone/>
            </a:pPr>
            <a:endParaRPr lang="en-US" sz="1600" dirty="0">
              <a:latin typeface="Arial" pitchFamily="-112" charset="0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6041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>
              <a:lnSpc>
                <a:spcPct val="93000"/>
              </a:lnSpc>
              <a:spcBef>
                <a:spcPct val="0"/>
              </a:spcBef>
              <a:buSzPct val="45000"/>
              <a:buFont typeface="Wingdings" pitchFamily="-112" charset="2"/>
              <a:buChar char="•"/>
            </a:pPr>
            <a:r>
              <a:rPr lang="en-US" sz="1600" dirty="0">
                <a:latin typeface="Arial" pitchFamily="-112" charset="0"/>
              </a:rPr>
              <a:t>The test function above is an example of a polymorphic function:</a:t>
            </a:r>
          </a:p>
          <a:p>
            <a:pPr lvl="1">
              <a:lnSpc>
                <a:spcPct val="93000"/>
              </a:lnSpc>
              <a:spcBef>
                <a:spcPct val="0"/>
              </a:spcBef>
              <a:buSzPct val="45000"/>
              <a:buFont typeface="Times New Roman" pitchFamily="-112" charset="0"/>
              <a:buChar char="–"/>
            </a:pPr>
            <a:r>
              <a:rPr lang="en-US" sz="1600" dirty="0">
                <a:latin typeface="Arial" pitchFamily="-112" charset="0"/>
              </a:rPr>
              <a:t>Polymorphic functions can take in several types of values</a:t>
            </a:r>
          </a:p>
          <a:p>
            <a:pPr>
              <a:lnSpc>
                <a:spcPct val="93000"/>
              </a:lnSpc>
              <a:spcBef>
                <a:spcPct val="0"/>
              </a:spcBef>
              <a:buSzPct val="45000"/>
              <a:buFont typeface="Wingdings" pitchFamily="-112" charset="2"/>
              <a:buChar char="•"/>
            </a:pPr>
            <a:r>
              <a:rPr lang="en-US" sz="1600" dirty="0">
                <a:latin typeface="Arial" pitchFamily="-112" charset="0"/>
              </a:rPr>
              <a:t>How is this function different from the function:</a:t>
            </a:r>
          </a:p>
          <a:p>
            <a:pPr lvl="1">
              <a:lnSpc>
                <a:spcPct val="93000"/>
              </a:lnSpc>
              <a:spcBef>
                <a:spcPct val="0"/>
              </a:spcBef>
              <a:buSzPct val="45000"/>
              <a:buFont typeface="Times New Roman" pitchFamily="-112" charset="0"/>
              <a:buChar char="–"/>
            </a:pPr>
            <a:r>
              <a:rPr lang="en-US" sz="1600" dirty="0">
                <a:latin typeface="Arial" pitchFamily="-112" charset="0"/>
              </a:rPr>
              <a:t>def </a:t>
            </a:r>
            <a:r>
              <a:rPr lang="en-US" sz="1600" dirty="0" err="1">
                <a:latin typeface="Arial" pitchFamily="-112" charset="0"/>
              </a:rPr>
              <a:t>test(x</a:t>
            </a:r>
            <a:r>
              <a:rPr lang="en-US" sz="1600" dirty="0">
                <a:latin typeface="Arial" pitchFamily="-112" charset="0"/>
              </a:rPr>
              <a:t>):</a:t>
            </a:r>
          </a:p>
          <a:p>
            <a:pPr lvl="2">
              <a:lnSpc>
                <a:spcPct val="93000"/>
              </a:lnSpc>
              <a:spcBef>
                <a:spcPct val="0"/>
              </a:spcBef>
              <a:buSzPct val="45000"/>
              <a:buFont typeface="Wingdings" pitchFamily="-112" charset="2"/>
              <a:buChar char="•"/>
            </a:pPr>
            <a:r>
              <a:rPr lang="en-US" sz="1600" dirty="0">
                <a:latin typeface="Arial" pitchFamily="-112" charset="0"/>
              </a:rPr>
              <a:t>return </a:t>
            </a:r>
            <a:r>
              <a:rPr lang="en-US" sz="1600" dirty="0" err="1">
                <a:latin typeface="Arial" pitchFamily="-112" charset="0"/>
              </a:rPr>
              <a:t>x</a:t>
            </a:r>
            <a:endParaRPr lang="en-US" sz="1600" dirty="0">
              <a:latin typeface="Arial" pitchFamily="-112" charset="0"/>
            </a:endParaRPr>
          </a:p>
          <a:p>
            <a:pPr>
              <a:lnSpc>
                <a:spcPct val="93000"/>
              </a:lnSpc>
              <a:spcBef>
                <a:spcPct val="0"/>
              </a:spcBef>
              <a:buSzPct val="45000"/>
              <a:buFont typeface="Wingdings" pitchFamily="-112" charset="2"/>
              <a:buNone/>
            </a:pPr>
            <a:endParaRPr lang="en-US" sz="1600" dirty="0">
              <a:latin typeface="Arial" pitchFamily="-112" charset="0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30300" y="949325"/>
            <a:ext cx="4557713" cy="341947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6739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55283" y="4701021"/>
            <a:ext cx="4713692" cy="3713572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</p:spPr>
        <p:txBody>
          <a:bodyPr wrap="none" lIns="0" tIns="0" rIns="0" bIns="0" anchor="ctr">
            <a:prstTxWarp prst="textNoShape">
              <a:avLst/>
            </a:prstTxWarp>
          </a:bodyPr>
          <a:lstStyle/>
          <a:p>
            <a:pPr>
              <a:lnSpc>
                <a:spcPct val="93000"/>
              </a:lnSpc>
              <a:spcBef>
                <a:spcPct val="0"/>
              </a:spcBef>
              <a:buSzPct val="45000"/>
              <a:buFont typeface="Wingdings" pitchFamily="-112" charset="2"/>
              <a:buNone/>
            </a:pPr>
            <a:endParaRPr lang="en-US" sz="1600" dirty="0">
              <a:latin typeface="Arial" pitchFamily="-112" charset="0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6246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>
              <a:lnSpc>
                <a:spcPct val="93000"/>
              </a:lnSpc>
              <a:spcBef>
                <a:spcPct val="0"/>
              </a:spcBef>
              <a:buSzPct val="45000"/>
              <a:buFont typeface="Wingdings" pitchFamily="-112" charset="2"/>
              <a:buChar char="•"/>
            </a:pPr>
            <a:r>
              <a:rPr lang="en-US" sz="1600" dirty="0">
                <a:latin typeface="Arial" pitchFamily="-112" charset="0"/>
              </a:rPr>
              <a:t>Big Integers: Python automatically adjusts the size of its integer numbers</a:t>
            </a: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6451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>
              <a:lnSpc>
                <a:spcPct val="93000"/>
              </a:lnSpc>
              <a:spcBef>
                <a:spcPct val="0"/>
              </a:spcBef>
              <a:buSzPct val="45000"/>
              <a:buFont typeface="Wingdings" pitchFamily="-112" charset="2"/>
              <a:buChar char="•"/>
            </a:pPr>
            <a:r>
              <a:rPr lang="en-US" sz="1600" dirty="0">
                <a:latin typeface="Arial" pitchFamily="-112" charset="0"/>
              </a:rPr>
              <a:t>If we call fact(5.5), </a:t>
            </a:r>
            <a:r>
              <a:rPr lang="en-US" sz="1600" dirty="0" err="1">
                <a:latin typeface="Arial" pitchFamily="-112" charset="0"/>
              </a:rPr>
              <a:t>n</a:t>
            </a:r>
            <a:r>
              <a:rPr lang="en-US" sz="1600" dirty="0">
                <a:latin typeface="Arial" pitchFamily="-112" charset="0"/>
              </a:rPr>
              <a:t> will never become equal to 1 and the recursion will go on forever.</a:t>
            </a:r>
          </a:p>
          <a:p>
            <a:pPr>
              <a:lnSpc>
                <a:spcPct val="93000"/>
              </a:lnSpc>
              <a:spcBef>
                <a:spcPct val="0"/>
              </a:spcBef>
              <a:buSzPct val="45000"/>
              <a:buFont typeface="Wingdings" pitchFamily="-112" charset="2"/>
              <a:buChar char="•"/>
            </a:pPr>
            <a:r>
              <a:rPr lang="en-US" sz="1600" dirty="0">
                <a:latin typeface="Arial" pitchFamily="-112" charset="0"/>
              </a:rPr>
              <a:t>Could this error happen in Java or C++?</a:t>
            </a:r>
          </a:p>
          <a:p>
            <a:pPr lvl="1">
              <a:lnSpc>
                <a:spcPct val="93000"/>
              </a:lnSpc>
              <a:spcBef>
                <a:spcPct val="0"/>
              </a:spcBef>
              <a:buSzPct val="45000"/>
              <a:buFont typeface="Times New Roman" pitchFamily="-112" charset="0"/>
              <a:buChar char="–"/>
            </a:pPr>
            <a:r>
              <a:rPr lang="en-US" sz="1600" dirty="0">
                <a:latin typeface="Arial" pitchFamily="-112" charset="0"/>
              </a:rPr>
              <a:t>No because both Java and C++ make sure that the argument is an integer at compile time</a:t>
            </a:r>
          </a:p>
          <a:p>
            <a:pPr>
              <a:lnSpc>
                <a:spcPct val="93000"/>
              </a:lnSpc>
              <a:spcBef>
                <a:spcPct val="0"/>
              </a:spcBef>
              <a:buSzPct val="45000"/>
              <a:buFont typeface="Wingdings" pitchFamily="-112" charset="2"/>
              <a:buChar char="•"/>
            </a:pPr>
            <a:r>
              <a:rPr lang="en-US" sz="1600" dirty="0">
                <a:latin typeface="Arial" pitchFamily="-112" charset="0"/>
              </a:rPr>
              <a:t>One possible fix is to stop when </a:t>
            </a:r>
            <a:r>
              <a:rPr lang="en-US" sz="1600" dirty="0" err="1">
                <a:latin typeface="Arial" pitchFamily="-112" charset="0"/>
              </a:rPr>
              <a:t>n</a:t>
            </a:r>
            <a:r>
              <a:rPr lang="en-US" sz="1600" dirty="0">
                <a:latin typeface="Arial" pitchFamily="-112" charset="0"/>
              </a:rPr>
              <a:t> gets to be less or equal to 1</a:t>
            </a:r>
          </a:p>
          <a:p>
            <a:pPr>
              <a:lnSpc>
                <a:spcPct val="93000"/>
              </a:lnSpc>
              <a:spcBef>
                <a:spcPct val="0"/>
              </a:spcBef>
              <a:buSzPct val="45000"/>
              <a:buFont typeface="Wingdings" pitchFamily="-112" charset="2"/>
              <a:buChar char="•"/>
            </a:pPr>
            <a:r>
              <a:rPr lang="en-US" sz="1600" dirty="0">
                <a:latin typeface="Arial" pitchFamily="-112" charset="0"/>
              </a:rPr>
              <a:t>Don’t forget to try fact(5.5) in your interpreter since it will show </a:t>
            </a:r>
            <a:r>
              <a:rPr lang="en-US" sz="1600" dirty="0" err="1">
                <a:latin typeface="Arial" pitchFamily="-112" charset="0"/>
              </a:rPr>
              <a:t>yu</a:t>
            </a:r>
            <a:r>
              <a:rPr lang="en-US" sz="1600" dirty="0">
                <a:latin typeface="Arial" pitchFamily="-112" charset="0"/>
              </a:rPr>
              <a:t> how to recognize an infinite recursion</a:t>
            </a: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6451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>
              <a:lnSpc>
                <a:spcPct val="93000"/>
              </a:lnSpc>
              <a:spcBef>
                <a:spcPct val="0"/>
              </a:spcBef>
              <a:buSzPct val="45000"/>
              <a:buFont typeface="Wingdings" pitchFamily="-112" charset="2"/>
              <a:buChar char="•"/>
            </a:pPr>
            <a:r>
              <a:rPr lang="en-US" sz="1600" dirty="0">
                <a:latin typeface="Arial" pitchFamily="-112" charset="0"/>
              </a:rPr>
              <a:t>If we call fact(5.5), </a:t>
            </a:r>
            <a:r>
              <a:rPr lang="en-US" sz="1600" dirty="0" err="1">
                <a:latin typeface="Arial" pitchFamily="-112" charset="0"/>
              </a:rPr>
              <a:t>n</a:t>
            </a:r>
            <a:r>
              <a:rPr lang="en-US" sz="1600" dirty="0">
                <a:latin typeface="Arial" pitchFamily="-112" charset="0"/>
              </a:rPr>
              <a:t> will never become equal to 1 and the recursion will go on forever.</a:t>
            </a:r>
          </a:p>
          <a:p>
            <a:pPr>
              <a:lnSpc>
                <a:spcPct val="93000"/>
              </a:lnSpc>
              <a:spcBef>
                <a:spcPct val="0"/>
              </a:spcBef>
              <a:buSzPct val="45000"/>
              <a:buFont typeface="Wingdings" pitchFamily="-112" charset="2"/>
              <a:buChar char="•"/>
            </a:pPr>
            <a:r>
              <a:rPr lang="en-US" sz="1600" dirty="0">
                <a:latin typeface="Arial" pitchFamily="-112" charset="0"/>
              </a:rPr>
              <a:t>Could this error happen in Java or C++?</a:t>
            </a:r>
          </a:p>
          <a:p>
            <a:pPr lvl="1">
              <a:lnSpc>
                <a:spcPct val="93000"/>
              </a:lnSpc>
              <a:spcBef>
                <a:spcPct val="0"/>
              </a:spcBef>
              <a:buSzPct val="45000"/>
              <a:buFont typeface="Times New Roman" pitchFamily="-112" charset="0"/>
              <a:buChar char="–"/>
            </a:pPr>
            <a:r>
              <a:rPr lang="en-US" sz="1600" dirty="0">
                <a:latin typeface="Arial" pitchFamily="-112" charset="0"/>
              </a:rPr>
              <a:t>No because both Java and C++ make sure that the argument is an integer at compile time</a:t>
            </a:r>
          </a:p>
          <a:p>
            <a:pPr>
              <a:lnSpc>
                <a:spcPct val="93000"/>
              </a:lnSpc>
              <a:spcBef>
                <a:spcPct val="0"/>
              </a:spcBef>
              <a:buSzPct val="45000"/>
              <a:buFont typeface="Wingdings" pitchFamily="-112" charset="2"/>
              <a:buChar char="•"/>
            </a:pPr>
            <a:r>
              <a:rPr lang="en-US" sz="1600" dirty="0">
                <a:latin typeface="Arial" pitchFamily="-112" charset="0"/>
              </a:rPr>
              <a:t>One possible fix is to stop when </a:t>
            </a:r>
            <a:r>
              <a:rPr lang="en-US" sz="1600" dirty="0" err="1">
                <a:latin typeface="Arial" pitchFamily="-112" charset="0"/>
              </a:rPr>
              <a:t>n</a:t>
            </a:r>
            <a:r>
              <a:rPr lang="en-US" sz="1600" dirty="0">
                <a:latin typeface="Arial" pitchFamily="-112" charset="0"/>
              </a:rPr>
              <a:t> gets to be less or equal to 1</a:t>
            </a:r>
          </a:p>
          <a:p>
            <a:pPr>
              <a:lnSpc>
                <a:spcPct val="93000"/>
              </a:lnSpc>
              <a:spcBef>
                <a:spcPct val="0"/>
              </a:spcBef>
              <a:buSzPct val="45000"/>
              <a:buFont typeface="Wingdings" pitchFamily="-112" charset="2"/>
              <a:buChar char="•"/>
            </a:pPr>
            <a:r>
              <a:rPr lang="en-US" sz="1600" dirty="0">
                <a:latin typeface="Arial" pitchFamily="-112" charset="0"/>
              </a:rPr>
              <a:t>Don’t forget to try fact(5.5) in your interpreter since it will show </a:t>
            </a:r>
            <a:r>
              <a:rPr lang="en-US" sz="1600" dirty="0" err="1">
                <a:latin typeface="Arial" pitchFamily="-112" charset="0"/>
              </a:rPr>
              <a:t>yu</a:t>
            </a:r>
            <a:r>
              <a:rPr lang="en-US" sz="1600" dirty="0">
                <a:latin typeface="Arial" pitchFamily="-112" charset="0"/>
              </a:rPr>
              <a:t> how to recognize an infinite recursion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>
              <a:lnSpc>
                <a:spcPct val="93000"/>
              </a:lnSpc>
              <a:spcBef>
                <a:spcPct val="0"/>
              </a:spcBef>
              <a:buSzPct val="45000"/>
              <a:buFont typeface="Wingdings" pitchFamily="-112" charset="2"/>
              <a:buChar char="•"/>
            </a:pPr>
            <a:r>
              <a:rPr lang="en-US" sz="1600" dirty="0">
                <a:latin typeface="Arial" pitchFamily="-112" charset="0"/>
              </a:rPr>
              <a:t>Functions compute (return) values for a given set of parameters</a:t>
            </a:r>
          </a:p>
          <a:p>
            <a:pPr>
              <a:lnSpc>
                <a:spcPct val="93000"/>
              </a:lnSpc>
              <a:spcBef>
                <a:spcPct val="0"/>
              </a:spcBef>
              <a:buSzPct val="45000"/>
              <a:buFont typeface="Wingdings" pitchFamily="-112" charset="2"/>
              <a:buChar char="•"/>
            </a:pPr>
            <a:r>
              <a:rPr lang="en-US" sz="1600" dirty="0">
                <a:latin typeface="Arial" pitchFamily="-112" charset="0"/>
              </a:rPr>
              <a:t>Functions can be 'called' by other functions at any point where a value can appear in the program</a:t>
            </a:r>
          </a:p>
          <a:p>
            <a:pPr>
              <a:lnSpc>
                <a:spcPct val="93000"/>
              </a:lnSpc>
              <a:spcBef>
                <a:spcPct val="0"/>
              </a:spcBef>
              <a:buSzPct val="45000"/>
              <a:buFont typeface="Wingdings" pitchFamily="-112" charset="2"/>
              <a:buChar char="•"/>
            </a:pPr>
            <a:r>
              <a:rPr lang="en-US" sz="1600" dirty="0">
                <a:latin typeface="Arial" pitchFamily="-112" charset="0"/>
              </a:rPr>
              <a:t>Functions typically return values of the same type</a:t>
            </a:r>
          </a:p>
          <a:p>
            <a:pPr>
              <a:lnSpc>
                <a:spcPct val="93000"/>
              </a:lnSpc>
              <a:spcBef>
                <a:spcPct val="0"/>
              </a:spcBef>
              <a:buSzPct val="45000"/>
              <a:buFont typeface="Wingdings" pitchFamily="-112" charset="2"/>
              <a:buChar char="•"/>
            </a:pPr>
            <a:r>
              <a:rPr lang="en-US" sz="1600" dirty="0">
                <a:latin typeface="Arial" pitchFamily="-112" charset="0"/>
              </a:rPr>
              <a:t>The import statement makes all functions (and other stuff) defined inside a module (later) available to you program.</a:t>
            </a:r>
          </a:p>
          <a:p>
            <a:pPr>
              <a:lnSpc>
                <a:spcPct val="93000"/>
              </a:lnSpc>
              <a:spcBef>
                <a:spcPct val="0"/>
              </a:spcBef>
              <a:buSzPct val="45000"/>
              <a:buFont typeface="Wingdings" pitchFamily="-112" charset="2"/>
              <a:buChar char="•"/>
            </a:pPr>
            <a:endParaRPr lang="en-US" sz="1600" dirty="0">
              <a:latin typeface="Arial" pitchFamily="-112" charset="0"/>
            </a:endParaRP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6553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>
              <a:lnSpc>
                <a:spcPct val="93000"/>
              </a:lnSpc>
              <a:spcBef>
                <a:spcPct val="0"/>
              </a:spcBef>
              <a:buSzPct val="45000"/>
              <a:buFont typeface="Wingdings" pitchFamily="-112" charset="2"/>
              <a:buChar char="•"/>
            </a:pPr>
            <a:r>
              <a:rPr lang="en-US" sz="1600" dirty="0">
                <a:latin typeface="Arial" pitchFamily="-112" charset="0"/>
              </a:rPr>
              <a:t>I recommend the following classroom exercise:</a:t>
            </a:r>
          </a:p>
          <a:p>
            <a:pPr lvl="1">
              <a:lnSpc>
                <a:spcPct val="93000"/>
              </a:lnSpc>
              <a:spcBef>
                <a:spcPct val="0"/>
              </a:spcBef>
              <a:buSzPct val="45000"/>
              <a:buFont typeface="Times New Roman" pitchFamily="-112" charset="0"/>
              <a:buChar char="–"/>
            </a:pPr>
            <a:r>
              <a:rPr lang="en-US" sz="1600" dirty="0">
                <a:latin typeface="Arial" pitchFamily="-112" charset="0"/>
              </a:rPr>
              <a:t>Divide the students in extreme programming (http://</a:t>
            </a:r>
            <a:r>
              <a:rPr lang="en-US" sz="1600" dirty="0" err="1">
                <a:latin typeface="Arial" pitchFamily="-112" charset="0"/>
              </a:rPr>
              <a:t>en.wikipedia.org/wiki/Extreme_Programming</a:t>
            </a:r>
            <a:r>
              <a:rPr lang="en-US" sz="1600" dirty="0">
                <a:latin typeface="Arial" pitchFamily="-112" charset="0"/>
              </a:rPr>
              <a:t>) teams of two</a:t>
            </a:r>
          </a:p>
          <a:p>
            <a:pPr lvl="1">
              <a:lnSpc>
                <a:spcPct val="93000"/>
              </a:lnSpc>
              <a:spcBef>
                <a:spcPct val="0"/>
              </a:spcBef>
              <a:buSzPct val="45000"/>
              <a:buFont typeface="Times New Roman" pitchFamily="-112" charset="0"/>
              <a:buChar char="–"/>
            </a:pPr>
            <a:r>
              <a:rPr lang="en-US" sz="1600" dirty="0">
                <a:latin typeface="Arial" pitchFamily="-112" charset="0"/>
              </a:rPr>
              <a:t>Assign one problem to each team</a:t>
            </a:r>
          </a:p>
          <a:p>
            <a:pPr lvl="1">
              <a:lnSpc>
                <a:spcPct val="93000"/>
              </a:lnSpc>
              <a:spcBef>
                <a:spcPct val="0"/>
              </a:spcBef>
              <a:buSzPct val="45000"/>
              <a:buFont typeface="Times New Roman" pitchFamily="-112" charset="0"/>
              <a:buChar char="–"/>
            </a:pPr>
            <a:r>
              <a:rPr lang="en-US" sz="1600" dirty="0">
                <a:latin typeface="Arial" pitchFamily="-112" charset="0"/>
              </a:rPr>
              <a:t>Give the team some time (30 min) to work on each problem</a:t>
            </a:r>
          </a:p>
          <a:p>
            <a:pPr lvl="1">
              <a:lnSpc>
                <a:spcPct val="93000"/>
              </a:lnSpc>
              <a:spcBef>
                <a:spcPct val="0"/>
              </a:spcBef>
              <a:buSzPct val="45000"/>
              <a:buFont typeface="Times New Roman" pitchFamily="-112" charset="0"/>
              <a:buChar char="–"/>
            </a:pPr>
            <a:r>
              <a:rPr lang="en-US" sz="1600" dirty="0">
                <a:latin typeface="Arial" pitchFamily="-112" charset="0"/>
              </a:rPr>
              <a:t>Each team presents its solution to the rest of the class</a:t>
            </a:r>
          </a:p>
          <a:p>
            <a:pPr lvl="1">
              <a:lnSpc>
                <a:spcPct val="93000"/>
              </a:lnSpc>
              <a:spcBef>
                <a:spcPct val="0"/>
              </a:spcBef>
              <a:buSzPct val="45000"/>
              <a:buFont typeface="Times New Roman" pitchFamily="-112" charset="0"/>
              <a:buChar char="–"/>
            </a:pPr>
            <a:r>
              <a:rPr lang="en-US" sz="1600" dirty="0">
                <a:latin typeface="Arial" pitchFamily="-112" charset="0"/>
              </a:rPr>
              <a:t>Under the guidance of the professor, everybody provides constructive criticism on how to improve the solution</a:t>
            </a:r>
          </a:p>
          <a:p>
            <a:pPr lvl="1">
              <a:lnSpc>
                <a:spcPct val="93000"/>
              </a:lnSpc>
              <a:spcBef>
                <a:spcPct val="0"/>
              </a:spcBef>
              <a:buSzPct val="45000"/>
              <a:buFont typeface="Times New Roman" pitchFamily="-112" charset="0"/>
              <a:buChar char="–"/>
            </a:pPr>
            <a:r>
              <a:rPr lang="en-US" sz="1600" dirty="0">
                <a:latin typeface="Arial" pitchFamily="-112" charset="0"/>
              </a:rPr>
              <a:t>Don’t stop until NO ONE can come up with an improvement that a majority agrees on</a:t>
            </a:r>
          </a:p>
          <a:p>
            <a:pPr>
              <a:lnSpc>
                <a:spcPct val="93000"/>
              </a:lnSpc>
              <a:spcBef>
                <a:spcPct val="0"/>
              </a:spcBef>
              <a:buSzPct val="45000"/>
              <a:buFont typeface="Wingdings" pitchFamily="-112" charset="2"/>
              <a:buChar char="•"/>
            </a:pPr>
            <a:r>
              <a:rPr lang="en-US" sz="1600" dirty="0">
                <a:latin typeface="Arial" pitchFamily="-112" charset="0"/>
              </a:rPr>
              <a:t>This exercise is very time consuming, yet in my opinion, worth every second</a:t>
            </a:r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66" name="Rectangle 2"/>
          <p:cNvSpPr>
            <a:spLocks noGrp="1" noRot="1" noChangeAspect="1" noChangeArrowheads="1"/>
          </p:cNvSpPr>
          <p:nvPr>
            <p:ph type="sldImg"/>
          </p:nvPr>
        </p:nvSpPr>
        <p:spPr/>
      </p:sp>
      <p:sp>
        <p:nvSpPr>
          <p:cNvPr id="13926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112" charset="0"/>
            </a:endParaRPr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290" name="Rectangle 2"/>
          <p:cNvSpPr>
            <a:spLocks noGrp="1" noRot="1" noChangeAspect="1" noChangeArrowheads="1"/>
          </p:cNvSpPr>
          <p:nvPr>
            <p:ph type="sldImg"/>
          </p:nvPr>
        </p:nvSpPr>
        <p:spPr/>
      </p:sp>
      <p:sp>
        <p:nvSpPr>
          <p:cNvPr id="14029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112" charset="0"/>
            </a:endParaRPr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314" name="Rectangle 2"/>
          <p:cNvSpPr>
            <a:spLocks noGrp="1" noRot="1" noChangeAspect="1" noChangeArrowheads="1"/>
          </p:cNvSpPr>
          <p:nvPr>
            <p:ph type="sldImg"/>
          </p:nvPr>
        </p:nvSpPr>
        <p:spPr/>
      </p:sp>
      <p:sp>
        <p:nvSpPr>
          <p:cNvPr id="14131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112" charset="0"/>
            </a:endParaRPr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6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30300" y="949325"/>
            <a:ext cx="4557713" cy="341947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8787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55283" y="4701021"/>
            <a:ext cx="4713692" cy="3713572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</p:spPr>
        <p:txBody>
          <a:bodyPr wrap="none" lIns="0" tIns="0" rIns="0" bIns="0" anchor="ctr">
            <a:prstTxWarp prst="textNoShape">
              <a:avLst/>
            </a:prstTxWarp>
          </a:bodyPr>
          <a:lstStyle/>
          <a:p>
            <a:pPr>
              <a:lnSpc>
                <a:spcPct val="93000"/>
              </a:lnSpc>
              <a:spcBef>
                <a:spcPct val="0"/>
              </a:spcBef>
              <a:buSzPct val="45000"/>
              <a:buFont typeface="Wingdings" pitchFamily="-112" charset="2"/>
              <a:buNone/>
            </a:pPr>
            <a:endParaRPr lang="en-US" sz="1600" dirty="0">
              <a:latin typeface="Arial" pitchFamily="-112" charset="0"/>
            </a:endParaRPr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338" name="Rectangle 2"/>
          <p:cNvSpPr>
            <a:spLocks noGrp="1" noRot="1" noChangeAspect="1" noChangeArrowheads="1"/>
          </p:cNvSpPr>
          <p:nvPr>
            <p:ph type="sldImg"/>
          </p:nvPr>
        </p:nvSpPr>
        <p:spPr/>
      </p:sp>
      <p:sp>
        <p:nvSpPr>
          <p:cNvPr id="14233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112" charset="0"/>
            </a:endParaRPr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675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>
              <a:lnSpc>
                <a:spcPct val="93000"/>
              </a:lnSpc>
              <a:spcBef>
                <a:spcPct val="0"/>
              </a:spcBef>
              <a:buSzPct val="45000"/>
              <a:buFont typeface="Wingdings" pitchFamily="-112" charset="2"/>
              <a:buChar char="•"/>
            </a:pPr>
            <a:r>
              <a:rPr lang="en-US" sz="1600" dirty="0">
                <a:latin typeface="Arial" pitchFamily="-112" charset="0"/>
              </a:rPr>
              <a:t>This is an example of an iterative version of the factorial function</a:t>
            </a:r>
          </a:p>
          <a:p>
            <a:pPr>
              <a:lnSpc>
                <a:spcPct val="93000"/>
              </a:lnSpc>
              <a:spcBef>
                <a:spcPct val="0"/>
              </a:spcBef>
              <a:buSzPct val="45000"/>
              <a:buFont typeface="Wingdings" pitchFamily="-112" charset="2"/>
              <a:buChar char="•"/>
            </a:pPr>
            <a:r>
              <a:rPr lang="en-US" sz="1600" dirty="0">
                <a:latin typeface="Arial" pitchFamily="-112" charset="0"/>
              </a:rPr>
              <a:t>In this case, the runtime complexity is the same as the recursive version</a:t>
            </a:r>
          </a:p>
          <a:p>
            <a:pPr>
              <a:lnSpc>
                <a:spcPct val="93000"/>
              </a:lnSpc>
              <a:spcBef>
                <a:spcPct val="0"/>
              </a:spcBef>
              <a:buSzPct val="45000"/>
              <a:buFont typeface="Wingdings" pitchFamily="-112" charset="2"/>
              <a:buChar char="•"/>
            </a:pPr>
            <a:r>
              <a:rPr lang="en-US" sz="1600" dirty="0">
                <a:latin typeface="Arial" pitchFamily="-112" charset="0"/>
              </a:rPr>
              <a:t>This will not be the case in the case of the Fibonacci function on the next slide</a:t>
            </a:r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62" name="Rectangle 2"/>
          <p:cNvSpPr>
            <a:spLocks noGrp="1" noRot="1" noChangeAspect="1" noChangeArrowheads="1"/>
          </p:cNvSpPr>
          <p:nvPr>
            <p:ph type="sldImg"/>
          </p:nvPr>
        </p:nvSpPr>
        <p:spPr/>
      </p:sp>
      <p:sp>
        <p:nvSpPr>
          <p:cNvPr id="14336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112" charset="0"/>
            </a:endParaRPr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6" name="Rectangle 2"/>
          <p:cNvSpPr>
            <a:spLocks noGrp="1" noRot="1" noChangeAspect="1" noChangeArrowheads="1"/>
          </p:cNvSpPr>
          <p:nvPr>
            <p:ph type="sldImg"/>
          </p:nvPr>
        </p:nvSpPr>
        <p:spPr/>
      </p:sp>
      <p:sp>
        <p:nvSpPr>
          <p:cNvPr id="1443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112" charset="0"/>
            </a:endParaRPr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6861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>
              <a:lnSpc>
                <a:spcPct val="93000"/>
              </a:lnSpc>
              <a:spcBef>
                <a:spcPct val="0"/>
              </a:spcBef>
              <a:buSzPct val="45000"/>
              <a:buFont typeface="Wingdings" pitchFamily="-112" charset="2"/>
              <a:buChar char="•"/>
            </a:pPr>
            <a:r>
              <a:rPr lang="en-US" sz="1600" dirty="0">
                <a:latin typeface="Arial" pitchFamily="-112" charset="0"/>
              </a:rPr>
              <a:t>The for loop is a somewhat less general iterative construct</a:t>
            </a:r>
          </a:p>
          <a:p>
            <a:pPr>
              <a:lnSpc>
                <a:spcPct val="93000"/>
              </a:lnSpc>
              <a:spcBef>
                <a:spcPct val="0"/>
              </a:spcBef>
              <a:buSzPct val="45000"/>
              <a:buFont typeface="Wingdings" pitchFamily="-112" charset="2"/>
              <a:buChar char="•"/>
            </a:pPr>
            <a:r>
              <a:rPr lang="en-US" sz="1600" dirty="0">
                <a:latin typeface="Arial" pitchFamily="-112" charset="0"/>
              </a:rPr>
              <a:t>Every for can be written as a while, yet for loops tend to be easier to read and understand.</a:t>
            </a:r>
          </a:p>
          <a:p>
            <a:pPr>
              <a:lnSpc>
                <a:spcPct val="93000"/>
              </a:lnSpc>
              <a:spcBef>
                <a:spcPct val="0"/>
              </a:spcBef>
              <a:buSzPct val="45000"/>
              <a:buFont typeface="Wingdings" pitchFamily="-112" charset="2"/>
              <a:buChar char="•"/>
            </a:pPr>
            <a:r>
              <a:rPr lang="en-US" sz="1600" dirty="0">
                <a:latin typeface="Arial" pitchFamily="-112" charset="0"/>
              </a:rPr>
              <a:t>For loops are recommended when we have an a priori list of values that we want to iterate over</a:t>
            </a:r>
          </a:p>
          <a:p>
            <a:pPr>
              <a:lnSpc>
                <a:spcPct val="93000"/>
              </a:lnSpc>
              <a:spcBef>
                <a:spcPct val="0"/>
              </a:spcBef>
              <a:buSzPct val="45000"/>
              <a:buFont typeface="Wingdings" pitchFamily="-112" charset="2"/>
              <a:buChar char="•"/>
            </a:pPr>
            <a:r>
              <a:rPr lang="en-US" sz="1600" dirty="0">
                <a:latin typeface="Arial" pitchFamily="-112" charset="0"/>
              </a:rPr>
              <a:t>Examples of such lists of values are:</a:t>
            </a:r>
          </a:p>
          <a:p>
            <a:pPr lvl="1">
              <a:lnSpc>
                <a:spcPct val="93000"/>
              </a:lnSpc>
              <a:spcBef>
                <a:spcPct val="0"/>
              </a:spcBef>
              <a:buSzPct val="45000"/>
              <a:buFont typeface="Times New Roman" pitchFamily="-112" charset="0"/>
              <a:buChar char="–"/>
            </a:pPr>
            <a:r>
              <a:rPr lang="en-US" sz="1600" dirty="0">
                <a:latin typeface="Arial" pitchFamily="-112" charset="0"/>
              </a:rPr>
              <a:t>Python lists or </a:t>
            </a:r>
            <a:r>
              <a:rPr lang="en-US" sz="1600" dirty="0" err="1">
                <a:latin typeface="Arial" pitchFamily="-112" charset="0"/>
              </a:rPr>
              <a:t>tuples</a:t>
            </a:r>
            <a:endParaRPr lang="en-US" sz="1600" dirty="0">
              <a:latin typeface="Arial" pitchFamily="-112" charset="0"/>
            </a:endParaRPr>
          </a:p>
          <a:p>
            <a:pPr lvl="1">
              <a:lnSpc>
                <a:spcPct val="93000"/>
              </a:lnSpc>
              <a:spcBef>
                <a:spcPct val="0"/>
              </a:spcBef>
              <a:buSzPct val="45000"/>
              <a:buFont typeface="Times New Roman" pitchFamily="-112" charset="0"/>
              <a:buChar char="–"/>
            </a:pPr>
            <a:r>
              <a:rPr lang="en-US" sz="1600" dirty="0">
                <a:latin typeface="Arial" pitchFamily="-112" charset="0"/>
              </a:rPr>
              <a:t>Discrete ranges of integer  numbers</a:t>
            </a:r>
          </a:p>
          <a:p>
            <a:pPr lvl="1">
              <a:lnSpc>
                <a:spcPct val="93000"/>
              </a:lnSpc>
              <a:spcBef>
                <a:spcPct val="0"/>
              </a:spcBef>
              <a:buSzPct val="45000"/>
              <a:buFont typeface="Times New Roman" pitchFamily="-112" charset="0"/>
              <a:buChar char="–"/>
            </a:pPr>
            <a:endParaRPr lang="en-US" sz="1600" dirty="0">
              <a:latin typeface="Arial" pitchFamily="-112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5632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>
            <a:normAutofit fontScale="92500" lnSpcReduction="10000"/>
          </a:bodyPr>
          <a:lstStyle/>
          <a:p>
            <a:pPr>
              <a:lnSpc>
                <a:spcPct val="93000"/>
              </a:lnSpc>
              <a:spcBef>
                <a:spcPct val="0"/>
              </a:spcBef>
              <a:buSzPct val="45000"/>
              <a:buFont typeface="Wingdings" pitchFamily="-112" charset="2"/>
              <a:buChar char="•"/>
            </a:pPr>
            <a:r>
              <a:rPr lang="en-US" sz="1600" dirty="0">
                <a:latin typeface="Arial" pitchFamily="-112" charset="0"/>
              </a:rPr>
              <a:t>A function has:</a:t>
            </a:r>
          </a:p>
          <a:p>
            <a:pPr lvl="1">
              <a:lnSpc>
                <a:spcPct val="93000"/>
              </a:lnSpc>
              <a:spcBef>
                <a:spcPct val="0"/>
              </a:spcBef>
              <a:buSzPct val="45000"/>
              <a:buFont typeface="Times New Roman" pitchFamily="-112" charset="0"/>
              <a:buChar char="–"/>
            </a:pPr>
            <a:r>
              <a:rPr lang="en-US" sz="1600" dirty="0">
                <a:latin typeface="Arial" pitchFamily="-112" charset="0"/>
              </a:rPr>
              <a:t>A 'signature' consisting of:</a:t>
            </a:r>
          </a:p>
          <a:p>
            <a:pPr lvl="2">
              <a:lnSpc>
                <a:spcPct val="93000"/>
              </a:lnSpc>
              <a:spcBef>
                <a:spcPct val="0"/>
              </a:spcBef>
              <a:buSzPct val="45000"/>
              <a:buFont typeface="Wingdings" pitchFamily="-112" charset="2"/>
              <a:buChar char="•"/>
            </a:pPr>
            <a:r>
              <a:rPr lang="en-US" sz="1600" dirty="0">
                <a:latin typeface="Arial" pitchFamily="-112" charset="0"/>
              </a:rPr>
              <a:t>A name that should reflect the function’s objective</a:t>
            </a:r>
          </a:p>
          <a:p>
            <a:pPr lvl="2">
              <a:lnSpc>
                <a:spcPct val="93000"/>
              </a:lnSpc>
              <a:spcBef>
                <a:spcPct val="0"/>
              </a:spcBef>
              <a:buSzPct val="45000"/>
              <a:buFont typeface="Wingdings" pitchFamily="-112" charset="2"/>
              <a:buChar char="•"/>
            </a:pPr>
            <a:r>
              <a:rPr lang="en-US" sz="1600" dirty="0">
                <a:latin typeface="Arial" pitchFamily="-112" charset="0"/>
              </a:rPr>
              <a:t>A list of any number of 'formal parameters' that are sent to the function</a:t>
            </a:r>
          </a:p>
          <a:p>
            <a:pPr lvl="1">
              <a:lnSpc>
                <a:spcPct val="93000"/>
              </a:lnSpc>
              <a:spcBef>
                <a:spcPct val="0"/>
              </a:spcBef>
              <a:buSzPct val="45000"/>
              <a:buFont typeface="Times New Roman" pitchFamily="-112" charset="0"/>
              <a:buChar char="–"/>
            </a:pPr>
            <a:r>
              <a:rPr lang="en-US" sz="1600" dirty="0">
                <a:latin typeface="Arial" pitchFamily="-112" charset="0"/>
              </a:rPr>
              <a:t>A 'body' consisting of a sequence of statements that will produce the return value</a:t>
            </a:r>
          </a:p>
          <a:p>
            <a:pPr>
              <a:lnSpc>
                <a:spcPct val="93000"/>
              </a:lnSpc>
              <a:spcBef>
                <a:spcPct val="0"/>
              </a:spcBef>
              <a:buSzPct val="45000"/>
              <a:buFont typeface="Wingdings" pitchFamily="-112" charset="2"/>
              <a:buChar char="•"/>
            </a:pPr>
            <a:r>
              <a:rPr lang="en-US" sz="1600" dirty="0">
                <a:latin typeface="Arial" pitchFamily="-112" charset="0"/>
              </a:rPr>
              <a:t>The function’s value is only computed at the time that it is called</a:t>
            </a:r>
          </a:p>
          <a:p>
            <a:pPr>
              <a:lnSpc>
                <a:spcPct val="93000"/>
              </a:lnSpc>
              <a:spcBef>
                <a:spcPct val="0"/>
              </a:spcBef>
              <a:buSzPct val="45000"/>
              <a:buFont typeface="Wingdings" pitchFamily="-112" charset="2"/>
              <a:buChar char="•"/>
            </a:pPr>
            <a:r>
              <a:rPr lang="en-US" sz="1600" dirty="0">
                <a:latin typeface="Arial" pitchFamily="-112" charset="0"/>
              </a:rPr>
              <a:t>Each function call can provide different parameters to the functions and yield a different result value</a:t>
            </a:r>
          </a:p>
          <a:p>
            <a:pPr>
              <a:lnSpc>
                <a:spcPct val="93000"/>
              </a:lnSpc>
              <a:spcBef>
                <a:spcPct val="0"/>
              </a:spcBef>
              <a:buSzPct val="45000"/>
              <a:buFont typeface="Wingdings" pitchFamily="-112" charset="2"/>
              <a:buChar char="•"/>
            </a:pPr>
            <a:r>
              <a:rPr lang="en-US" sz="1600" dirty="0">
                <a:latin typeface="Arial" pitchFamily="-112" charset="0"/>
              </a:rPr>
              <a:t>A function can be views as a parameterized sequence of statements that can be reused without duplicating the code each time it is needed.</a:t>
            </a:r>
          </a:p>
          <a:p>
            <a:pPr>
              <a:lnSpc>
                <a:spcPct val="93000"/>
              </a:lnSpc>
              <a:spcBef>
                <a:spcPct val="0"/>
              </a:spcBef>
              <a:buSzPct val="45000"/>
              <a:buFont typeface="Wingdings" pitchFamily="-112" charset="2"/>
              <a:buChar char="•"/>
            </a:pPr>
            <a:r>
              <a:rPr lang="en-US" sz="1600" dirty="0">
                <a:latin typeface="Arial" pitchFamily="-112" charset="0"/>
              </a:rPr>
              <a:t>Functions can call other functions.</a:t>
            </a:r>
          </a:p>
          <a:p>
            <a:pPr>
              <a:lnSpc>
                <a:spcPct val="93000"/>
              </a:lnSpc>
              <a:spcBef>
                <a:spcPct val="0"/>
              </a:spcBef>
              <a:buSzPct val="45000"/>
              <a:buFont typeface="Wingdings" pitchFamily="-112" charset="2"/>
              <a:buChar char="•"/>
            </a:pPr>
            <a:r>
              <a:rPr lang="en-US" sz="1600" dirty="0">
                <a:latin typeface="Arial" pitchFamily="-112" charset="0"/>
              </a:rPr>
              <a:t>The values sent in place of the parameters during a call are called 'arguments' of 'actual parameters'</a:t>
            </a:r>
          </a:p>
          <a:p>
            <a:pPr>
              <a:lnSpc>
                <a:spcPct val="93000"/>
              </a:lnSpc>
              <a:spcBef>
                <a:spcPct val="0"/>
              </a:spcBef>
              <a:buSzPct val="45000"/>
              <a:buFont typeface="Wingdings" pitchFamily="-112" charset="2"/>
              <a:buChar char="•"/>
            </a:pPr>
            <a:r>
              <a:rPr lang="en-US" sz="1600" dirty="0">
                <a:latin typeface="Arial" pitchFamily="-112" charset="0"/>
              </a:rPr>
              <a:t>Formal parameters are used in place of actual parameters in the specification of the body of the function</a:t>
            </a:r>
          </a:p>
          <a:p>
            <a:pPr>
              <a:lnSpc>
                <a:spcPct val="93000"/>
              </a:lnSpc>
              <a:spcBef>
                <a:spcPct val="0"/>
              </a:spcBef>
              <a:buSzPct val="45000"/>
              <a:buFont typeface="Wingdings" pitchFamily="-112" charset="2"/>
              <a:buChar char="•"/>
            </a:pPr>
            <a:r>
              <a:rPr lang="en-US" sz="1600" dirty="0">
                <a:latin typeface="Arial" pitchFamily="-112" charset="0"/>
              </a:rPr>
              <a:t>SYNTAX NOTE:  The body of a function MUST be indented inside the header of the function. Indentation IS SIGNIFICANT in Python</a:t>
            </a:r>
          </a:p>
          <a:p>
            <a:pPr>
              <a:lnSpc>
                <a:spcPct val="93000"/>
              </a:lnSpc>
              <a:spcBef>
                <a:spcPct val="0"/>
              </a:spcBef>
              <a:buSzPct val="45000"/>
              <a:buFont typeface="Wingdings" pitchFamily="-112" charset="2"/>
              <a:buChar char="•"/>
            </a:pPr>
            <a:endParaRPr lang="en-US" sz="1600" dirty="0">
              <a:latin typeface="Arial" pitchFamily="-112" charset="0"/>
            </a:endParaRPr>
          </a:p>
          <a:p>
            <a:pPr>
              <a:lnSpc>
                <a:spcPct val="93000"/>
              </a:lnSpc>
              <a:spcBef>
                <a:spcPct val="0"/>
              </a:spcBef>
              <a:buSzPct val="45000"/>
              <a:buFont typeface="Wingdings" pitchFamily="-112" charset="2"/>
              <a:buNone/>
            </a:pPr>
            <a:endParaRPr lang="en-US" sz="1600" dirty="0">
              <a:latin typeface="Arial" pitchFamily="-112" charset="0"/>
            </a:endParaRPr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410" name="Rectangle 2"/>
          <p:cNvSpPr>
            <a:spLocks noGrp="1" noRot="1" noChangeAspect="1" noChangeArrowheads="1"/>
          </p:cNvSpPr>
          <p:nvPr>
            <p:ph type="sldImg"/>
          </p:nvPr>
        </p:nvSpPr>
        <p:spPr/>
      </p:sp>
      <p:sp>
        <p:nvSpPr>
          <p:cNvPr id="14541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112" charset="0"/>
            </a:endParaRPr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434" name="Rectangle 2"/>
          <p:cNvSpPr>
            <a:spLocks noGrp="1" noRot="1" noChangeAspect="1" noChangeArrowheads="1"/>
          </p:cNvSpPr>
          <p:nvPr>
            <p:ph type="sldImg"/>
          </p:nvPr>
        </p:nvSpPr>
        <p:spPr/>
      </p:sp>
      <p:sp>
        <p:nvSpPr>
          <p:cNvPr id="14643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112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>
              <a:lnSpc>
                <a:spcPct val="93000"/>
              </a:lnSpc>
              <a:spcBef>
                <a:spcPct val="0"/>
              </a:spcBef>
              <a:buSzPct val="45000"/>
              <a:buFont typeface="Wingdings" pitchFamily="-112" charset="2"/>
              <a:buChar char="•"/>
            </a:pPr>
            <a:r>
              <a:rPr lang="en-US" sz="1600" dirty="0">
                <a:latin typeface="Arial" pitchFamily="-112" charset="0"/>
              </a:rPr>
              <a:t>Monolithic: Code is developed sequentially without creating much reusable components or “modules”</a:t>
            </a:r>
          </a:p>
          <a:p>
            <a:pPr>
              <a:lnSpc>
                <a:spcPct val="93000"/>
              </a:lnSpc>
              <a:spcBef>
                <a:spcPct val="0"/>
              </a:spcBef>
              <a:buSzPct val="45000"/>
              <a:buFont typeface="Wingdings" pitchFamily="-112" charset="2"/>
              <a:buChar char="•"/>
            </a:pPr>
            <a:endParaRPr lang="en-US" sz="1600" dirty="0">
              <a:latin typeface="Arial" pitchFamily="-112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22" name="Rectangle 2"/>
          <p:cNvSpPr>
            <a:spLocks noGrp="1" noRot="1" noChangeAspect="1" noChangeArrowheads="1"/>
          </p:cNvSpPr>
          <p:nvPr>
            <p:ph type="sldImg"/>
          </p:nvPr>
        </p:nvSpPr>
        <p:spPr/>
      </p:sp>
      <p:sp>
        <p:nvSpPr>
          <p:cNvPr id="13312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112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Rectangle 2"/>
          <p:cNvSpPr>
            <a:spLocks noGrp="1" noRot="1" noChangeAspect="1" noChangeArrowheads="1"/>
          </p:cNvSpPr>
          <p:nvPr>
            <p:ph type="sldImg"/>
          </p:nvPr>
        </p:nvSpPr>
        <p:spPr/>
      </p:sp>
      <p:sp>
        <p:nvSpPr>
          <p:cNvPr id="13414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112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0" name="Rectangle 2"/>
          <p:cNvSpPr>
            <a:spLocks noGrp="1" noRot="1" noChangeAspect="1" noChangeArrowheads="1"/>
          </p:cNvSpPr>
          <p:nvPr>
            <p:ph type="sldImg"/>
          </p:nvPr>
        </p:nvSpPr>
        <p:spPr/>
      </p:sp>
      <p:sp>
        <p:nvSpPr>
          <p:cNvPr id="13517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112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4" name="Rectangle 2"/>
          <p:cNvSpPr>
            <a:spLocks noGrp="1" noRot="1" noChangeAspect="1" noChangeArrowheads="1"/>
          </p:cNvSpPr>
          <p:nvPr>
            <p:ph type="sldImg"/>
          </p:nvPr>
        </p:nvSpPr>
        <p:spPr/>
      </p:sp>
      <p:sp>
        <p:nvSpPr>
          <p:cNvPr id="13619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112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218" name="Rectangle 2"/>
          <p:cNvSpPr>
            <a:spLocks noGrp="1" noRot="1" noChangeAspect="1" noChangeArrowheads="1"/>
          </p:cNvSpPr>
          <p:nvPr>
            <p:ph type="sldImg"/>
          </p:nvPr>
        </p:nvSpPr>
        <p:spPr/>
      </p:sp>
      <p:sp>
        <p:nvSpPr>
          <p:cNvPr id="13721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112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jpeg"/><Relationship Id="rId4" Type="http://schemas.openxmlformats.org/officeDocument/2006/relationships/image" Target="../media/image5.jpeg"/><Relationship Id="rId5" Type="http://schemas.openxmlformats.org/officeDocument/2006/relationships/image" Target="../media/image6.jpeg"/><Relationship Id="rId7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2" Type="http://schemas.openxmlformats.org/officeDocument/2006/relationships/hyperlink" Target="http://marc.psc.edu/" TargetMode="External"/><Relationship Id="rId3" Type="http://schemas.openxmlformats.org/officeDocument/2006/relationships/image" Target="../media/image4.jpeg"/><Relationship Id="rId6" Type="http://schemas.openxmlformats.org/officeDocument/2006/relationships/image" Target="../media/image7.jpe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1828800"/>
            <a:ext cx="6400800" cy="3810000"/>
          </a:xfrm>
        </p:spPr>
        <p:txBody>
          <a:bodyPr>
            <a:normAutofit/>
          </a:bodyPr>
          <a:lstStyle>
            <a:lvl1pPr marL="0" indent="0" algn="ctr">
              <a:buNone/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3EC2685-7EB5-4289-A761-ABC6C6D9CC5D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3" name="Picture 12" descr="PSC Logo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2114550" cy="771525"/>
          </a:xfrm>
          <a:prstGeom prst="rect">
            <a:avLst/>
          </a:prstGeom>
        </p:spPr>
      </p:pic>
      <p:sp>
        <p:nvSpPr>
          <p:cNvPr id="5" name="Title 2"/>
          <p:cNvSpPr>
            <a:spLocks noGrp="1"/>
          </p:cNvSpPr>
          <p:nvPr userDrawn="1">
            <p:ph type="title" idx="4294967295"/>
          </p:nvPr>
        </p:nvSpPr>
        <p:spPr>
          <a:xfrm>
            <a:off x="457200" y="838200"/>
            <a:ext cx="8229600" cy="762000"/>
          </a:xfrm>
          <a:prstGeom prst="rect">
            <a:avLst/>
          </a:prstGeom>
        </p:spPr>
        <p:txBody>
          <a:bodyPr/>
          <a:lstStyle/>
          <a:p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 userDrawn="1"/>
        </p:nvSpPr>
        <p:spPr>
          <a:xfrm>
            <a:off x="685800" y="1524000"/>
            <a:ext cx="8077200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1600" dirty="0" smtClean="0">
                <a:latin typeface="Arial" pitchFamily="34" charset="0"/>
                <a:cs typeface="Arial" pitchFamily="34" charset="0"/>
              </a:rPr>
              <a:t>The following material is the result of a curriculum development effort to provide a set of courses to support bioinformatics efforts involving students from the biological sciences, computer science, and mathematics departments. They have been developed as a part of the NIH funded project “Assisting Bioinformatics Efforts at Minority Schools” (2T36 GM008789). The people involved with the curriculum development effort include:</a:t>
            </a:r>
          </a:p>
          <a:p>
            <a:pPr>
              <a:buFont typeface="Arial" pitchFamily="34" charset="0"/>
              <a:buChar char="•"/>
            </a:pPr>
            <a:endParaRPr lang="en-US" sz="1600" dirty="0" smtClean="0">
              <a:latin typeface="Arial" pitchFamily="34" charset="0"/>
              <a:cs typeface="Arial" pitchFamily="34" charset="0"/>
            </a:endParaRPr>
          </a:p>
          <a:p>
            <a:pPr>
              <a:buFont typeface="Arial" pitchFamily="34" charset="0"/>
              <a:buChar char="•"/>
            </a:pPr>
            <a:r>
              <a:rPr lang="en-US" sz="1600" dirty="0" smtClean="0">
                <a:latin typeface="Arial" pitchFamily="34" charset="0"/>
                <a:cs typeface="Arial" pitchFamily="34" charset="0"/>
              </a:rPr>
              <a:t>Dr. Hugh B. Nicholas, Dr. Troy Wymore, Mr. Alexander </a:t>
            </a:r>
            <a:r>
              <a:rPr lang="en-US" sz="1600" dirty="0" err="1" smtClean="0">
                <a:latin typeface="Arial" pitchFamily="34" charset="0"/>
                <a:cs typeface="Arial" pitchFamily="34" charset="0"/>
              </a:rPr>
              <a:t>Ropelewski</a:t>
            </a:r>
            <a:r>
              <a:rPr lang="en-US" sz="1600" dirty="0" smtClean="0">
                <a:latin typeface="Arial" pitchFamily="34" charset="0"/>
                <a:cs typeface="Arial" pitchFamily="34" charset="0"/>
              </a:rPr>
              <a:t> and Dr. David Deerfield II, National Resource for Biomedical Supercomputing, Pittsburgh Supercomputing Center, Carnegie Mellon University.</a:t>
            </a:r>
          </a:p>
          <a:p>
            <a:pPr>
              <a:buFont typeface="Arial" pitchFamily="34" charset="0"/>
              <a:buChar char="•"/>
            </a:pPr>
            <a:r>
              <a:rPr lang="en-US" sz="1600" dirty="0" smtClean="0">
                <a:latin typeface="Arial" pitchFamily="34" charset="0"/>
                <a:cs typeface="Arial" pitchFamily="34" charset="0"/>
              </a:rPr>
              <a:t>Dr. Ricardo </a:t>
            </a:r>
            <a:r>
              <a:rPr lang="en-US" sz="1600" kern="1200" dirty="0" err="1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rPr>
              <a:t>González</a:t>
            </a:r>
            <a:r>
              <a:rPr lang="en-US" sz="160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rPr>
              <a:t> </a:t>
            </a:r>
            <a:r>
              <a:rPr lang="en-US" sz="1600" kern="1200" dirty="0" err="1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rPr>
              <a:t>Méndez</a:t>
            </a:r>
            <a:r>
              <a:rPr lang="en-US" sz="1600" dirty="0" smtClean="0">
                <a:latin typeface="Arial" pitchFamily="34" charset="0"/>
                <a:cs typeface="Arial" pitchFamily="34" charset="0"/>
              </a:rPr>
              <a:t>, University of Puerto Rico Medical Sciences Campus.</a:t>
            </a:r>
          </a:p>
          <a:p>
            <a:pPr>
              <a:buFont typeface="Arial" pitchFamily="34" charset="0"/>
              <a:buChar char="•"/>
            </a:pPr>
            <a:r>
              <a:rPr lang="en-US" sz="1600" dirty="0" smtClean="0">
                <a:latin typeface="Arial" pitchFamily="34" charset="0"/>
                <a:cs typeface="Arial" pitchFamily="34" charset="0"/>
              </a:rPr>
              <a:t>Dr. </a:t>
            </a:r>
            <a:r>
              <a:rPr lang="en-US" sz="1600" dirty="0" err="1" smtClean="0">
                <a:latin typeface="Arial" pitchFamily="34" charset="0"/>
                <a:cs typeface="Arial" pitchFamily="34" charset="0"/>
              </a:rPr>
              <a:t>Alade</a:t>
            </a:r>
            <a:r>
              <a:rPr lang="en-US" sz="1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600" dirty="0" err="1" smtClean="0">
                <a:latin typeface="Arial" pitchFamily="34" charset="0"/>
                <a:cs typeface="Arial" pitchFamily="34" charset="0"/>
              </a:rPr>
              <a:t>Tokuta</a:t>
            </a:r>
            <a:r>
              <a:rPr lang="en-US" sz="1600" dirty="0" smtClean="0">
                <a:latin typeface="Arial" pitchFamily="34" charset="0"/>
                <a:cs typeface="Arial" pitchFamily="34" charset="0"/>
              </a:rPr>
              <a:t>, North Carolina Central University.</a:t>
            </a:r>
          </a:p>
          <a:p>
            <a:pPr>
              <a:buFont typeface="Arial" pitchFamily="34" charset="0"/>
              <a:buChar char="•"/>
            </a:pPr>
            <a:r>
              <a:rPr lang="en-US" sz="1600" dirty="0" smtClean="0">
                <a:latin typeface="Arial" pitchFamily="34" charset="0"/>
                <a:cs typeface="Arial" pitchFamily="34" charset="0"/>
              </a:rPr>
              <a:t>Dr. Jaime </a:t>
            </a:r>
            <a:r>
              <a:rPr lang="en-US" sz="1600" dirty="0" err="1" smtClean="0">
                <a:latin typeface="Arial" pitchFamily="34" charset="0"/>
                <a:cs typeface="Arial" pitchFamily="34" charset="0"/>
              </a:rPr>
              <a:t>Seguel</a:t>
            </a:r>
            <a:r>
              <a:rPr lang="en-US" sz="1600" dirty="0" smtClean="0">
                <a:latin typeface="Arial" pitchFamily="34" charset="0"/>
                <a:cs typeface="Arial" pitchFamily="34" charset="0"/>
              </a:rPr>
              <a:t> and Dr. </a:t>
            </a:r>
            <a:r>
              <a:rPr lang="en-US" sz="1600" dirty="0" err="1" smtClean="0">
                <a:latin typeface="Arial" pitchFamily="34" charset="0"/>
                <a:cs typeface="Arial" pitchFamily="34" charset="0"/>
              </a:rPr>
              <a:t>Bienvenido</a:t>
            </a:r>
            <a:r>
              <a:rPr lang="en-US" sz="1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600" kern="1200" dirty="0" err="1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rPr>
              <a:t>Vélez</a:t>
            </a:r>
            <a:r>
              <a:rPr lang="en-US" sz="1600" dirty="0" smtClean="0">
                <a:latin typeface="Arial" pitchFamily="34" charset="0"/>
                <a:cs typeface="Arial" pitchFamily="34" charset="0"/>
              </a:rPr>
              <a:t>, University of Puerto Rico at </a:t>
            </a:r>
            <a:r>
              <a:rPr lang="en-US" sz="1600" dirty="0" err="1" smtClean="0">
                <a:latin typeface="Arial" pitchFamily="34" charset="0"/>
                <a:cs typeface="Arial" pitchFamily="34" charset="0"/>
              </a:rPr>
              <a:t>Mayag</a:t>
            </a:r>
            <a:r>
              <a:rPr lang="en-US" sz="1600" kern="1200" dirty="0" err="1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rPr>
              <a:t>ü</a:t>
            </a:r>
            <a:r>
              <a:rPr lang="en-US" sz="1600" dirty="0" err="1" smtClean="0">
                <a:latin typeface="Arial" pitchFamily="34" charset="0"/>
                <a:cs typeface="Arial" pitchFamily="34" charset="0"/>
              </a:rPr>
              <a:t>ez</a:t>
            </a:r>
            <a:r>
              <a:rPr lang="en-US" sz="16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>
              <a:buFont typeface="Arial" pitchFamily="34" charset="0"/>
              <a:buChar char="•"/>
            </a:pPr>
            <a:r>
              <a:rPr lang="en-US" sz="1600" dirty="0" smtClean="0">
                <a:latin typeface="Arial" pitchFamily="34" charset="0"/>
                <a:cs typeface="Arial" pitchFamily="34" charset="0"/>
              </a:rPr>
              <a:t>Dr. </a:t>
            </a:r>
            <a:r>
              <a:rPr lang="en-US" sz="1600" dirty="0" err="1" smtClean="0">
                <a:latin typeface="Arial" pitchFamily="34" charset="0"/>
                <a:cs typeface="Arial" pitchFamily="34" charset="0"/>
              </a:rPr>
              <a:t>Satish</a:t>
            </a:r>
            <a:r>
              <a:rPr lang="en-US" sz="1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600" dirty="0" err="1" smtClean="0">
                <a:latin typeface="Arial" pitchFamily="34" charset="0"/>
                <a:cs typeface="Arial" pitchFamily="34" charset="0"/>
              </a:rPr>
              <a:t>Bhalla</a:t>
            </a:r>
            <a:r>
              <a:rPr lang="en-US" sz="1600" dirty="0" smtClean="0">
                <a:latin typeface="Arial" pitchFamily="34" charset="0"/>
                <a:cs typeface="Arial" pitchFamily="34" charset="0"/>
              </a:rPr>
              <a:t>, Johnson C. Smith University.</a:t>
            </a:r>
          </a:p>
          <a:p>
            <a:pPr>
              <a:buFont typeface="Arial" pitchFamily="34" charset="0"/>
              <a:buNone/>
            </a:pPr>
            <a:endParaRPr lang="en-US" sz="1600" dirty="0" smtClean="0">
              <a:latin typeface="Arial" pitchFamily="34" charset="0"/>
              <a:cs typeface="Arial" pitchFamily="34" charset="0"/>
            </a:endParaRPr>
          </a:p>
          <a:p>
            <a:pPr>
              <a:buFont typeface="Arial" pitchFamily="34" charset="0"/>
              <a:buChar char="•"/>
            </a:pPr>
            <a:r>
              <a:rPr lang="en-US" sz="1600" dirty="0" smtClean="0">
                <a:latin typeface="Arial" pitchFamily="34" charset="0"/>
                <a:cs typeface="Arial" pitchFamily="34" charset="0"/>
              </a:rPr>
              <a:t>Unless otherwise specified, all the information contained within is Copyrighted © by Carnegie Mellon University. Permission is granted for use, modify, and reproduce these materials for teaching purposes. </a:t>
            </a:r>
          </a:p>
          <a:p>
            <a:pPr>
              <a:buFont typeface="Arial" pitchFamily="34" charset="0"/>
              <a:buChar char="•"/>
            </a:pPr>
            <a:r>
              <a:rPr lang="en-US" sz="1600" dirty="0" smtClean="0">
                <a:latin typeface="Arial" pitchFamily="34" charset="0"/>
                <a:cs typeface="Arial" pitchFamily="34" charset="0"/>
              </a:rPr>
              <a:t>Most recent versions of these presentations</a:t>
            </a:r>
            <a:r>
              <a:rPr lang="en-US" sz="1600" baseline="0" dirty="0" smtClean="0">
                <a:latin typeface="Arial" pitchFamily="34" charset="0"/>
                <a:cs typeface="Arial" pitchFamily="34" charset="0"/>
              </a:rPr>
              <a:t> can be found at </a:t>
            </a:r>
            <a:r>
              <a:rPr lang="en-US" sz="1600" baseline="0" dirty="0" smtClean="0">
                <a:latin typeface="Arial" pitchFamily="34" charset="0"/>
                <a:cs typeface="Arial" pitchFamily="34" charset="0"/>
                <a:hlinkClick r:id="rId2"/>
              </a:rPr>
              <a:t>http://marc.psc.edu/</a:t>
            </a:r>
            <a:r>
              <a:rPr lang="en-US" sz="1600" baseline="0" dirty="0" smtClean="0">
                <a:latin typeface="Arial" pitchFamily="34" charset="0"/>
                <a:cs typeface="Arial" pitchFamily="34" charset="0"/>
              </a:rPr>
              <a:t> </a:t>
            </a:r>
            <a:endParaRPr lang="en-US" sz="1600" dirty="0" smtClean="0">
              <a:latin typeface="Arial" pitchFamily="34" charset="0"/>
              <a:cs typeface="Arial" pitchFamily="34" charset="0"/>
            </a:endParaRPr>
          </a:p>
          <a:p>
            <a:endParaRPr lang="en-US" sz="16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Picture 3" descr="JCSUniv.JPG"/>
          <p:cNvPicPr>
            <a:picLocks noChangeAspect="1"/>
          </p:cNvPicPr>
          <p:nvPr userDrawn="1"/>
        </p:nvPicPr>
        <p:blipFill>
          <a:blip r:embed="rId3" cstate="print"/>
          <a:srcRect r="4578"/>
          <a:stretch>
            <a:fillRect/>
          </a:stretch>
        </p:blipFill>
        <p:spPr>
          <a:xfrm>
            <a:off x="3200400" y="67020"/>
            <a:ext cx="762000" cy="771180"/>
          </a:xfrm>
          <a:prstGeom prst="rect">
            <a:avLst/>
          </a:prstGeom>
        </p:spPr>
      </p:pic>
      <p:pic>
        <p:nvPicPr>
          <p:cNvPr id="6" name="Picture 5" descr="logo_upr2.JPG"/>
          <p:cNvPicPr>
            <a:picLocks noChangeAspect="1"/>
          </p:cNvPicPr>
          <p:nvPr userDrawn="1"/>
        </p:nvPicPr>
        <p:blipFill>
          <a:blip r:embed="rId4" cstate="print"/>
          <a:stretch>
            <a:fillRect/>
          </a:stretch>
        </p:blipFill>
        <p:spPr>
          <a:xfrm>
            <a:off x="4419600" y="76200"/>
            <a:ext cx="762000" cy="723515"/>
          </a:xfrm>
          <a:prstGeom prst="rect">
            <a:avLst/>
          </a:prstGeom>
        </p:spPr>
      </p:pic>
      <p:pic>
        <p:nvPicPr>
          <p:cNvPr id="8" name="Picture 7" descr="logo_uprmed.JPG"/>
          <p:cNvPicPr>
            <a:picLocks noChangeAspect="1"/>
          </p:cNvPicPr>
          <p:nvPr userDrawn="1"/>
        </p:nvPicPr>
        <p:blipFill>
          <a:blip r:embed="rId5" cstate="print"/>
          <a:stretch>
            <a:fillRect/>
          </a:stretch>
        </p:blipFill>
        <p:spPr>
          <a:xfrm>
            <a:off x="5562600" y="72940"/>
            <a:ext cx="733864" cy="765260"/>
          </a:xfrm>
          <a:prstGeom prst="rect">
            <a:avLst/>
          </a:prstGeom>
        </p:spPr>
      </p:pic>
      <p:pic>
        <p:nvPicPr>
          <p:cNvPr id="9" name="Picture 8" descr="NCCUniv.JPG"/>
          <p:cNvPicPr>
            <a:picLocks noChangeAspect="1"/>
          </p:cNvPicPr>
          <p:nvPr userDrawn="1"/>
        </p:nvPicPr>
        <p:blipFill>
          <a:blip r:embed="rId6" cstate="print"/>
          <a:stretch>
            <a:fillRect/>
          </a:stretch>
        </p:blipFill>
        <p:spPr>
          <a:xfrm>
            <a:off x="2257694" y="98032"/>
            <a:ext cx="714106" cy="740168"/>
          </a:xfrm>
          <a:prstGeom prst="rect">
            <a:avLst/>
          </a:prstGeom>
        </p:spPr>
      </p:pic>
      <p:pic>
        <p:nvPicPr>
          <p:cNvPr id="10" name="Picture 9" descr="PSC Logo.JPG"/>
          <p:cNvPicPr>
            <a:picLocks noChangeAspect="1"/>
          </p:cNvPicPr>
          <p:nvPr userDrawn="1"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2114550" cy="771525"/>
          </a:xfrm>
          <a:prstGeom prst="rect">
            <a:avLst/>
          </a:prstGeom>
        </p:spPr>
      </p:pic>
      <p:pic>
        <p:nvPicPr>
          <p:cNvPr id="11" name="Picture 10" descr="NRBSC Logo.JPG"/>
          <p:cNvPicPr>
            <a:picLocks noChangeAspect="1"/>
          </p:cNvPicPr>
          <p:nvPr userDrawn="1"/>
        </p:nvPicPr>
        <p:blipFill>
          <a:blip r:embed="rId8" cstate="print"/>
          <a:stretch>
            <a:fillRect/>
          </a:stretch>
        </p:blipFill>
        <p:spPr>
          <a:xfrm>
            <a:off x="7772400" y="0"/>
            <a:ext cx="1143000" cy="88011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userDrawn="1">
  <p:cSld name="title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1295400"/>
            <a:ext cx="8382000" cy="4800600"/>
          </a:xfrm>
        </p:spPr>
        <p:txBody>
          <a:bodyPr>
            <a:normAutofit/>
          </a:bodyPr>
          <a:lstStyle>
            <a:lvl1pPr marL="0" indent="0" algn="l">
              <a:buClr>
                <a:schemeClr val="accent1">
                  <a:lumMod val="50000"/>
                </a:schemeClr>
              </a:buClr>
              <a:buFont typeface="Wingdings" pitchFamily="2" charset="2"/>
              <a:buChar char="§"/>
              <a:defRPr sz="2800" baseline="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l">
              <a:buClr>
                <a:srgbClr val="C80000"/>
              </a:buClr>
              <a:buFont typeface="Wingdings" pitchFamily="2" charset="2"/>
              <a:buChar char="§"/>
              <a:defRPr>
                <a:solidFill>
                  <a:schemeClr val="tx1"/>
                </a:solidFill>
              </a:defRPr>
            </a:lvl2pPr>
            <a:lvl3pPr marL="914400" indent="0" algn="l">
              <a:buClr>
                <a:schemeClr val="accent1">
                  <a:lumMod val="75000"/>
                </a:schemeClr>
              </a:buClr>
              <a:buFont typeface="Wingdings" pitchFamily="2" charset="2"/>
              <a:buChar char="§"/>
              <a:defRPr>
                <a:solidFill>
                  <a:schemeClr val="tx1"/>
                </a:solidFill>
              </a:defRPr>
            </a:lvl3pPr>
            <a:lvl4pPr marL="1371600" indent="0" algn="l">
              <a:buClr>
                <a:srgbClr val="820000"/>
              </a:buClr>
              <a:buFont typeface="Wingdings" pitchFamily="2" charset="2"/>
              <a:buChar char="§"/>
              <a:defRPr>
                <a:solidFill>
                  <a:schemeClr val="tx1"/>
                </a:solidFill>
              </a:defRPr>
            </a:lvl4pPr>
            <a:lvl5pPr marL="1828800" indent="0" algn="l">
              <a:buFont typeface="Wingdings" pitchFamily="2" charset="2"/>
              <a:buChar char="§"/>
              <a:defRPr>
                <a:solidFill>
                  <a:schemeClr val="tx1"/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add text</a:t>
            </a:r>
          </a:p>
          <a:p>
            <a:pPr lvl="1"/>
            <a:r>
              <a:rPr lang="en-US" dirty="0" smtClean="0"/>
              <a:t>Level 2</a:t>
            </a:r>
          </a:p>
          <a:p>
            <a:pPr lvl="2"/>
            <a:r>
              <a:rPr lang="en-US" dirty="0" smtClean="0"/>
              <a:t>Level 3</a:t>
            </a:r>
          </a:p>
          <a:p>
            <a:pPr lvl="3"/>
            <a:r>
              <a:rPr lang="en-US" dirty="0" smtClean="0"/>
              <a:t>Level 4</a:t>
            </a:r>
          </a:p>
          <a:p>
            <a:pPr lvl="4"/>
            <a:r>
              <a:rPr lang="en-US" dirty="0" smtClean="0"/>
              <a:t>Level 5</a:t>
            </a:r>
            <a:endParaRPr lang="en-US" dirty="0"/>
          </a:p>
        </p:txBody>
      </p:sp>
      <p:sp>
        <p:nvSpPr>
          <p:cNvPr id="4" name="Title 2"/>
          <p:cNvSpPr>
            <a:spLocks noGrp="1"/>
          </p:cNvSpPr>
          <p:nvPr userDrawn="1">
            <p:ph type="title" idx="4294967295"/>
          </p:nvPr>
        </p:nvSpPr>
        <p:spPr>
          <a:xfrm>
            <a:off x="457200" y="609600"/>
            <a:ext cx="8229600" cy="609600"/>
          </a:xfrm>
          <a:prstGeom prst="rect">
            <a:avLst/>
          </a:prstGeom>
        </p:spPr>
        <p:txBody>
          <a:bodyPr/>
          <a:lstStyle>
            <a:lvl1pPr algn="l">
              <a:defRPr/>
            </a:lvl1pPr>
          </a:lstStyle>
          <a:p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Click to edit Master title style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5" name="Straight Connector 4"/>
          <p:cNvSpPr>
            <a:spLocks noChangeShapeType="1"/>
          </p:cNvSpPr>
          <p:nvPr userDrawn="1"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buFont typeface="Wingdings" pitchFamily="2" charset="2"/>
              <a:buNone/>
              <a:defRPr/>
            </a:pPr>
            <a:endParaRPr lang="en-US">
              <a:latin typeface="Arial" pitchFamily="34" charset="0"/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1244600" y="6356350"/>
            <a:ext cx="7416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hangingPunct="1">
              <a:defRPr sz="800" b="1">
                <a:solidFill>
                  <a:schemeClr val="tx2"/>
                </a:solidFill>
                <a:latin typeface="Times New Roman" pitchFamily="-112" charset="0"/>
                <a:ea typeface="Times New Roman" pitchFamily="-112" charset="0"/>
                <a:cs typeface="Times New Roman" pitchFamily="-112" charset="0"/>
              </a:defRPr>
            </a:lvl1pPr>
          </a:lstStyle>
          <a:p>
            <a:r>
              <a:rPr lang="en-US"/>
              <a:t>These materials were developed with funding from the US National Institutes of Health grant #2T36 GM008789 to the Pittsburgh Supercomputing Center</a:t>
            </a:r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612775" y="6356350"/>
            <a:ext cx="19812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hangingPunct="1">
              <a:defRPr sz="1400">
                <a:solidFill>
                  <a:schemeClr val="tx2"/>
                </a:solidFill>
              </a:defRPr>
            </a:lvl1pPr>
          </a:lstStyle>
          <a:p>
            <a:fld id="{3CCE3B32-70E2-2C44-BF99-0EB13D10CCB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609600"/>
          </a:xfrm>
          <a:prstGeom prst="rect">
            <a:avLst/>
          </a:prstGeom>
        </p:spPr>
        <p:txBody>
          <a:bodyPr/>
          <a:lstStyle>
            <a:lvl1pPr algn="l">
              <a:defRPr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371600"/>
            <a:ext cx="8229600" cy="4953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1244600" y="6356350"/>
            <a:ext cx="7416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hangingPunct="1">
              <a:defRPr sz="800" b="1">
                <a:solidFill>
                  <a:schemeClr val="tx2"/>
                </a:solidFill>
                <a:latin typeface="Times New Roman" pitchFamily="-112" charset="0"/>
                <a:ea typeface="Times New Roman" pitchFamily="-112" charset="0"/>
                <a:cs typeface="Times New Roman" pitchFamily="-112" charset="0"/>
              </a:defRPr>
            </a:lvl1pPr>
          </a:lstStyle>
          <a:p>
            <a:r>
              <a:rPr lang="en-US"/>
              <a:t>These materials were developed with funding from the US National Institutes of Health grant #2T36 GM008789 to the Pittsburgh Supercomputing Center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612775" y="6356350"/>
            <a:ext cx="19812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hangingPunct="1">
              <a:defRPr sz="1400">
                <a:solidFill>
                  <a:schemeClr val="tx2"/>
                </a:solidFill>
              </a:defRPr>
            </a:lvl1pPr>
          </a:lstStyle>
          <a:p>
            <a:fld id="{3CCE3B32-70E2-2C44-BF99-0EB13D10CCB2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10" name="Straight Connector 9"/>
          <p:cNvSpPr>
            <a:spLocks noChangeShapeType="1"/>
          </p:cNvSpPr>
          <p:nvPr userDrawn="1"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buFont typeface="Wingdings" pitchFamily="2" charset="2"/>
              <a:buNone/>
              <a:defRPr/>
            </a:pPr>
            <a:endParaRPr lang="en-US">
              <a:latin typeface="Arial" pitchFamily="34" charset="0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2"/>
          <p:cNvSpPr>
            <a:spLocks noGrp="1"/>
          </p:cNvSpPr>
          <p:nvPr>
            <p:ph type="title" idx="4294967295"/>
          </p:nvPr>
        </p:nvSpPr>
        <p:spPr>
          <a:xfrm>
            <a:off x="457200" y="609600"/>
            <a:ext cx="8229600" cy="609600"/>
          </a:xfrm>
          <a:prstGeom prst="rect">
            <a:avLst/>
          </a:prstGeom>
        </p:spPr>
        <p:txBody>
          <a:bodyPr/>
          <a:lstStyle>
            <a:lvl1pPr algn="l">
              <a:defRPr/>
            </a:lvl1pPr>
          </a:lstStyle>
          <a:p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Click to edit Master title style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1" name="Straight Connector 10"/>
          <p:cNvSpPr>
            <a:spLocks noChangeShapeType="1"/>
          </p:cNvSpPr>
          <p:nvPr userDrawn="1"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buFont typeface="Wingdings" pitchFamily="2" charset="2"/>
              <a:buNone/>
              <a:defRPr/>
            </a:pPr>
            <a:endParaRPr lang="en-US">
              <a:latin typeface="Arial" pitchFamily="34" charset="0"/>
            </a:endParaRPr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1244600" y="6356350"/>
            <a:ext cx="7416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hangingPunct="1">
              <a:defRPr sz="800" b="1">
                <a:solidFill>
                  <a:schemeClr val="tx2"/>
                </a:solidFill>
                <a:latin typeface="Times New Roman" pitchFamily="-112" charset="0"/>
                <a:ea typeface="Times New Roman" pitchFamily="-112" charset="0"/>
                <a:cs typeface="Times New Roman" pitchFamily="-112" charset="0"/>
              </a:defRPr>
            </a:lvl1pPr>
          </a:lstStyle>
          <a:p>
            <a:r>
              <a:rPr lang="en-US"/>
              <a:t>These materials were developed with funding from the US National Institutes of Health grant #2T36 GM008789 to the Pittsburgh Supercomputing Center</a:t>
            </a:r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612775" y="6356350"/>
            <a:ext cx="19812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hangingPunct="1">
              <a:defRPr sz="1400">
                <a:solidFill>
                  <a:schemeClr val="tx2"/>
                </a:solidFill>
              </a:defRPr>
            </a:lvl1pPr>
          </a:lstStyle>
          <a:p>
            <a:fld id="{3CCE3B32-70E2-2C44-BF99-0EB13D10CCB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jpeg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7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9" Type="http://schemas.openxmlformats.org/officeDocument/2006/relationships/image" Target="../media/image3.png"/><Relationship Id="rId3" Type="http://schemas.openxmlformats.org/officeDocument/2006/relationships/slideLayout" Target="../slideLayouts/slideLayout3.xml"/><Relationship Id="rId6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447800"/>
            <a:ext cx="7391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AB6ED3-D4D6-47F2-ADB6-25529AE52698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3" name="Picture 12" descr="PSC Logo.JP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2114550" cy="771525"/>
          </a:xfrm>
          <a:prstGeom prst="rect">
            <a:avLst/>
          </a:prstGeom>
        </p:spPr>
      </p:pic>
      <p:pic>
        <p:nvPicPr>
          <p:cNvPr id="14" name="Picture 13" descr="NRBSC Logo.JPG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7772400" y="0"/>
            <a:ext cx="1143000" cy="88011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 userDrawn="1"/>
        </p:nvPicPr>
        <p:blipFill>
          <a:blip r:embed="rId9"/>
          <a:stretch>
            <a:fillRect/>
          </a:stretch>
        </p:blipFill>
        <p:spPr>
          <a:xfrm>
            <a:off x="6858000" y="0"/>
            <a:ext cx="914400" cy="9144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92" r:id="rId1"/>
    <p:sldLayoutId id="2147483664" r:id="rId2"/>
    <p:sldLayoutId id="2147483665" r:id="rId3"/>
    <p:sldLayoutId id="2147483693" r:id="rId4"/>
    <p:sldLayoutId id="2147483694" r:id="rId5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3200" kern="1200">
          <a:solidFill>
            <a:schemeClr val="accent1">
              <a:lumMod val="75000"/>
            </a:schemeClr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5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5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5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5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5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5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5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4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4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3" Type="http://schemas.openxmlformats.org/officeDocument/2006/relationships/hyperlink" Target="http://docs.python.org/lib/typesseq-strings.html" TargetMode="External"/><Relationship Id="rId1" Type="http://schemas.openxmlformats.org/officeDocument/2006/relationships/slideLayout" Target="../slideLayouts/slideLayout5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5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5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5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5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3" Type="http://schemas.openxmlformats.org/officeDocument/2006/relationships/image" Target="../media/image8.png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685800" y="3962400"/>
            <a:ext cx="7543800" cy="2590800"/>
          </a:xfrm>
        </p:spPr>
        <p:txBody>
          <a:bodyPr>
            <a:noAutofit/>
          </a:bodyPr>
          <a:lstStyle/>
          <a:p>
            <a:pPr marL="215900" lvl="1">
              <a:lnSpc>
                <a:spcPct val="98000"/>
              </a:lnSpc>
              <a:buSzPct val="4500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sz="1600" dirty="0" smtClean="0">
                <a:solidFill>
                  <a:srgbClr val="000000"/>
                </a:solidFill>
                <a:latin typeface="+mj-lt"/>
              </a:rPr>
              <a:t>MARC: Developing Bioinformatics Programs</a:t>
            </a:r>
          </a:p>
          <a:p>
            <a:pPr marL="215900" lvl="1">
              <a:lnSpc>
                <a:spcPct val="98000"/>
              </a:lnSpc>
              <a:buSzPct val="4500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sz="1600" dirty="0" smtClean="0">
                <a:solidFill>
                  <a:srgbClr val="000000"/>
                </a:solidFill>
                <a:latin typeface="+mj-lt"/>
              </a:rPr>
              <a:t>June 2010</a:t>
            </a:r>
          </a:p>
          <a:p>
            <a:pPr marL="215900" lvl="1" algn="l">
              <a:lnSpc>
                <a:spcPct val="98000"/>
              </a:lnSpc>
              <a:buSzPct val="4500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GB" sz="1600" b="1" dirty="0" smtClean="0">
              <a:solidFill>
                <a:srgbClr val="000000"/>
              </a:solidFill>
              <a:latin typeface="+mj-lt"/>
            </a:endParaRPr>
          </a:p>
          <a:p>
            <a:pPr marL="215900" lvl="1">
              <a:lnSpc>
                <a:spcPct val="98000"/>
              </a:lnSpc>
              <a:buSzPct val="4500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sz="1600" b="1" dirty="0" smtClean="0">
                <a:solidFill>
                  <a:srgbClr val="000000"/>
                </a:solidFill>
                <a:latin typeface="+mj-lt"/>
              </a:rPr>
              <a:t>Alex </a:t>
            </a:r>
            <a:r>
              <a:rPr lang="en-GB" sz="1600" b="1" dirty="0" err="1" smtClean="0">
                <a:solidFill>
                  <a:srgbClr val="000000"/>
                </a:solidFill>
                <a:latin typeface="+mj-lt"/>
              </a:rPr>
              <a:t>Ropelewski</a:t>
            </a:r>
            <a:endParaRPr lang="en-GB" sz="1600" b="1" dirty="0" smtClean="0">
              <a:solidFill>
                <a:srgbClr val="000000"/>
              </a:solidFill>
              <a:latin typeface="+mj-lt"/>
            </a:endParaRPr>
          </a:p>
          <a:p>
            <a:pPr marL="215900" lvl="1">
              <a:buSzPct val="4500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sz="1400" dirty="0" smtClean="0">
                <a:solidFill>
                  <a:schemeClr val="accent1">
                    <a:lumMod val="75000"/>
                  </a:schemeClr>
                </a:solidFill>
                <a:latin typeface="+mj-lt"/>
              </a:rPr>
              <a:t>PSC-NRBSC</a:t>
            </a:r>
            <a:endParaRPr lang="en-GB" sz="1400" dirty="0" smtClean="0">
              <a:solidFill>
                <a:srgbClr val="00AE00"/>
              </a:solidFill>
              <a:latin typeface="+mj-lt"/>
            </a:endParaRPr>
          </a:p>
          <a:p>
            <a:pPr marL="215900" lvl="1">
              <a:lnSpc>
                <a:spcPct val="98000"/>
              </a:lnSpc>
              <a:buSzPct val="4500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sz="1600" b="1" dirty="0" err="1" smtClean="0">
                <a:solidFill>
                  <a:srgbClr val="000000"/>
                </a:solidFill>
                <a:latin typeface="+mj-lt"/>
              </a:rPr>
              <a:t>Bienvenido</a:t>
            </a:r>
            <a:r>
              <a:rPr lang="en-GB" sz="1600" b="1" dirty="0" smtClean="0">
                <a:solidFill>
                  <a:srgbClr val="000000"/>
                </a:solidFill>
                <a:latin typeface="+mj-lt"/>
              </a:rPr>
              <a:t> </a:t>
            </a:r>
            <a:r>
              <a:rPr lang="en-GB" sz="1600" b="1" dirty="0" err="1" smtClean="0">
                <a:solidFill>
                  <a:srgbClr val="000000"/>
                </a:solidFill>
                <a:latin typeface="+mj-lt"/>
              </a:rPr>
              <a:t>Vélez</a:t>
            </a:r>
            <a:endParaRPr lang="en-GB" sz="1600" b="1" dirty="0" smtClean="0">
              <a:solidFill>
                <a:srgbClr val="000000"/>
              </a:solidFill>
              <a:latin typeface="+mj-lt"/>
            </a:endParaRPr>
          </a:p>
          <a:p>
            <a:pPr marL="215900" lvl="1">
              <a:buSzPct val="4500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sz="1400" dirty="0" smtClean="0">
                <a:solidFill>
                  <a:schemeClr val="accent1">
                    <a:lumMod val="75000"/>
                  </a:schemeClr>
                </a:solidFill>
                <a:latin typeface="+mj-lt"/>
              </a:rPr>
              <a:t>UPR Mayaguez</a:t>
            </a:r>
          </a:p>
          <a:p>
            <a:endParaRPr lang="en-US" sz="1400" dirty="0" smtClean="0">
              <a:solidFill>
                <a:schemeClr val="tx1"/>
              </a:solidFill>
              <a:latin typeface="+mj-lt"/>
            </a:endParaRPr>
          </a:p>
          <a:p>
            <a:endParaRPr lang="en-US" sz="1400" dirty="0" smtClean="0">
              <a:latin typeface="+mj-lt"/>
            </a:endParaRPr>
          </a:p>
          <a:p>
            <a:r>
              <a:rPr lang="en-US" sz="900" dirty="0" smtClean="0">
                <a:latin typeface="+mj-lt"/>
              </a:rPr>
              <a:t>Reference: How to Think Like a Computer Scientist: Learning with Python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3EC2685-7EB5-4289-A761-ABC6C6D9CC5D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title" idx="4294967295"/>
          </p:nvPr>
        </p:nvSpPr>
        <p:spPr>
          <a:xfrm>
            <a:off x="304800" y="1143000"/>
            <a:ext cx="8229600" cy="990600"/>
          </a:xfrm>
          <a:prstGeom prst="rect">
            <a:avLst/>
          </a:prstGeom>
        </p:spPr>
        <p:txBody>
          <a:bodyPr/>
          <a:lstStyle/>
          <a:p>
            <a:r>
              <a:rPr lang="en-US" dirty="0" smtClean="0">
                <a:latin typeface="+mj-lt"/>
              </a:rPr>
              <a:t>Essential Computing for Bioinformatics</a:t>
            </a:r>
            <a:endParaRPr lang="en-US" dirty="0">
              <a:latin typeface="+mj-lt"/>
            </a:endParaRPr>
          </a:p>
        </p:txBody>
      </p:sp>
      <p:sp>
        <p:nvSpPr>
          <p:cNvPr id="5" name="Text Box 5"/>
          <p:cNvSpPr txBox="1">
            <a:spLocks noChangeArrowheads="1"/>
          </p:cNvSpPr>
          <p:nvPr/>
        </p:nvSpPr>
        <p:spPr bwMode="auto">
          <a:xfrm>
            <a:off x="1673225" y="1981200"/>
            <a:ext cx="5413375" cy="17765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945" tIns="41473" rIns="82945" bIns="41473">
            <a:prstTxWarp prst="textNoShape">
              <a:avLst/>
            </a:prstTxWarp>
            <a:spAutoFit/>
          </a:bodyPr>
          <a:lstStyle/>
          <a:p>
            <a:pPr algn="ctr" defTabSz="414338"/>
            <a:r>
              <a:rPr lang="en-US" sz="2200" dirty="0"/>
              <a:t>Lecture 2</a:t>
            </a:r>
          </a:p>
          <a:p>
            <a:pPr algn="ctr" defTabSz="414338"/>
            <a:endParaRPr lang="en-US" sz="2200" dirty="0"/>
          </a:p>
          <a:p>
            <a:pPr algn="ctr" defTabSz="414338"/>
            <a:r>
              <a:rPr lang="en-US" sz="2200" dirty="0"/>
              <a:t>High-level Programming with Python</a:t>
            </a:r>
          </a:p>
          <a:p>
            <a:pPr algn="ctr" defTabSz="414338"/>
            <a:endParaRPr lang="en-US" sz="2200" dirty="0" smtClean="0"/>
          </a:p>
          <a:p>
            <a:pPr algn="ctr" defTabSz="414338"/>
            <a:r>
              <a:rPr lang="en-US" sz="2200" dirty="0" smtClean="0"/>
              <a:t>Controlling </a:t>
            </a:r>
            <a:r>
              <a:rPr lang="en-US" sz="2200" dirty="0"/>
              <a:t>the flow of your program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Function Design Guidelines</a:t>
            </a:r>
            <a:endParaRPr lang="en-US" dirty="0"/>
          </a:p>
        </p:txBody>
      </p:sp>
      <p:sp>
        <p:nvSpPr>
          <p:cNvPr id="24579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smtClean="0"/>
              <a:t>Should have a single well defined 'contract'</a:t>
            </a:r>
          </a:p>
          <a:p>
            <a:pPr lvl="1"/>
            <a:r>
              <a:rPr lang="en-US" smtClean="0"/>
              <a:t>E.g. Return the gc-value of a sequence</a:t>
            </a:r>
          </a:p>
          <a:p>
            <a:r>
              <a:rPr lang="en-US" smtClean="0"/>
              <a:t>Contract should be easy to understand and remember</a:t>
            </a:r>
          </a:p>
          <a:p>
            <a:r>
              <a:rPr lang="en-US" smtClean="0"/>
              <a:t>Should be as general as possible</a:t>
            </a:r>
          </a:p>
          <a:p>
            <a:r>
              <a:rPr lang="en-US" smtClean="0"/>
              <a:t>Should be as efficient as possible</a:t>
            </a:r>
          </a:p>
          <a:p>
            <a:r>
              <a:rPr lang="en-US" smtClean="0"/>
              <a:t>Should not mix calculations with I/O</a:t>
            </a:r>
            <a:endParaRPr lang="en-US"/>
          </a:p>
        </p:txBody>
      </p:sp>
      <p:sp>
        <p:nvSpPr>
          <p:cNvPr id="24581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These materials were developed with funding from the US National Institutes of Health grant #2T36 GM008789 to the Pittsburgh Supercomputing Center</a:t>
            </a:r>
            <a:endParaRPr lang="en-US"/>
          </a:p>
        </p:txBody>
      </p:sp>
      <p:sp>
        <p:nvSpPr>
          <p:cNvPr id="24580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8E4A02C-68C2-3940-A6A3-074DE6A14D2E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609600"/>
            <a:ext cx="8229600" cy="609600"/>
          </a:xfrm>
        </p:spPr>
        <p:txBody>
          <a:bodyPr/>
          <a:lstStyle/>
          <a:p>
            <a:r>
              <a:rPr lang="en-US" smtClean="0"/>
              <a:t>Applying the Guidelines</a:t>
            </a:r>
            <a:endParaRPr lang="en-US" dirty="0"/>
          </a:p>
        </p:txBody>
      </p:sp>
      <p:sp>
        <p:nvSpPr>
          <p:cNvPr id="25609" name="Footer Placeholder 8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These materials were developed with funding from the US National Institutes of Health grant #2T36 GM008789 to the Pittsburgh Supercomputing Center</a:t>
            </a:r>
            <a:endParaRPr lang="en-US"/>
          </a:p>
        </p:txBody>
      </p:sp>
      <p:sp>
        <p:nvSpPr>
          <p:cNvPr id="2560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3352C22-7C67-D14E-8337-44B33728A211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25603" name="Rectangle 3"/>
          <p:cNvSpPr>
            <a:spLocks noChangeArrowheads="1"/>
          </p:cNvSpPr>
          <p:nvPr/>
        </p:nvSpPr>
        <p:spPr bwMode="auto">
          <a:xfrm>
            <a:off x="1036638" y="1474788"/>
            <a:ext cx="7672387" cy="763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945" tIns="41473" rIns="82945" bIns="41473">
            <a:prstTxWarp prst="textNoShape">
              <a:avLst/>
            </a:prstTxWarp>
            <a:spAutoFit/>
          </a:bodyPr>
          <a:lstStyle/>
          <a:p>
            <a:pPr defTabSz="414338"/>
            <a:r>
              <a:rPr lang="en-US" sz="1600" dirty="0"/>
              <a:t>def </a:t>
            </a:r>
            <a:r>
              <a:rPr lang="en-US" sz="1600" dirty="0" err="1"/>
              <a:t>gcCount(sequence</a:t>
            </a:r>
            <a:r>
              <a:rPr lang="en-US" sz="1600" dirty="0"/>
              <a:t>):</a:t>
            </a:r>
          </a:p>
          <a:p>
            <a:pPr defTabSz="414338"/>
            <a:r>
              <a:rPr lang="en-US" sz="1600" dirty="0"/>
              <a:t>	</a:t>
            </a:r>
            <a:r>
              <a:rPr lang="en-US" sz="1600" dirty="0" err="1"/>
              <a:t>gc</a:t>
            </a:r>
            <a:r>
              <a:rPr lang="en-US" sz="1600" dirty="0"/>
              <a:t> = </a:t>
            </a:r>
            <a:r>
              <a:rPr lang="en-US" sz="1600" dirty="0" err="1"/>
              <a:t>float(count(sequence</a:t>
            </a:r>
            <a:r>
              <a:rPr lang="en-US" sz="1600" dirty="0"/>
              <a:t>, '</a:t>
            </a:r>
            <a:r>
              <a:rPr lang="en-US" sz="1600" dirty="0" err="1"/>
              <a:t>g</a:t>
            </a:r>
            <a:r>
              <a:rPr lang="en-US" sz="1600" dirty="0"/>
              <a:t>') + </a:t>
            </a:r>
            <a:r>
              <a:rPr lang="en-US" sz="1600" dirty="0" err="1"/>
              <a:t>count(sequence</a:t>
            </a:r>
            <a:r>
              <a:rPr lang="en-US" sz="1600" dirty="0"/>
              <a:t>, '</a:t>
            </a:r>
            <a:r>
              <a:rPr lang="en-US" sz="1600" dirty="0" err="1"/>
              <a:t>c</a:t>
            </a:r>
            <a:r>
              <a:rPr lang="en-US" sz="1600" dirty="0"/>
              <a:t>'))/ </a:t>
            </a:r>
            <a:r>
              <a:rPr lang="en-US" sz="1600" dirty="0" err="1"/>
              <a:t>len(sequence</a:t>
            </a:r>
            <a:r>
              <a:rPr lang="en-US" sz="1600" dirty="0"/>
              <a:t>)</a:t>
            </a:r>
          </a:p>
          <a:p>
            <a:pPr defTabSz="414338"/>
            <a:r>
              <a:rPr lang="en-US" sz="1600" dirty="0"/>
              <a:t>	print </a:t>
            </a:r>
            <a:r>
              <a:rPr lang="en-US" sz="1600" dirty="0" err="1"/>
              <a:t>gc</a:t>
            </a:r>
            <a:endParaRPr lang="en-US" sz="1600" dirty="0"/>
          </a:p>
        </p:txBody>
      </p:sp>
      <p:sp>
        <p:nvSpPr>
          <p:cNvPr id="25604" name="Text Box 4"/>
          <p:cNvSpPr txBox="1">
            <a:spLocks noChangeArrowheads="1"/>
          </p:cNvSpPr>
          <p:nvPr/>
        </p:nvSpPr>
        <p:spPr bwMode="auto">
          <a:xfrm>
            <a:off x="1022350" y="2559050"/>
            <a:ext cx="2311400" cy="309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82945" tIns="41473" rIns="82945" bIns="41473">
            <a:prstTxWarp prst="textNoShape">
              <a:avLst/>
            </a:prstTxWarp>
            <a:spAutoFit/>
          </a:bodyPr>
          <a:lstStyle/>
          <a:p>
            <a:pPr defTabSz="414338"/>
            <a:r>
              <a:rPr lang="en-US" sz="1600" i="1" dirty="0">
                <a:solidFill>
                  <a:srgbClr val="FF0000"/>
                </a:solidFill>
              </a:rPr>
              <a:t>What can be improved?</a:t>
            </a:r>
          </a:p>
        </p:txBody>
      </p:sp>
      <p:sp>
        <p:nvSpPr>
          <p:cNvPr id="25605" name="Rectangle 5"/>
          <p:cNvSpPr>
            <a:spLocks noChangeArrowheads="1"/>
          </p:cNvSpPr>
          <p:nvPr/>
        </p:nvSpPr>
        <p:spPr bwMode="auto">
          <a:xfrm>
            <a:off x="1174750" y="3133725"/>
            <a:ext cx="7672388" cy="763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945" tIns="41473" rIns="82945" bIns="41473">
            <a:prstTxWarp prst="textNoShape">
              <a:avLst/>
            </a:prstTxWarp>
            <a:spAutoFit/>
          </a:bodyPr>
          <a:lstStyle/>
          <a:p>
            <a:pPr defTabSz="414338"/>
            <a:r>
              <a:rPr lang="en-US" sz="1600" dirty="0"/>
              <a:t>def </a:t>
            </a:r>
            <a:r>
              <a:rPr lang="en-US" sz="1600" dirty="0" err="1"/>
              <a:t>gcCount(sequence</a:t>
            </a:r>
            <a:r>
              <a:rPr lang="en-US" sz="1600" dirty="0"/>
              <a:t>):</a:t>
            </a:r>
          </a:p>
          <a:p>
            <a:pPr defTabSz="414338"/>
            <a:r>
              <a:rPr lang="en-US" sz="1600" dirty="0"/>
              <a:t>	</a:t>
            </a:r>
            <a:r>
              <a:rPr lang="en-US" sz="1600" dirty="0" err="1"/>
              <a:t>gc</a:t>
            </a:r>
            <a:r>
              <a:rPr lang="en-US" sz="1600" dirty="0"/>
              <a:t> = </a:t>
            </a:r>
            <a:r>
              <a:rPr lang="en-US" sz="1600" dirty="0" err="1"/>
              <a:t>float(count(sequence</a:t>
            </a:r>
            <a:r>
              <a:rPr lang="en-US" sz="1600" dirty="0"/>
              <a:t>, '</a:t>
            </a:r>
            <a:r>
              <a:rPr lang="en-US" sz="1600" dirty="0" err="1"/>
              <a:t>g</a:t>
            </a:r>
            <a:r>
              <a:rPr lang="en-US" sz="1600" dirty="0"/>
              <a:t>' + </a:t>
            </a:r>
            <a:r>
              <a:rPr lang="en-US" sz="1600" dirty="0" err="1"/>
              <a:t>count(sequence</a:t>
            </a:r>
            <a:r>
              <a:rPr lang="en-US" sz="1600" dirty="0"/>
              <a:t>, '</a:t>
            </a:r>
            <a:r>
              <a:rPr lang="en-US" sz="1600" dirty="0" err="1"/>
              <a:t>c</a:t>
            </a:r>
            <a:r>
              <a:rPr lang="en-US" sz="1600" dirty="0"/>
              <a:t>'))/ </a:t>
            </a:r>
            <a:r>
              <a:rPr lang="en-US" sz="1600" dirty="0" err="1"/>
              <a:t>len(sequence</a:t>
            </a:r>
            <a:r>
              <a:rPr lang="en-US" sz="1600" dirty="0"/>
              <a:t>)</a:t>
            </a:r>
          </a:p>
          <a:p>
            <a:pPr defTabSz="414338"/>
            <a:r>
              <a:rPr lang="en-US" sz="1600" dirty="0"/>
              <a:t>	</a:t>
            </a:r>
            <a:r>
              <a:rPr lang="en-US" sz="1600" dirty="0">
                <a:solidFill>
                  <a:schemeClr val="accent2"/>
                </a:solidFill>
              </a:rPr>
              <a:t>return </a:t>
            </a:r>
            <a:r>
              <a:rPr lang="en-US" sz="1600" dirty="0" err="1">
                <a:solidFill>
                  <a:schemeClr val="accent2"/>
                </a:solidFill>
              </a:rPr>
              <a:t>gc</a:t>
            </a:r>
            <a:endParaRPr lang="en-US" sz="1600" dirty="0">
              <a:solidFill>
                <a:schemeClr val="accent2"/>
              </a:solidFill>
            </a:endParaRPr>
          </a:p>
        </p:txBody>
      </p:sp>
      <p:sp>
        <p:nvSpPr>
          <p:cNvPr id="25606" name="Text Box 6"/>
          <p:cNvSpPr txBox="1">
            <a:spLocks noChangeArrowheads="1"/>
          </p:cNvSpPr>
          <p:nvPr/>
        </p:nvSpPr>
        <p:spPr bwMode="auto">
          <a:xfrm>
            <a:off x="1104900" y="4240213"/>
            <a:ext cx="1836738" cy="309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82945" tIns="41473" rIns="82945" bIns="41473">
            <a:prstTxWarp prst="textNoShape">
              <a:avLst/>
            </a:prstTxWarp>
            <a:spAutoFit/>
          </a:bodyPr>
          <a:lstStyle/>
          <a:p>
            <a:pPr defTabSz="414338"/>
            <a:r>
              <a:rPr lang="en-US" sz="1600" i="1">
                <a:solidFill>
                  <a:srgbClr val="FF0000"/>
                </a:solidFill>
              </a:rPr>
              <a:t>Why is this better?</a:t>
            </a:r>
          </a:p>
        </p:txBody>
      </p:sp>
      <p:sp>
        <p:nvSpPr>
          <p:cNvPr id="25607" name="Rectangle 7"/>
          <p:cNvSpPr>
            <a:spLocks noChangeArrowheads="1"/>
          </p:cNvSpPr>
          <p:nvPr/>
        </p:nvSpPr>
        <p:spPr bwMode="auto">
          <a:xfrm>
            <a:off x="1243013" y="4724400"/>
            <a:ext cx="7672387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945" tIns="41473" rIns="82945" bIns="41473">
            <a:prstTxWarp prst="textNoShape">
              <a:avLst/>
            </a:prstTxWarp>
            <a:spAutoFit/>
          </a:bodyPr>
          <a:lstStyle/>
          <a:p>
            <a:pPr defTabSz="414338">
              <a:buFont typeface="Wingdings" pitchFamily="-112" charset="2"/>
              <a:buChar char=""/>
            </a:pPr>
            <a:r>
              <a:rPr lang="en-US" sz="1600" dirty="0"/>
              <a:t> More reusable function</a:t>
            </a:r>
          </a:p>
          <a:p>
            <a:pPr defTabSz="414338">
              <a:buFont typeface="Wingdings" pitchFamily="-112" charset="2"/>
              <a:buChar char=""/>
            </a:pPr>
            <a:r>
              <a:rPr lang="en-US" sz="1600" dirty="0"/>
              <a:t> Can call it to get the </a:t>
            </a:r>
            <a:r>
              <a:rPr lang="en-US" sz="1600" i="1" dirty="0" err="1"/>
              <a:t>gcCount</a:t>
            </a:r>
            <a:r>
              <a:rPr lang="en-US" sz="1600" dirty="0"/>
              <a:t> and then decide what to do with the value</a:t>
            </a:r>
          </a:p>
          <a:p>
            <a:pPr defTabSz="414338">
              <a:buFont typeface="Wingdings" pitchFamily="-112" charset="2"/>
              <a:buChar char=""/>
            </a:pPr>
            <a:r>
              <a:rPr lang="en-US" sz="1600" dirty="0"/>
              <a:t> May not have to </a:t>
            </a:r>
            <a:r>
              <a:rPr lang="en-US" sz="1600" i="1" dirty="0"/>
              <a:t>print</a:t>
            </a:r>
            <a:r>
              <a:rPr lang="en-US" sz="1600" dirty="0"/>
              <a:t> the value</a:t>
            </a:r>
          </a:p>
          <a:p>
            <a:pPr defTabSz="414338">
              <a:buFont typeface="Wingdings" pitchFamily="-112" charset="2"/>
              <a:buChar char=""/>
            </a:pPr>
            <a:r>
              <a:rPr lang="en-US" sz="1600" dirty="0"/>
              <a:t> Function has ONE well-defined objective or CONTRACT</a:t>
            </a:r>
            <a:endParaRPr lang="en-US" sz="1600" dirty="0">
              <a:solidFill>
                <a:schemeClr val="accent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Outline</a:t>
            </a:r>
            <a:endParaRPr lang="en-GB" dirty="0"/>
          </a:p>
        </p:txBody>
      </p:sp>
      <p:sp>
        <p:nvSpPr>
          <p:cNvPr id="113667" name="Rectangle 2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>
              <a:buClr>
                <a:srgbClr val="FF0000"/>
              </a:buClr>
              <a:buFont typeface="Wingdings" charset="2"/>
              <a:buChar char="ü"/>
            </a:pPr>
            <a:r>
              <a:rPr lang="en-GB" smtClean="0"/>
              <a:t>Basics of Functions</a:t>
            </a:r>
          </a:p>
          <a:p>
            <a:r>
              <a:rPr lang="en-GB" smtClean="0"/>
              <a:t>Decision statements</a:t>
            </a:r>
          </a:p>
          <a:p>
            <a:r>
              <a:rPr lang="en-GB" smtClean="0"/>
              <a:t>Recursion</a:t>
            </a:r>
          </a:p>
          <a:p>
            <a:r>
              <a:rPr lang="en-GB" smtClean="0"/>
              <a:t>Iteration statements</a:t>
            </a:r>
          </a:p>
          <a:p>
            <a:endParaRPr lang="en-GB" dirty="0"/>
          </a:p>
        </p:txBody>
      </p:sp>
      <p:sp>
        <p:nvSpPr>
          <p:cNvPr id="113668" name="Slide Number Placeholder 3"/>
          <p:cNvSpPr txBox="1">
            <a:spLocks noGrp="1"/>
          </p:cNvSpPr>
          <p:nvPr/>
        </p:nvSpPr>
        <p:spPr bwMode="auto">
          <a:xfrm>
            <a:off x="612775" y="6356350"/>
            <a:ext cx="19812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 hangingPunct="1"/>
            <a:fld id="{E8A05319-963C-7040-B7A4-7571AF350B58}" type="slidenum">
              <a:rPr lang="en-US" sz="1400">
                <a:solidFill>
                  <a:schemeClr val="tx2"/>
                </a:solidFill>
              </a:rPr>
              <a:pPr hangingPunct="1"/>
              <a:t>12</a:t>
            </a:fld>
            <a:endParaRPr lang="en-US" sz="1400">
              <a:solidFill>
                <a:schemeClr val="tx2"/>
              </a:solidFill>
            </a:endParaRPr>
          </a:p>
        </p:txBody>
      </p:sp>
      <p:sp>
        <p:nvSpPr>
          <p:cNvPr id="113669" name="Footer Placeholder 4"/>
          <p:cNvSpPr txBox="1">
            <a:spLocks noGrp="1"/>
          </p:cNvSpPr>
          <p:nvPr/>
        </p:nvSpPr>
        <p:spPr bwMode="auto">
          <a:xfrm>
            <a:off x="1244600" y="6356350"/>
            <a:ext cx="74168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 algn="r" hangingPunct="1"/>
            <a:r>
              <a:rPr lang="en-US" sz="800" b="1">
                <a:solidFill>
                  <a:schemeClr val="tx2"/>
                </a:solidFill>
                <a:latin typeface="Times New Roman" pitchFamily="-112" charset="0"/>
                <a:ea typeface="Times New Roman" pitchFamily="-112" charset="0"/>
                <a:cs typeface="Times New Roman" pitchFamily="-112" charset="0"/>
              </a:rPr>
              <a:t>These materials were developed with funding from the US National Institutes of Health grant #2T36 GM008789 to the Pittsburgh Supercomputing Center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609600"/>
            <a:ext cx="8229600" cy="609600"/>
          </a:xfrm>
        </p:spPr>
        <p:txBody>
          <a:bodyPr/>
          <a:lstStyle/>
          <a:p>
            <a:r>
              <a:rPr lang="en-US" smtClean="0"/>
              <a:t>Decision statements</a:t>
            </a:r>
            <a:endParaRPr lang="en-US" dirty="0"/>
          </a:p>
        </p:txBody>
      </p:sp>
      <p:sp>
        <p:nvSpPr>
          <p:cNvPr id="26632" name="Footer Placeholder 7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These materials were developed with funding from the US National Institutes of Health grant #2T36 GM008789 to the Pittsburgh Supercomputing Center</a:t>
            </a:r>
            <a:endParaRPr lang="en-US"/>
          </a:p>
        </p:txBody>
      </p:sp>
      <p:sp>
        <p:nvSpPr>
          <p:cNvPr id="26631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A3C52CE-A8B8-3B48-B023-7709A64D8C7B}" type="slidenum">
              <a:rPr lang="en-US" smtClean="0"/>
              <a:pPr/>
              <a:t>13</a:t>
            </a:fld>
            <a:endParaRPr lang="en-US"/>
          </a:p>
        </p:txBody>
      </p:sp>
      <p:sp>
        <p:nvSpPr>
          <p:cNvPr id="26627" name="Rectangle 4"/>
          <p:cNvSpPr>
            <a:spLocks noChangeArrowheads="1"/>
          </p:cNvSpPr>
          <p:nvPr/>
        </p:nvSpPr>
        <p:spPr bwMode="auto">
          <a:xfrm>
            <a:off x="3327400" y="1908175"/>
            <a:ext cx="2627313" cy="2403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945" tIns="41473" rIns="82945" bIns="41473">
            <a:prstTxWarp prst="textNoShape">
              <a:avLst/>
            </a:prstTxWarp>
            <a:spAutoFit/>
          </a:bodyPr>
          <a:lstStyle/>
          <a:p>
            <a:pPr defTabSz="414338"/>
            <a:r>
              <a:rPr lang="en-US" sz="2200"/>
              <a:t>if &lt;be</a:t>
            </a:r>
            <a:r>
              <a:rPr lang="en-US" sz="2200" baseline="-25000"/>
              <a:t>1</a:t>
            </a:r>
            <a:r>
              <a:rPr lang="en-US" sz="2200"/>
              <a:t>&gt; :</a:t>
            </a:r>
          </a:p>
          <a:p>
            <a:pPr defTabSz="414338"/>
            <a:r>
              <a:rPr lang="en-US" sz="2200"/>
              <a:t>	&lt;block</a:t>
            </a:r>
            <a:r>
              <a:rPr lang="en-US" sz="2200" baseline="-25000"/>
              <a:t>1</a:t>
            </a:r>
            <a:r>
              <a:rPr lang="en-US" sz="2200"/>
              <a:t>&gt;</a:t>
            </a:r>
          </a:p>
          <a:p>
            <a:pPr defTabSz="414338"/>
            <a:r>
              <a:rPr lang="en-US" sz="2200"/>
              <a:t>elif &lt;be</a:t>
            </a:r>
            <a:r>
              <a:rPr lang="en-US" sz="2200" baseline="-25000"/>
              <a:t>2</a:t>
            </a:r>
            <a:r>
              <a:rPr lang="en-US" sz="2200"/>
              <a:t>&gt;:</a:t>
            </a:r>
          </a:p>
          <a:p>
            <a:pPr defTabSz="414338"/>
            <a:r>
              <a:rPr lang="en-US" sz="2200"/>
              <a:t>	&lt;block</a:t>
            </a:r>
            <a:r>
              <a:rPr lang="en-US" sz="2200" baseline="-25000"/>
              <a:t>2</a:t>
            </a:r>
            <a:r>
              <a:rPr lang="en-US" sz="2200"/>
              <a:t>&gt;</a:t>
            </a:r>
          </a:p>
          <a:p>
            <a:pPr defTabSz="414338"/>
            <a:r>
              <a:rPr lang="en-US" sz="1600"/>
              <a:t>…</a:t>
            </a:r>
          </a:p>
          <a:p>
            <a:pPr defTabSz="414338"/>
            <a:r>
              <a:rPr lang="en-US" sz="1600"/>
              <a:t>…</a:t>
            </a:r>
          </a:p>
          <a:p>
            <a:pPr defTabSz="414338"/>
            <a:r>
              <a:rPr lang="en-US" sz="2200"/>
              <a:t>else:</a:t>
            </a:r>
          </a:p>
          <a:p>
            <a:pPr defTabSz="414338"/>
            <a:r>
              <a:rPr lang="en-US" sz="2200"/>
              <a:t>	&lt;block</a:t>
            </a:r>
            <a:r>
              <a:rPr lang="en-US" sz="2200" baseline="-25000"/>
              <a:t>n+1</a:t>
            </a:r>
            <a:r>
              <a:rPr lang="en-US" sz="2200"/>
              <a:t>&gt;</a:t>
            </a:r>
          </a:p>
        </p:txBody>
      </p:sp>
      <p:sp>
        <p:nvSpPr>
          <p:cNvPr id="26628" name="Text Box 5"/>
          <p:cNvSpPr txBox="1">
            <a:spLocks noChangeArrowheads="1"/>
          </p:cNvSpPr>
          <p:nvPr/>
        </p:nvSpPr>
        <p:spPr bwMode="auto">
          <a:xfrm>
            <a:off x="668338" y="5226050"/>
            <a:ext cx="7546975" cy="1025525"/>
          </a:xfrm>
          <a:prstGeom prst="rect">
            <a:avLst/>
          </a:prstGeom>
          <a:noFill/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lIns="82945" tIns="41473" rIns="82945" bIns="41473">
            <a:prstTxWarp prst="textNoShape">
              <a:avLst/>
            </a:prstTxWarp>
            <a:spAutoFit/>
          </a:bodyPr>
          <a:lstStyle/>
          <a:p>
            <a:pPr defTabSz="414338">
              <a:buFont typeface="Wingdings" pitchFamily="-112" charset="2"/>
              <a:buChar char=""/>
            </a:pPr>
            <a:r>
              <a:rPr lang="en-US" sz="2200" i="1"/>
              <a:t> Each &lt;be</a:t>
            </a:r>
            <a:r>
              <a:rPr lang="en-US" sz="2200" baseline="-25000"/>
              <a:t>i&gt;</a:t>
            </a:r>
            <a:r>
              <a:rPr lang="en-US" sz="2200" i="1"/>
              <a:t> is a BOOLEAN expressions</a:t>
            </a:r>
          </a:p>
          <a:p>
            <a:pPr defTabSz="414338">
              <a:buFont typeface="Wingdings" pitchFamily="-112" charset="2"/>
              <a:buChar char=""/>
            </a:pPr>
            <a:r>
              <a:rPr lang="en-US" sz="2200" i="1"/>
              <a:t> Each &lt;block</a:t>
            </a:r>
            <a:r>
              <a:rPr lang="en-US" sz="2200" baseline="-25000"/>
              <a:t>i</a:t>
            </a:r>
            <a:r>
              <a:rPr lang="en-US" sz="2200" i="1"/>
              <a:t>&gt;is a sequence of statements</a:t>
            </a:r>
          </a:p>
          <a:p>
            <a:pPr defTabSz="414338">
              <a:buFont typeface="Wingdings" pitchFamily="-112" charset="2"/>
              <a:buChar char=""/>
            </a:pPr>
            <a:r>
              <a:rPr lang="en-US" sz="2200" i="1"/>
              <a:t> Level of indentation determines what’s inside each block</a:t>
            </a:r>
          </a:p>
        </p:txBody>
      </p:sp>
      <p:sp>
        <p:nvSpPr>
          <p:cNvPr id="26629" name="Text Box 6"/>
          <p:cNvSpPr txBox="1">
            <a:spLocks noChangeArrowheads="1"/>
          </p:cNvSpPr>
          <p:nvPr/>
        </p:nvSpPr>
        <p:spPr bwMode="auto">
          <a:xfrm>
            <a:off x="384175" y="2944813"/>
            <a:ext cx="2457450" cy="546100"/>
          </a:xfrm>
          <a:prstGeom prst="rect">
            <a:avLst/>
          </a:prstGeom>
          <a:noFill/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 lIns="82945" tIns="41473" rIns="82945" bIns="41473">
            <a:prstTxWarp prst="textNoShape">
              <a:avLst/>
            </a:prstTxWarp>
            <a:spAutoFit/>
          </a:bodyPr>
          <a:lstStyle/>
          <a:p>
            <a:pPr algn="r" defTabSz="414338"/>
            <a:r>
              <a:rPr lang="en-US" sz="1600" i="1"/>
              <a:t>Indentation has meaning </a:t>
            </a:r>
          </a:p>
          <a:p>
            <a:pPr algn="r" defTabSz="414338"/>
            <a:r>
              <a:rPr lang="en-US" sz="1600" i="1"/>
              <a:t>in Python</a:t>
            </a:r>
          </a:p>
        </p:txBody>
      </p:sp>
      <p:sp>
        <p:nvSpPr>
          <p:cNvPr id="26630" name="AutoShape 8"/>
          <p:cNvSpPr>
            <a:spLocks/>
          </p:cNvSpPr>
          <p:nvPr/>
        </p:nvSpPr>
        <p:spPr bwMode="auto">
          <a:xfrm>
            <a:off x="2913063" y="1978025"/>
            <a:ext cx="207962" cy="2349500"/>
          </a:xfrm>
          <a:prstGeom prst="leftBrace">
            <a:avLst>
              <a:gd name="adj1" fmla="val 94148"/>
              <a:gd name="adj2" fmla="val 50000"/>
            </a:avLst>
          </a:prstGeom>
          <a:noFill/>
          <a:ln w="9525">
            <a:solidFill>
              <a:schemeClr val="accent2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609600"/>
            <a:ext cx="8229600" cy="609600"/>
          </a:xfrm>
        </p:spPr>
        <p:txBody>
          <a:bodyPr/>
          <a:lstStyle/>
          <a:p>
            <a:r>
              <a:rPr lang="en-US" smtClean="0"/>
              <a:t>Compute the complement of a DNA base</a:t>
            </a:r>
            <a:endParaRPr lang="en-US" dirty="0"/>
          </a:p>
        </p:txBody>
      </p:sp>
      <p:sp>
        <p:nvSpPr>
          <p:cNvPr id="27654" name="Footer Placeholder 5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These materials were developed with funding from the US National Institutes of Health grant #2T36 GM008789 to the Pittsburgh Supercomputing Center</a:t>
            </a:r>
            <a:endParaRPr lang="en-US"/>
          </a:p>
        </p:txBody>
      </p:sp>
      <p:sp>
        <p:nvSpPr>
          <p:cNvPr id="27653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75AE88B-AF43-6741-8B63-26987C8B03DD}" type="slidenum">
              <a:rPr lang="en-US" smtClean="0"/>
              <a:pPr/>
              <a:t>14</a:t>
            </a:fld>
            <a:endParaRPr lang="en-US"/>
          </a:p>
        </p:txBody>
      </p:sp>
      <p:sp>
        <p:nvSpPr>
          <p:cNvPr id="27651" name="Rectangle 4"/>
          <p:cNvSpPr>
            <a:spLocks noChangeArrowheads="1"/>
          </p:cNvSpPr>
          <p:nvPr/>
        </p:nvSpPr>
        <p:spPr bwMode="auto">
          <a:xfrm>
            <a:off x="2173288" y="1847850"/>
            <a:ext cx="4570412" cy="3203575"/>
          </a:xfrm>
          <a:prstGeom prst="rect">
            <a:avLst/>
          </a:prstGeom>
          <a:noFill/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lIns="82945" tIns="41473" rIns="82945" bIns="41473">
            <a:prstTxWarp prst="textNoShape">
              <a:avLst/>
            </a:prstTxWarp>
            <a:spAutoFit/>
          </a:bodyPr>
          <a:lstStyle/>
          <a:p>
            <a:pPr defTabSz="414338"/>
            <a:r>
              <a:rPr lang="en-US" sz="2200">
                <a:latin typeface="Courier New" pitchFamily="-112" charset="0"/>
              </a:rPr>
              <a:t>def complementBase(base):</a:t>
            </a:r>
          </a:p>
          <a:p>
            <a:pPr defTabSz="414338"/>
            <a:r>
              <a:rPr lang="en-US" sz="2200">
                <a:latin typeface="Courier New" pitchFamily="-112" charset="0"/>
              </a:rPr>
              <a:t>    if (base == ’a'):</a:t>
            </a:r>
          </a:p>
          <a:p>
            <a:pPr defTabSz="414338"/>
            <a:r>
              <a:rPr lang="en-US" sz="2200">
                <a:latin typeface="Courier New" pitchFamily="-112" charset="0"/>
              </a:rPr>
              <a:t>        return ’t'</a:t>
            </a:r>
          </a:p>
          <a:p>
            <a:pPr defTabSz="414338"/>
            <a:r>
              <a:rPr lang="en-US" sz="2200">
                <a:latin typeface="Courier New" pitchFamily="-112" charset="0"/>
              </a:rPr>
              <a:t>    elif (base == ’t'):</a:t>
            </a:r>
          </a:p>
          <a:p>
            <a:pPr defTabSz="414338"/>
            <a:r>
              <a:rPr lang="en-US" sz="2200">
                <a:latin typeface="Courier New" pitchFamily="-112" charset="0"/>
              </a:rPr>
              <a:t>        return ’a'</a:t>
            </a:r>
          </a:p>
          <a:p>
            <a:pPr defTabSz="414338"/>
            <a:r>
              <a:rPr lang="en-US" sz="2200">
                <a:latin typeface="Courier New" pitchFamily="-112" charset="0"/>
              </a:rPr>
              <a:t>    elif (base == ’c'):</a:t>
            </a:r>
          </a:p>
          <a:p>
            <a:pPr defTabSz="414338"/>
            <a:r>
              <a:rPr lang="en-US" sz="2200">
                <a:latin typeface="Courier New" pitchFamily="-112" charset="0"/>
              </a:rPr>
              <a:t>        return ’g'</a:t>
            </a:r>
          </a:p>
          <a:p>
            <a:pPr defTabSz="414338"/>
            <a:r>
              <a:rPr lang="en-US" sz="2200">
                <a:latin typeface="Courier New" pitchFamily="-112" charset="0"/>
              </a:rPr>
              <a:t>    elif (base == ’g'):</a:t>
            </a:r>
          </a:p>
          <a:p>
            <a:pPr defTabSz="414338"/>
            <a:r>
              <a:rPr lang="en-US" sz="2200">
                <a:latin typeface="Courier New" pitchFamily="-112" charset="0"/>
              </a:rPr>
              <a:t>        return ’c'</a:t>
            </a:r>
          </a:p>
          <a:p>
            <a:pPr defTabSz="414338"/>
            <a:endParaRPr lang="en-US" sz="2200">
              <a:latin typeface="Courier New" pitchFamily="-112" charset="0"/>
            </a:endParaRPr>
          </a:p>
        </p:txBody>
      </p:sp>
      <p:sp>
        <p:nvSpPr>
          <p:cNvPr id="27652" name="Text Box 5"/>
          <p:cNvSpPr txBox="1">
            <a:spLocks noChangeArrowheads="1"/>
          </p:cNvSpPr>
          <p:nvPr/>
        </p:nvSpPr>
        <p:spPr bwMode="auto">
          <a:xfrm>
            <a:off x="2022475" y="5562600"/>
            <a:ext cx="5070475" cy="436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82945" tIns="41473" rIns="82945" bIns="41473">
            <a:prstTxWarp prst="textNoShape">
              <a:avLst/>
            </a:prstTxWarp>
            <a:spAutoFit/>
          </a:bodyPr>
          <a:lstStyle/>
          <a:p>
            <a:pPr defTabSz="414338"/>
            <a:r>
              <a:rPr lang="en-US" sz="2500" dirty="0"/>
              <a:t>How can we improve this function?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Boolean Expressions</a:t>
            </a:r>
            <a:endParaRPr lang="en-US" dirty="0"/>
          </a:p>
        </p:txBody>
      </p:sp>
      <p:sp>
        <p:nvSpPr>
          <p:cNvPr id="28675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smtClean="0"/>
              <a:t>Expressions that yield True of False values</a:t>
            </a:r>
          </a:p>
          <a:p>
            <a:r>
              <a:rPr lang="en-US" smtClean="0"/>
              <a:t>Ways to yield a Boolean value</a:t>
            </a:r>
          </a:p>
          <a:p>
            <a:pPr lvl="1"/>
            <a:r>
              <a:rPr lang="en-US" smtClean="0"/>
              <a:t>Boolean constants: True and False</a:t>
            </a:r>
          </a:p>
          <a:p>
            <a:pPr lvl="1"/>
            <a:r>
              <a:rPr lang="en-US" smtClean="0"/>
              <a:t>Comparison operators (&gt;, &lt;, ==, &gt;=, &lt;=)</a:t>
            </a:r>
          </a:p>
          <a:p>
            <a:pPr lvl="1"/>
            <a:r>
              <a:rPr lang="en-US" smtClean="0"/>
              <a:t>Logical Operators (and, or, not)</a:t>
            </a:r>
          </a:p>
          <a:p>
            <a:pPr lvl="1"/>
            <a:r>
              <a:rPr lang="en-US" smtClean="0"/>
              <a:t>Boolean functions</a:t>
            </a:r>
          </a:p>
          <a:p>
            <a:pPr lvl="1"/>
            <a:r>
              <a:rPr lang="en-US" smtClean="0"/>
              <a:t>0 (means False)</a:t>
            </a:r>
          </a:p>
          <a:p>
            <a:pPr lvl="1"/>
            <a:r>
              <a:rPr lang="en-US" smtClean="0"/>
              <a:t>Empty string '’ (means False)</a:t>
            </a:r>
            <a:endParaRPr lang="en-US" dirty="0"/>
          </a:p>
        </p:txBody>
      </p:sp>
      <p:sp>
        <p:nvSpPr>
          <p:cNvPr id="28677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These materials were developed with funding from the US National Institutes of Health grant #2T36 GM008789 to the Pittsburgh Supercomputing Center</a:t>
            </a:r>
            <a:endParaRPr lang="en-US"/>
          </a:p>
        </p:txBody>
      </p:sp>
      <p:sp>
        <p:nvSpPr>
          <p:cNvPr id="28676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CC2CB06-8D6D-D948-BC3A-617C1717B7BF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609600"/>
            <a:ext cx="8229600" cy="609600"/>
          </a:xfrm>
        </p:spPr>
        <p:txBody>
          <a:bodyPr/>
          <a:lstStyle/>
          <a:p>
            <a:r>
              <a:rPr lang="en-US" smtClean="0"/>
              <a:t>Some Useful Boolean Laws</a:t>
            </a:r>
            <a:endParaRPr lang="en-US" dirty="0"/>
          </a:p>
        </p:txBody>
      </p:sp>
      <p:sp>
        <p:nvSpPr>
          <p:cNvPr id="30727" name="Footer Placeholder 6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These materials were developed with funding from the US National Institutes of Health grant #2T36 GM008789 to the Pittsburgh Supercomputing Center</a:t>
            </a:r>
            <a:endParaRPr lang="en-US"/>
          </a:p>
        </p:txBody>
      </p:sp>
      <p:sp>
        <p:nvSpPr>
          <p:cNvPr id="3072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FC0DD53-C5E0-8E47-9D91-53E6B1F12D68}" type="slidenum">
              <a:rPr lang="en-US" smtClean="0"/>
              <a:pPr/>
              <a:t>16</a:t>
            </a:fld>
            <a:endParaRPr lang="en-US"/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subTitle" idx="4294967295"/>
          </p:nvPr>
        </p:nvSpPr>
        <p:spPr>
          <a:xfrm>
            <a:off x="762000" y="1295400"/>
            <a:ext cx="8382000" cy="4800600"/>
          </a:xfrm>
        </p:spPr>
        <p:txBody>
          <a:bodyPr/>
          <a:lstStyle/>
          <a:p>
            <a:r>
              <a:rPr lang="en-US" smtClean="0"/>
              <a:t>Lets assume that b,a are Boolean values:</a:t>
            </a:r>
          </a:p>
          <a:p>
            <a:pPr lvl="1"/>
            <a:r>
              <a:rPr lang="en-US" smtClean="0"/>
              <a:t>(b and True) = b</a:t>
            </a:r>
          </a:p>
          <a:p>
            <a:pPr lvl="1"/>
            <a:r>
              <a:rPr lang="en-US" smtClean="0"/>
              <a:t>(b or True) = True</a:t>
            </a:r>
          </a:p>
          <a:p>
            <a:pPr lvl="1"/>
            <a:r>
              <a:rPr lang="en-US" smtClean="0"/>
              <a:t>(b and False) = False</a:t>
            </a:r>
          </a:p>
          <a:p>
            <a:pPr lvl="1"/>
            <a:r>
              <a:rPr lang="en-US" smtClean="0"/>
              <a:t>(b or False) = b</a:t>
            </a:r>
          </a:p>
          <a:p>
            <a:pPr lvl="1"/>
            <a:r>
              <a:rPr lang="en-US" smtClean="0"/>
              <a:t>not (a and b) = (not a) or (not b)</a:t>
            </a:r>
          </a:p>
          <a:p>
            <a:pPr lvl="1"/>
            <a:r>
              <a:rPr lang="en-US" smtClean="0"/>
              <a:t>not (a or b) = (not a) and (not b)</a:t>
            </a:r>
          </a:p>
          <a:p>
            <a:pPr lvl="1"/>
            <a:endParaRPr lang="en-US"/>
          </a:p>
        </p:txBody>
      </p:sp>
      <p:sp>
        <p:nvSpPr>
          <p:cNvPr id="30724" name="AutoShape 4"/>
          <p:cNvSpPr>
            <a:spLocks/>
          </p:cNvSpPr>
          <p:nvPr/>
        </p:nvSpPr>
        <p:spPr bwMode="auto">
          <a:xfrm>
            <a:off x="5854700" y="3660775"/>
            <a:ext cx="469900" cy="835025"/>
          </a:xfrm>
          <a:prstGeom prst="rightBrace">
            <a:avLst>
              <a:gd name="adj1" fmla="val 14809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725" name="Text Box 5"/>
          <p:cNvSpPr txBox="1">
            <a:spLocks noChangeArrowheads="1"/>
          </p:cNvSpPr>
          <p:nvPr/>
        </p:nvSpPr>
        <p:spPr bwMode="auto">
          <a:xfrm>
            <a:off x="6553200" y="3962400"/>
            <a:ext cx="1847850" cy="309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82945" tIns="41473" rIns="82945" bIns="41473">
            <a:prstTxWarp prst="textNoShape">
              <a:avLst/>
            </a:prstTxWarp>
            <a:spAutoFit/>
          </a:bodyPr>
          <a:lstStyle/>
          <a:p>
            <a:pPr defTabSz="414338"/>
            <a:r>
              <a:rPr lang="en-US" sz="1600"/>
              <a:t>De Morgan’s Laws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609600"/>
            <a:ext cx="8229600" cy="609600"/>
          </a:xfrm>
        </p:spPr>
        <p:txBody>
          <a:bodyPr/>
          <a:lstStyle/>
          <a:p>
            <a:r>
              <a:rPr lang="en-US" smtClean="0"/>
              <a:t>A strange Boolean function</a:t>
            </a:r>
            <a:endParaRPr lang="en-US" dirty="0"/>
          </a:p>
        </p:txBody>
      </p:sp>
      <p:sp>
        <p:nvSpPr>
          <p:cNvPr id="29703" name="Footer Placeholder 6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These materials were developed with funding from the US National Institutes of Health grant #2T36 GM008789 to the Pittsburgh Supercomputing Center</a:t>
            </a:r>
            <a:endParaRPr lang="en-US"/>
          </a:p>
        </p:txBody>
      </p:sp>
      <p:sp>
        <p:nvSpPr>
          <p:cNvPr id="29702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675DD28-C6D9-3143-99A3-134455E26067}" type="slidenum">
              <a:rPr lang="en-US" smtClean="0"/>
              <a:pPr/>
              <a:t>17</a:t>
            </a:fld>
            <a:endParaRPr lang="en-US"/>
          </a:p>
        </p:txBody>
      </p:sp>
      <p:sp>
        <p:nvSpPr>
          <p:cNvPr id="29699" name="Rectangle 4"/>
          <p:cNvSpPr>
            <a:spLocks noChangeArrowheads="1"/>
          </p:cNvSpPr>
          <p:nvPr/>
        </p:nvSpPr>
        <p:spPr bwMode="auto">
          <a:xfrm>
            <a:off x="2779713" y="1798639"/>
            <a:ext cx="3529012" cy="2315136"/>
          </a:xfrm>
          <a:prstGeom prst="rect">
            <a:avLst/>
          </a:prstGeom>
          <a:noFill/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square" lIns="82945" tIns="41473" rIns="82945" bIns="41473">
            <a:prstTxWarp prst="textNoShape">
              <a:avLst/>
            </a:prstTxWarp>
            <a:spAutoFit/>
          </a:bodyPr>
          <a:lstStyle/>
          <a:p>
            <a:pPr defTabSz="414338"/>
            <a:r>
              <a:rPr lang="en-US" sz="2900" i="1" dirty="0"/>
              <a:t>def </a:t>
            </a:r>
            <a:r>
              <a:rPr lang="en-US" sz="2900" i="1" dirty="0" err="1"/>
              <a:t>test(x</a:t>
            </a:r>
            <a:r>
              <a:rPr lang="en-US" sz="2900" i="1" dirty="0"/>
              <a:t>):</a:t>
            </a:r>
          </a:p>
          <a:p>
            <a:pPr defTabSz="414338"/>
            <a:r>
              <a:rPr lang="en-US" sz="2900" i="1" dirty="0"/>
              <a:t>    if </a:t>
            </a:r>
            <a:r>
              <a:rPr lang="en-US" sz="2900" i="1" dirty="0" err="1"/>
              <a:t>x</a:t>
            </a:r>
            <a:r>
              <a:rPr lang="en-US" sz="2900" i="1" dirty="0"/>
              <a:t>:</a:t>
            </a:r>
          </a:p>
          <a:p>
            <a:pPr defTabSz="414338"/>
            <a:r>
              <a:rPr lang="en-US" sz="2900" i="1" dirty="0"/>
              <a:t>        return True</a:t>
            </a:r>
          </a:p>
          <a:p>
            <a:pPr defTabSz="414338"/>
            <a:r>
              <a:rPr lang="en-US" sz="2900" i="1" dirty="0"/>
              <a:t>    else:</a:t>
            </a:r>
          </a:p>
          <a:p>
            <a:pPr defTabSz="414338"/>
            <a:r>
              <a:rPr lang="en-US" sz="2900" i="1" dirty="0"/>
              <a:t>        return False</a:t>
            </a:r>
          </a:p>
        </p:txBody>
      </p:sp>
      <p:sp>
        <p:nvSpPr>
          <p:cNvPr id="29700" name="Text Box 5"/>
          <p:cNvSpPr txBox="1">
            <a:spLocks noChangeArrowheads="1"/>
          </p:cNvSpPr>
          <p:nvPr/>
        </p:nvSpPr>
        <p:spPr bwMode="auto">
          <a:xfrm>
            <a:off x="1606550" y="4267200"/>
            <a:ext cx="5918200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82945" tIns="41473" rIns="82945" bIns="41473">
            <a:prstTxWarp prst="textNoShape">
              <a:avLst/>
            </a:prstTxWarp>
            <a:spAutoFit/>
          </a:bodyPr>
          <a:lstStyle/>
          <a:p>
            <a:pPr defTabSz="414338"/>
            <a:r>
              <a:rPr lang="en-US" sz="2900" i="1" dirty="0">
                <a:solidFill>
                  <a:srgbClr val="FF0000"/>
                </a:solidFill>
              </a:rPr>
              <a:t>What can you use this function for?</a:t>
            </a:r>
          </a:p>
        </p:txBody>
      </p:sp>
      <p:sp>
        <p:nvSpPr>
          <p:cNvPr id="29701" name="Text Box 6"/>
          <p:cNvSpPr txBox="1">
            <a:spLocks noChangeArrowheads="1"/>
          </p:cNvSpPr>
          <p:nvPr/>
        </p:nvSpPr>
        <p:spPr bwMode="auto">
          <a:xfrm>
            <a:off x="1628775" y="5046662"/>
            <a:ext cx="5957888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82945" tIns="41473" rIns="82945" bIns="41473">
            <a:prstTxWarp prst="textNoShape">
              <a:avLst/>
            </a:prstTxWarp>
            <a:spAutoFit/>
          </a:bodyPr>
          <a:lstStyle/>
          <a:p>
            <a:pPr defTabSz="414338"/>
            <a:r>
              <a:rPr lang="en-US" sz="2900" i="1">
                <a:solidFill>
                  <a:srgbClr val="FF0000"/>
                </a:solidFill>
              </a:rPr>
              <a:t>What types of values can it accept?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609600"/>
            <a:ext cx="8229600" cy="609600"/>
          </a:xfrm>
        </p:spPr>
        <p:txBody>
          <a:bodyPr/>
          <a:lstStyle/>
          <a:p>
            <a:r>
              <a:rPr lang="en-GB" smtClean="0"/>
              <a:t>Outline</a:t>
            </a:r>
            <a:endParaRPr lang="en-GB" dirty="0"/>
          </a:p>
        </p:txBody>
      </p:sp>
      <p:sp>
        <p:nvSpPr>
          <p:cNvPr id="115715" name="Rectangle 2"/>
          <p:cNvSpPr>
            <a:spLocks noGrp="1" noChangeArrowheads="1"/>
          </p:cNvSpPr>
          <p:nvPr>
            <p:ph type="subTitle" idx="4294967295"/>
          </p:nvPr>
        </p:nvSpPr>
        <p:spPr>
          <a:xfrm>
            <a:off x="762000" y="1295400"/>
            <a:ext cx="8382000" cy="4800600"/>
          </a:xfrm>
        </p:spPr>
        <p:txBody>
          <a:bodyPr/>
          <a:lstStyle/>
          <a:p>
            <a:pPr>
              <a:buClr>
                <a:srgbClr val="FF0000"/>
              </a:buClr>
              <a:buFont typeface="Wingdings" charset="2"/>
              <a:buChar char="ü"/>
            </a:pPr>
            <a:r>
              <a:rPr lang="en-GB" dirty="0" smtClean="0"/>
              <a:t>Basics of Functions</a:t>
            </a:r>
          </a:p>
          <a:p>
            <a:pPr>
              <a:buClr>
                <a:srgbClr val="FF0000"/>
              </a:buClr>
              <a:buFont typeface="Wingdings" charset="2"/>
              <a:buChar char="ü"/>
            </a:pPr>
            <a:r>
              <a:rPr lang="en-GB" dirty="0" smtClean="0"/>
              <a:t>Decision statements</a:t>
            </a:r>
          </a:p>
          <a:p>
            <a:r>
              <a:rPr lang="en-GB" dirty="0" smtClean="0"/>
              <a:t>Recursion</a:t>
            </a:r>
          </a:p>
          <a:p>
            <a:r>
              <a:rPr lang="en-GB" dirty="0" smtClean="0"/>
              <a:t>Iteration statements</a:t>
            </a:r>
          </a:p>
          <a:p>
            <a:endParaRPr lang="en-GB" dirty="0"/>
          </a:p>
        </p:txBody>
      </p:sp>
      <p:sp>
        <p:nvSpPr>
          <p:cNvPr id="115716" name="Slide Number Placeholder 3"/>
          <p:cNvSpPr txBox="1">
            <a:spLocks noGrp="1"/>
          </p:cNvSpPr>
          <p:nvPr/>
        </p:nvSpPr>
        <p:spPr bwMode="auto">
          <a:xfrm>
            <a:off x="612775" y="6356350"/>
            <a:ext cx="19812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 hangingPunct="1"/>
            <a:fld id="{0162DB52-266C-DC42-BD41-D7085445F307}" type="slidenum">
              <a:rPr lang="en-US" sz="1400">
                <a:solidFill>
                  <a:schemeClr val="tx2"/>
                </a:solidFill>
              </a:rPr>
              <a:pPr hangingPunct="1"/>
              <a:t>18</a:t>
            </a:fld>
            <a:endParaRPr lang="en-US" sz="1400">
              <a:solidFill>
                <a:schemeClr val="tx2"/>
              </a:solidFill>
            </a:endParaRPr>
          </a:p>
        </p:txBody>
      </p:sp>
      <p:sp>
        <p:nvSpPr>
          <p:cNvPr id="115717" name="Footer Placeholder 4"/>
          <p:cNvSpPr txBox="1">
            <a:spLocks noGrp="1"/>
          </p:cNvSpPr>
          <p:nvPr/>
        </p:nvSpPr>
        <p:spPr bwMode="auto">
          <a:xfrm>
            <a:off x="1244600" y="6356350"/>
            <a:ext cx="74168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 algn="r" hangingPunct="1"/>
            <a:r>
              <a:rPr lang="en-US" sz="800" b="1">
                <a:solidFill>
                  <a:schemeClr val="tx2"/>
                </a:solidFill>
                <a:latin typeface="Times New Roman" pitchFamily="-112" charset="0"/>
                <a:ea typeface="Times New Roman" pitchFamily="-112" charset="0"/>
                <a:cs typeface="Times New Roman" pitchFamily="-112" charset="0"/>
              </a:rPr>
              <a:t>These materials were developed with funding from the US National Institutes of Health grant #2T36 GM008789 to the Pittsburgh Supercomputing Center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609600"/>
            <a:ext cx="8229600" cy="609600"/>
          </a:xfrm>
        </p:spPr>
        <p:txBody>
          <a:bodyPr/>
          <a:lstStyle/>
          <a:p>
            <a:r>
              <a:rPr lang="en-US" smtClean="0"/>
              <a:t>Recursive Functions</a:t>
            </a:r>
            <a:endParaRPr lang="en-US" dirty="0"/>
          </a:p>
        </p:txBody>
      </p:sp>
      <p:sp>
        <p:nvSpPr>
          <p:cNvPr id="31750" name="Footer Placeholder 5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These materials were developed with funding from the US National Institutes of Health grant #2T36 GM008789 to the Pittsburgh Supercomputing Center</a:t>
            </a:r>
            <a:endParaRPr lang="en-US"/>
          </a:p>
        </p:txBody>
      </p:sp>
      <p:sp>
        <p:nvSpPr>
          <p:cNvPr id="31749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3B02F80-5EA8-F748-BF46-BD3C7612E9E3}" type="slidenum">
              <a:rPr lang="en-US" smtClean="0"/>
              <a:pPr/>
              <a:t>19</a:t>
            </a:fld>
            <a:endParaRPr lang="en-US"/>
          </a:p>
        </p:txBody>
      </p:sp>
      <p:sp>
        <p:nvSpPr>
          <p:cNvPr id="31747" name="Text Box 4"/>
          <p:cNvSpPr txBox="1">
            <a:spLocks noChangeArrowheads="1"/>
          </p:cNvSpPr>
          <p:nvPr/>
        </p:nvSpPr>
        <p:spPr bwMode="auto">
          <a:xfrm>
            <a:off x="3743325" y="1320800"/>
            <a:ext cx="1935163" cy="550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82945" tIns="41473" rIns="82945" bIns="41473">
            <a:prstTxWarp prst="textNoShape">
              <a:avLst/>
            </a:prstTxWarp>
            <a:spAutoFit/>
          </a:bodyPr>
          <a:lstStyle/>
          <a:p>
            <a:pPr defTabSz="414338"/>
            <a:r>
              <a:rPr lang="en-US" sz="3300" i="1">
                <a:solidFill>
                  <a:schemeClr val="accent2"/>
                </a:solidFill>
              </a:rPr>
              <a:t>A classic!</a:t>
            </a:r>
          </a:p>
        </p:txBody>
      </p:sp>
      <p:sp>
        <p:nvSpPr>
          <p:cNvPr id="31748" name="Rectangle 7"/>
          <p:cNvSpPr>
            <a:spLocks noChangeArrowheads="1"/>
          </p:cNvSpPr>
          <p:nvPr/>
        </p:nvSpPr>
        <p:spPr bwMode="auto">
          <a:xfrm>
            <a:off x="612775" y="3890963"/>
            <a:ext cx="7840663" cy="2357437"/>
          </a:xfrm>
          <a:prstGeom prst="rect">
            <a:avLst/>
          </a:prstGeom>
          <a:solidFill>
            <a:schemeClr val="bg1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square" lIns="82945" tIns="41473" rIns="82945" bIns="41473">
            <a:prstTxWarp prst="textNoShape">
              <a:avLst/>
            </a:prstTxWarp>
            <a:spAutoFit/>
          </a:bodyPr>
          <a:lstStyle/>
          <a:p>
            <a:pPr defTabSz="414338"/>
            <a:r>
              <a:rPr lang="en-US" sz="1600" dirty="0">
                <a:solidFill>
                  <a:srgbClr val="000000"/>
                </a:solidFill>
              </a:rPr>
              <a:t>&gt;&gt;&gt; fact(5)</a:t>
            </a:r>
          </a:p>
          <a:p>
            <a:pPr defTabSz="414338"/>
            <a:r>
              <a:rPr lang="en-US" sz="1600" dirty="0">
                <a:solidFill>
                  <a:srgbClr val="000000"/>
                </a:solidFill>
              </a:rPr>
              <a:t>120</a:t>
            </a:r>
          </a:p>
          <a:p>
            <a:pPr defTabSz="414338"/>
            <a:r>
              <a:rPr lang="en-US" sz="1600" dirty="0">
                <a:solidFill>
                  <a:srgbClr val="000000"/>
                </a:solidFill>
              </a:rPr>
              <a:t>&gt;&gt;&gt; fact(10)</a:t>
            </a:r>
          </a:p>
          <a:p>
            <a:pPr defTabSz="414338"/>
            <a:r>
              <a:rPr lang="en-US" sz="1600" dirty="0">
                <a:solidFill>
                  <a:srgbClr val="000000"/>
                </a:solidFill>
              </a:rPr>
              <a:t>3628800</a:t>
            </a:r>
          </a:p>
          <a:p>
            <a:pPr defTabSz="414338"/>
            <a:r>
              <a:rPr lang="en-US" sz="1600" dirty="0">
                <a:solidFill>
                  <a:srgbClr val="000000"/>
                </a:solidFill>
              </a:rPr>
              <a:t>&gt;&gt;&gt; fact(100)</a:t>
            </a:r>
          </a:p>
          <a:p>
            <a:pPr defTabSz="414338"/>
            <a:r>
              <a:rPr lang="en-US" sz="1600" dirty="0">
                <a:solidFill>
                  <a:srgbClr val="000000"/>
                </a:solidFill>
              </a:rPr>
              <a:t>93326215443944152681699238856266700490715968264381621468592963895217599993229915608941463976156518286253697920827223758251185210916864000000000000000000000000L</a:t>
            </a:r>
          </a:p>
          <a:p>
            <a:pPr defTabSz="414338"/>
            <a:r>
              <a:rPr lang="en-US" sz="1600" dirty="0">
                <a:solidFill>
                  <a:srgbClr val="000000"/>
                </a:solidFill>
              </a:rPr>
              <a:t>&gt;&gt;&gt; </a:t>
            </a:r>
          </a:p>
        </p:txBody>
      </p:sp>
      <p:sp>
        <p:nvSpPr>
          <p:cNvPr id="31752" name="Rectangle 32"/>
          <p:cNvSpPr>
            <a:spLocks noChangeArrowheads="1"/>
          </p:cNvSpPr>
          <p:nvPr/>
        </p:nvSpPr>
        <p:spPr bwMode="auto">
          <a:xfrm>
            <a:off x="2011363" y="2189163"/>
            <a:ext cx="4570412" cy="1314862"/>
          </a:xfrm>
          <a:prstGeom prst="rect">
            <a:avLst/>
          </a:prstGeom>
          <a:noFill/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square" lIns="82945" tIns="41473" rIns="82945" bIns="41473">
            <a:prstTxWarp prst="textNoShape">
              <a:avLst/>
            </a:prstTxWarp>
            <a:spAutoFit/>
          </a:bodyPr>
          <a:lstStyle/>
          <a:p>
            <a:pPr defTabSz="414338"/>
            <a:r>
              <a:rPr lang="en-US" sz="1600" b="1" dirty="0">
                <a:latin typeface="Courier New" pitchFamily="-112" charset="0"/>
              </a:rPr>
              <a:t>def </a:t>
            </a:r>
            <a:r>
              <a:rPr lang="en-US" sz="1600" b="1" dirty="0" err="1">
                <a:latin typeface="Courier New" pitchFamily="-112" charset="0"/>
              </a:rPr>
              <a:t>fact(n</a:t>
            </a:r>
            <a:r>
              <a:rPr lang="en-US" sz="1600" b="1" dirty="0">
                <a:latin typeface="Courier New" pitchFamily="-112" charset="0"/>
              </a:rPr>
              <a:t>):</a:t>
            </a:r>
          </a:p>
          <a:p>
            <a:pPr defTabSz="414338"/>
            <a:r>
              <a:rPr lang="en-US" sz="1600" b="1" dirty="0">
                <a:latin typeface="Courier New" pitchFamily="-112" charset="0"/>
              </a:rPr>
              <a:t>    if (</a:t>
            </a:r>
            <a:r>
              <a:rPr lang="en-US" sz="1600" b="1" dirty="0" err="1">
                <a:latin typeface="Courier New" pitchFamily="-112" charset="0"/>
              </a:rPr>
              <a:t>n</a:t>
            </a:r>
            <a:r>
              <a:rPr lang="en-US" sz="1600" b="1" dirty="0">
                <a:latin typeface="Courier New" pitchFamily="-112" charset="0"/>
              </a:rPr>
              <a:t>==0):</a:t>
            </a:r>
          </a:p>
          <a:p>
            <a:pPr defTabSz="414338"/>
            <a:r>
              <a:rPr lang="en-US" sz="1600" b="1" dirty="0">
                <a:latin typeface="Courier New" pitchFamily="-112" charset="0"/>
              </a:rPr>
              <a:t>        return 1</a:t>
            </a:r>
          </a:p>
          <a:p>
            <a:pPr defTabSz="414338"/>
            <a:r>
              <a:rPr lang="en-US" sz="1600" b="1" dirty="0">
                <a:latin typeface="Courier New" pitchFamily="-112" charset="0"/>
              </a:rPr>
              <a:t>    else:</a:t>
            </a:r>
          </a:p>
          <a:p>
            <a:pPr defTabSz="414338"/>
            <a:r>
              <a:rPr lang="en-US" sz="1600" b="1" dirty="0">
                <a:latin typeface="Courier New" pitchFamily="-112" charset="0"/>
              </a:rPr>
              <a:t>        return </a:t>
            </a:r>
            <a:r>
              <a:rPr lang="en-US" sz="1600" b="1" dirty="0" err="1">
                <a:latin typeface="Courier New" pitchFamily="-112" charset="0"/>
              </a:rPr>
              <a:t>n</a:t>
            </a:r>
            <a:r>
              <a:rPr lang="en-US" sz="1600" b="1" dirty="0">
                <a:latin typeface="Courier New" pitchFamily="-112" charset="0"/>
              </a:rPr>
              <a:t> * </a:t>
            </a:r>
            <a:r>
              <a:rPr lang="en-US" sz="1600" b="1" dirty="0" err="1">
                <a:latin typeface="Courier New" pitchFamily="-112" charset="0"/>
              </a:rPr>
              <a:t>fact(n</a:t>
            </a:r>
            <a:r>
              <a:rPr lang="en-US" sz="1600" b="1" dirty="0">
                <a:latin typeface="Courier New" pitchFamily="-112" charset="0"/>
              </a:rPr>
              <a:t> - 1)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685800" y="914400"/>
            <a:ext cx="7620000" cy="5847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dirty="0" smtClean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Arial" pitchFamily="34" charset="0"/>
              </a:rPr>
              <a:t>Essential Computing for Bioinformatics</a:t>
            </a:r>
            <a:endParaRPr lang="es-ES_tradnl" sz="3200" dirty="0" smtClean="0">
              <a:solidFill>
                <a:schemeClr val="accent1">
                  <a:lumMod val="75000"/>
                </a:schemeClr>
              </a:solidFill>
              <a:latin typeface="+mj-lt"/>
              <a:ea typeface="+mj-ea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609600"/>
            <a:ext cx="8229600" cy="609600"/>
          </a:xfrm>
        </p:spPr>
        <p:txBody>
          <a:bodyPr/>
          <a:lstStyle/>
          <a:p>
            <a:r>
              <a:rPr lang="en-US" smtClean="0"/>
              <a:t>Recursion Basics</a:t>
            </a:r>
            <a:endParaRPr lang="en-US" dirty="0"/>
          </a:p>
        </p:txBody>
      </p:sp>
      <p:sp>
        <p:nvSpPr>
          <p:cNvPr id="33799" name="Footer Placeholder 6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These materials were developed with funding from the US National Institutes of Health grant #2T36 GM008789 to the Pittsburgh Supercomputing Center</a:t>
            </a:r>
            <a:endParaRPr lang="en-US"/>
          </a:p>
        </p:txBody>
      </p:sp>
      <p:sp>
        <p:nvSpPr>
          <p:cNvPr id="33798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EA20761-0541-5D43-9BE1-5E47ED7F6474}" type="slidenum">
              <a:rPr lang="en-US" smtClean="0"/>
              <a:pPr/>
              <a:t>20</a:t>
            </a:fld>
            <a:endParaRPr lang="en-US" dirty="0"/>
          </a:p>
        </p:txBody>
      </p:sp>
      <p:sp>
        <p:nvSpPr>
          <p:cNvPr id="41" name="Rectangle 4"/>
          <p:cNvSpPr>
            <a:spLocks noChangeArrowheads="1"/>
          </p:cNvSpPr>
          <p:nvPr/>
        </p:nvSpPr>
        <p:spPr bwMode="auto">
          <a:xfrm>
            <a:off x="1120775" y="3276600"/>
            <a:ext cx="1203325" cy="614363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5" rIns="91430" bIns="45715" anchor="ctr">
            <a:prstTxWarp prst="textNoShape">
              <a:avLst/>
            </a:prstTxWarp>
          </a:bodyPr>
          <a:lstStyle/>
          <a:p>
            <a:pPr algn="ctr" hangingPunct="1">
              <a:lnSpc>
                <a:spcPct val="100000"/>
              </a:lnSpc>
              <a:buClrTx/>
              <a:buSzTx/>
              <a:buFontTx/>
              <a:buNone/>
            </a:pPr>
            <a:r>
              <a:rPr lang="en-US" sz="1400">
                <a:latin typeface="Courier New" pitchFamily="-112" charset="0"/>
              </a:rPr>
              <a:t>n = 3 </a:t>
            </a:r>
          </a:p>
        </p:txBody>
      </p:sp>
      <p:sp>
        <p:nvSpPr>
          <p:cNvPr id="42" name="Freeform 5"/>
          <p:cNvSpPr>
            <a:spLocks/>
          </p:cNvSpPr>
          <p:nvPr/>
        </p:nvSpPr>
        <p:spPr bwMode="auto">
          <a:xfrm>
            <a:off x="2360613" y="3535363"/>
            <a:ext cx="573087" cy="377825"/>
          </a:xfrm>
          <a:custGeom>
            <a:avLst/>
            <a:gdLst>
              <a:gd name="T0" fmla="*/ 0 w 565"/>
              <a:gd name="T1" fmla="*/ 28696 h 237"/>
              <a:gd name="T2" fmla="*/ 355010 w 565"/>
              <a:gd name="T3" fmla="*/ 41449 h 237"/>
              <a:gd name="T4" fmla="*/ 539615 w 565"/>
              <a:gd name="T5" fmla="*/ 274202 h 237"/>
              <a:gd name="T6" fmla="*/ 554829 w 565"/>
              <a:gd name="T7" fmla="*/ 377825 h 237"/>
              <a:gd name="T8" fmla="*/ 0 60000 65536"/>
              <a:gd name="T9" fmla="*/ 0 60000 65536"/>
              <a:gd name="T10" fmla="*/ 0 60000 65536"/>
              <a:gd name="T11" fmla="*/ 0 60000 65536"/>
              <a:gd name="T12" fmla="*/ 0 w 565"/>
              <a:gd name="T13" fmla="*/ 0 h 237"/>
              <a:gd name="T14" fmla="*/ 565 w 565"/>
              <a:gd name="T15" fmla="*/ 237 h 23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565" h="237">
                <a:moveTo>
                  <a:pt x="0" y="18"/>
                </a:moveTo>
                <a:cubicBezTo>
                  <a:pt x="130" y="9"/>
                  <a:pt x="261" y="0"/>
                  <a:pt x="350" y="26"/>
                </a:cubicBezTo>
                <a:cubicBezTo>
                  <a:pt x="439" y="52"/>
                  <a:pt x="499" y="137"/>
                  <a:pt x="532" y="172"/>
                </a:cubicBezTo>
                <a:cubicBezTo>
                  <a:pt x="565" y="207"/>
                  <a:pt x="556" y="222"/>
                  <a:pt x="547" y="237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3" name="Text Box 6"/>
          <p:cNvSpPr txBox="1">
            <a:spLocks noChangeArrowheads="1"/>
          </p:cNvSpPr>
          <p:nvPr/>
        </p:nvSpPr>
        <p:spPr bwMode="auto">
          <a:xfrm>
            <a:off x="2428875" y="3316288"/>
            <a:ext cx="9302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430" tIns="45715" rIns="91430" bIns="45715">
            <a:prstTxWarp prst="textNoShape">
              <a:avLst/>
            </a:prstTxWarp>
            <a:spAutoFit/>
          </a:bodyPr>
          <a:lstStyle/>
          <a:p>
            <a:pPr hangingPunct="1">
              <a:lnSpc>
                <a:spcPct val="100000"/>
              </a:lnSpc>
              <a:buClrTx/>
              <a:buSzTx/>
              <a:buFontTx/>
              <a:buNone/>
            </a:pPr>
            <a:r>
              <a:rPr lang="en-US" sz="1400">
                <a:latin typeface="Courier New" pitchFamily="-112" charset="0"/>
              </a:rPr>
              <a:t>fact(2)</a:t>
            </a:r>
          </a:p>
        </p:txBody>
      </p:sp>
      <p:sp>
        <p:nvSpPr>
          <p:cNvPr id="44" name="Freeform 7"/>
          <p:cNvSpPr>
            <a:spLocks/>
          </p:cNvSpPr>
          <p:nvPr/>
        </p:nvSpPr>
        <p:spPr bwMode="auto">
          <a:xfrm>
            <a:off x="1111250" y="3040063"/>
            <a:ext cx="573088" cy="377825"/>
          </a:xfrm>
          <a:custGeom>
            <a:avLst/>
            <a:gdLst>
              <a:gd name="T0" fmla="*/ 0 w 565"/>
              <a:gd name="T1" fmla="*/ 28696 h 237"/>
              <a:gd name="T2" fmla="*/ 355010 w 565"/>
              <a:gd name="T3" fmla="*/ 41449 h 237"/>
              <a:gd name="T4" fmla="*/ 539616 w 565"/>
              <a:gd name="T5" fmla="*/ 274202 h 237"/>
              <a:gd name="T6" fmla="*/ 554830 w 565"/>
              <a:gd name="T7" fmla="*/ 377825 h 237"/>
              <a:gd name="T8" fmla="*/ 0 60000 65536"/>
              <a:gd name="T9" fmla="*/ 0 60000 65536"/>
              <a:gd name="T10" fmla="*/ 0 60000 65536"/>
              <a:gd name="T11" fmla="*/ 0 60000 65536"/>
              <a:gd name="T12" fmla="*/ 0 w 565"/>
              <a:gd name="T13" fmla="*/ 0 h 237"/>
              <a:gd name="T14" fmla="*/ 565 w 565"/>
              <a:gd name="T15" fmla="*/ 237 h 23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565" h="237">
                <a:moveTo>
                  <a:pt x="0" y="18"/>
                </a:moveTo>
                <a:cubicBezTo>
                  <a:pt x="130" y="9"/>
                  <a:pt x="261" y="0"/>
                  <a:pt x="350" y="26"/>
                </a:cubicBezTo>
                <a:cubicBezTo>
                  <a:pt x="439" y="52"/>
                  <a:pt x="499" y="137"/>
                  <a:pt x="532" y="172"/>
                </a:cubicBezTo>
                <a:cubicBezTo>
                  <a:pt x="565" y="207"/>
                  <a:pt x="556" y="222"/>
                  <a:pt x="547" y="237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5" name="Text Box 8"/>
          <p:cNvSpPr txBox="1">
            <a:spLocks noChangeArrowheads="1"/>
          </p:cNvSpPr>
          <p:nvPr/>
        </p:nvSpPr>
        <p:spPr bwMode="auto">
          <a:xfrm>
            <a:off x="222250" y="2936875"/>
            <a:ext cx="9302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430" tIns="45715" rIns="91430" bIns="45715">
            <a:prstTxWarp prst="textNoShape">
              <a:avLst/>
            </a:prstTxWarp>
            <a:spAutoFit/>
          </a:bodyPr>
          <a:lstStyle/>
          <a:p>
            <a:pPr hangingPunct="1">
              <a:lnSpc>
                <a:spcPct val="100000"/>
              </a:lnSpc>
              <a:buClrTx/>
              <a:buSzTx/>
              <a:buFontTx/>
              <a:buNone/>
            </a:pPr>
            <a:r>
              <a:rPr lang="en-US" sz="1400">
                <a:latin typeface="Courier New" pitchFamily="-112" charset="0"/>
              </a:rPr>
              <a:t>fact(3)</a:t>
            </a:r>
          </a:p>
        </p:txBody>
      </p:sp>
      <p:sp>
        <p:nvSpPr>
          <p:cNvPr id="46" name="Rectangle 9"/>
          <p:cNvSpPr>
            <a:spLocks noChangeArrowheads="1"/>
          </p:cNvSpPr>
          <p:nvPr/>
        </p:nvSpPr>
        <p:spPr bwMode="auto">
          <a:xfrm>
            <a:off x="2787650" y="3914775"/>
            <a:ext cx="1204913" cy="61277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5" rIns="91430" bIns="45715" anchor="ctr">
            <a:prstTxWarp prst="textNoShape">
              <a:avLst/>
            </a:prstTxWarp>
          </a:bodyPr>
          <a:lstStyle/>
          <a:p>
            <a:pPr algn="ctr" hangingPunct="1">
              <a:lnSpc>
                <a:spcPct val="100000"/>
              </a:lnSpc>
              <a:buClrTx/>
              <a:buSzTx/>
              <a:buFontTx/>
              <a:buNone/>
            </a:pPr>
            <a:r>
              <a:rPr lang="en-US" sz="1400">
                <a:latin typeface="Courier New" pitchFamily="-112" charset="0"/>
              </a:rPr>
              <a:t>n = 2 </a:t>
            </a:r>
          </a:p>
        </p:txBody>
      </p:sp>
      <p:sp>
        <p:nvSpPr>
          <p:cNvPr id="47" name="Rectangle 10"/>
          <p:cNvSpPr>
            <a:spLocks noChangeArrowheads="1"/>
          </p:cNvSpPr>
          <p:nvPr/>
        </p:nvSpPr>
        <p:spPr bwMode="auto">
          <a:xfrm>
            <a:off x="4456113" y="4784725"/>
            <a:ext cx="1206500" cy="61277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5" rIns="91430" bIns="45715" anchor="ctr">
            <a:prstTxWarp prst="textNoShape">
              <a:avLst/>
            </a:prstTxWarp>
          </a:bodyPr>
          <a:lstStyle/>
          <a:p>
            <a:pPr algn="ctr" hangingPunct="1">
              <a:lnSpc>
                <a:spcPct val="100000"/>
              </a:lnSpc>
              <a:buClrTx/>
              <a:buSzTx/>
              <a:buFontTx/>
              <a:buNone/>
            </a:pPr>
            <a:r>
              <a:rPr lang="en-US" sz="1400">
                <a:latin typeface="Courier New" pitchFamily="-112" charset="0"/>
              </a:rPr>
              <a:t>n = 1 </a:t>
            </a:r>
          </a:p>
        </p:txBody>
      </p:sp>
      <p:sp>
        <p:nvSpPr>
          <p:cNvPr id="48" name="Freeform 11"/>
          <p:cNvSpPr>
            <a:spLocks/>
          </p:cNvSpPr>
          <p:nvPr/>
        </p:nvSpPr>
        <p:spPr bwMode="auto">
          <a:xfrm>
            <a:off x="4017963" y="4405313"/>
            <a:ext cx="573087" cy="377825"/>
          </a:xfrm>
          <a:custGeom>
            <a:avLst/>
            <a:gdLst>
              <a:gd name="T0" fmla="*/ 0 w 565"/>
              <a:gd name="T1" fmla="*/ 28696 h 237"/>
              <a:gd name="T2" fmla="*/ 355010 w 565"/>
              <a:gd name="T3" fmla="*/ 41449 h 237"/>
              <a:gd name="T4" fmla="*/ 539615 w 565"/>
              <a:gd name="T5" fmla="*/ 274202 h 237"/>
              <a:gd name="T6" fmla="*/ 554829 w 565"/>
              <a:gd name="T7" fmla="*/ 377825 h 237"/>
              <a:gd name="T8" fmla="*/ 0 60000 65536"/>
              <a:gd name="T9" fmla="*/ 0 60000 65536"/>
              <a:gd name="T10" fmla="*/ 0 60000 65536"/>
              <a:gd name="T11" fmla="*/ 0 60000 65536"/>
              <a:gd name="T12" fmla="*/ 0 w 565"/>
              <a:gd name="T13" fmla="*/ 0 h 237"/>
              <a:gd name="T14" fmla="*/ 565 w 565"/>
              <a:gd name="T15" fmla="*/ 237 h 23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565" h="237">
                <a:moveTo>
                  <a:pt x="0" y="18"/>
                </a:moveTo>
                <a:cubicBezTo>
                  <a:pt x="130" y="9"/>
                  <a:pt x="261" y="0"/>
                  <a:pt x="350" y="26"/>
                </a:cubicBezTo>
                <a:cubicBezTo>
                  <a:pt x="439" y="52"/>
                  <a:pt x="499" y="137"/>
                  <a:pt x="532" y="172"/>
                </a:cubicBezTo>
                <a:cubicBezTo>
                  <a:pt x="565" y="207"/>
                  <a:pt x="556" y="222"/>
                  <a:pt x="547" y="237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9" name="Text Box 12"/>
          <p:cNvSpPr txBox="1">
            <a:spLocks noChangeArrowheads="1"/>
          </p:cNvSpPr>
          <p:nvPr/>
        </p:nvSpPr>
        <p:spPr bwMode="auto">
          <a:xfrm>
            <a:off x="4086225" y="4186238"/>
            <a:ext cx="9302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430" tIns="45715" rIns="91430" bIns="45715">
            <a:prstTxWarp prst="textNoShape">
              <a:avLst/>
            </a:prstTxWarp>
            <a:spAutoFit/>
          </a:bodyPr>
          <a:lstStyle/>
          <a:p>
            <a:pPr hangingPunct="1">
              <a:lnSpc>
                <a:spcPct val="100000"/>
              </a:lnSpc>
              <a:buClrTx/>
              <a:buSzTx/>
              <a:buFontTx/>
              <a:buNone/>
            </a:pPr>
            <a:r>
              <a:rPr lang="en-US" sz="1400">
                <a:latin typeface="Courier New" pitchFamily="-112" charset="0"/>
              </a:rPr>
              <a:t>fact(1)</a:t>
            </a:r>
          </a:p>
        </p:txBody>
      </p:sp>
      <p:sp>
        <p:nvSpPr>
          <p:cNvPr id="50" name="Rectangle 13"/>
          <p:cNvSpPr>
            <a:spLocks noChangeArrowheads="1"/>
          </p:cNvSpPr>
          <p:nvPr/>
        </p:nvSpPr>
        <p:spPr bwMode="auto">
          <a:xfrm>
            <a:off x="6137275" y="5435600"/>
            <a:ext cx="1204913" cy="61277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5" rIns="91430" bIns="45715" anchor="ctr">
            <a:prstTxWarp prst="textNoShape">
              <a:avLst/>
            </a:prstTxWarp>
          </a:bodyPr>
          <a:lstStyle/>
          <a:p>
            <a:pPr algn="ctr" hangingPunct="1">
              <a:lnSpc>
                <a:spcPct val="100000"/>
              </a:lnSpc>
              <a:buClrTx/>
              <a:buSzTx/>
              <a:buFontTx/>
              <a:buNone/>
            </a:pPr>
            <a:r>
              <a:rPr lang="en-US" sz="1400">
                <a:latin typeface="Courier New" pitchFamily="-112" charset="0"/>
              </a:rPr>
              <a:t>n = 0 </a:t>
            </a:r>
          </a:p>
        </p:txBody>
      </p:sp>
      <p:sp>
        <p:nvSpPr>
          <p:cNvPr id="51" name="Freeform 14"/>
          <p:cNvSpPr>
            <a:spLocks/>
          </p:cNvSpPr>
          <p:nvPr/>
        </p:nvSpPr>
        <p:spPr bwMode="auto">
          <a:xfrm>
            <a:off x="5697538" y="5056188"/>
            <a:ext cx="573087" cy="377825"/>
          </a:xfrm>
          <a:custGeom>
            <a:avLst/>
            <a:gdLst>
              <a:gd name="T0" fmla="*/ 0 w 565"/>
              <a:gd name="T1" fmla="*/ 28696 h 237"/>
              <a:gd name="T2" fmla="*/ 355010 w 565"/>
              <a:gd name="T3" fmla="*/ 41449 h 237"/>
              <a:gd name="T4" fmla="*/ 539615 w 565"/>
              <a:gd name="T5" fmla="*/ 274202 h 237"/>
              <a:gd name="T6" fmla="*/ 554829 w 565"/>
              <a:gd name="T7" fmla="*/ 377825 h 237"/>
              <a:gd name="T8" fmla="*/ 0 60000 65536"/>
              <a:gd name="T9" fmla="*/ 0 60000 65536"/>
              <a:gd name="T10" fmla="*/ 0 60000 65536"/>
              <a:gd name="T11" fmla="*/ 0 60000 65536"/>
              <a:gd name="T12" fmla="*/ 0 w 565"/>
              <a:gd name="T13" fmla="*/ 0 h 237"/>
              <a:gd name="T14" fmla="*/ 565 w 565"/>
              <a:gd name="T15" fmla="*/ 237 h 23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565" h="237">
                <a:moveTo>
                  <a:pt x="0" y="18"/>
                </a:moveTo>
                <a:cubicBezTo>
                  <a:pt x="130" y="9"/>
                  <a:pt x="261" y="0"/>
                  <a:pt x="350" y="26"/>
                </a:cubicBezTo>
                <a:cubicBezTo>
                  <a:pt x="439" y="52"/>
                  <a:pt x="499" y="137"/>
                  <a:pt x="532" y="172"/>
                </a:cubicBezTo>
                <a:cubicBezTo>
                  <a:pt x="565" y="207"/>
                  <a:pt x="556" y="222"/>
                  <a:pt x="547" y="237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2" name="Text Box 15"/>
          <p:cNvSpPr txBox="1">
            <a:spLocks noChangeArrowheads="1"/>
          </p:cNvSpPr>
          <p:nvPr/>
        </p:nvSpPr>
        <p:spPr bwMode="auto">
          <a:xfrm>
            <a:off x="5768975" y="4837113"/>
            <a:ext cx="9302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430" tIns="45715" rIns="91430" bIns="45715">
            <a:prstTxWarp prst="textNoShape">
              <a:avLst/>
            </a:prstTxWarp>
            <a:spAutoFit/>
          </a:bodyPr>
          <a:lstStyle/>
          <a:p>
            <a:pPr hangingPunct="1">
              <a:lnSpc>
                <a:spcPct val="100000"/>
              </a:lnSpc>
              <a:buClrTx/>
              <a:buSzTx/>
              <a:buFontTx/>
              <a:buNone/>
            </a:pPr>
            <a:r>
              <a:rPr lang="en-US" sz="1400">
                <a:latin typeface="Courier New" pitchFamily="-112" charset="0"/>
              </a:rPr>
              <a:t>fact(0)</a:t>
            </a:r>
          </a:p>
        </p:txBody>
      </p:sp>
      <p:sp>
        <p:nvSpPr>
          <p:cNvPr id="53" name="Freeform 16"/>
          <p:cNvSpPr>
            <a:spLocks/>
          </p:cNvSpPr>
          <p:nvPr/>
        </p:nvSpPr>
        <p:spPr bwMode="auto">
          <a:xfrm>
            <a:off x="5084763" y="5395913"/>
            <a:ext cx="1047750" cy="622300"/>
          </a:xfrm>
          <a:custGeom>
            <a:avLst/>
            <a:gdLst>
              <a:gd name="T0" fmla="*/ 1047750 w 660"/>
              <a:gd name="T1" fmla="*/ 612775 h 392"/>
              <a:gd name="T2" fmla="*/ 619125 w 660"/>
              <a:gd name="T3" fmla="*/ 601663 h 392"/>
              <a:gd name="T4" fmla="*/ 319087 w 660"/>
              <a:gd name="T5" fmla="*/ 485775 h 392"/>
              <a:gd name="T6" fmla="*/ 52388 w 660"/>
              <a:gd name="T7" fmla="*/ 219075 h 392"/>
              <a:gd name="T8" fmla="*/ 6350 w 660"/>
              <a:gd name="T9" fmla="*/ 0 h 39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660"/>
              <a:gd name="T16" fmla="*/ 0 h 392"/>
              <a:gd name="T17" fmla="*/ 660 w 660"/>
              <a:gd name="T18" fmla="*/ 392 h 392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660" h="392">
                <a:moveTo>
                  <a:pt x="660" y="386"/>
                </a:moveTo>
                <a:cubicBezTo>
                  <a:pt x="563" y="389"/>
                  <a:pt x="466" y="392"/>
                  <a:pt x="390" y="379"/>
                </a:cubicBezTo>
                <a:cubicBezTo>
                  <a:pt x="314" y="366"/>
                  <a:pt x="260" y="346"/>
                  <a:pt x="201" y="306"/>
                </a:cubicBezTo>
                <a:cubicBezTo>
                  <a:pt x="142" y="266"/>
                  <a:pt x="66" y="189"/>
                  <a:pt x="33" y="138"/>
                </a:cubicBezTo>
                <a:cubicBezTo>
                  <a:pt x="0" y="87"/>
                  <a:pt x="2" y="43"/>
                  <a:pt x="4" y="0"/>
                </a:cubicBezTo>
              </a:path>
            </a:pathLst>
          </a:custGeom>
          <a:noFill/>
          <a:ln w="9525">
            <a:solidFill>
              <a:schemeClr val="tx1"/>
            </a:solidFill>
            <a:prstDash val="dash"/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4" name="Text Box 17"/>
          <p:cNvSpPr txBox="1">
            <a:spLocks noChangeArrowheads="1"/>
          </p:cNvSpPr>
          <p:nvPr/>
        </p:nvSpPr>
        <p:spPr bwMode="auto">
          <a:xfrm>
            <a:off x="4843463" y="5648325"/>
            <a:ext cx="290512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430" tIns="45715" rIns="91430" bIns="45715">
            <a:prstTxWarp prst="textNoShape">
              <a:avLst/>
            </a:prstTxWarp>
            <a:spAutoFit/>
          </a:bodyPr>
          <a:lstStyle/>
          <a:p>
            <a:pPr hangingPunct="1">
              <a:lnSpc>
                <a:spcPct val="100000"/>
              </a:lnSpc>
              <a:buClrTx/>
              <a:buSzTx/>
              <a:buFontTx/>
              <a:buNone/>
            </a:pPr>
            <a:r>
              <a:rPr lang="en-US" sz="1400">
                <a:latin typeface="Courier New" pitchFamily="-112" charset="0"/>
              </a:rPr>
              <a:t>1</a:t>
            </a:r>
          </a:p>
        </p:txBody>
      </p:sp>
      <p:sp>
        <p:nvSpPr>
          <p:cNvPr id="55" name="Text Box 18"/>
          <p:cNvSpPr txBox="1">
            <a:spLocks noChangeArrowheads="1"/>
          </p:cNvSpPr>
          <p:nvPr/>
        </p:nvSpPr>
        <p:spPr bwMode="auto">
          <a:xfrm>
            <a:off x="2620963" y="4978400"/>
            <a:ext cx="1144587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430" tIns="45715" rIns="91430" bIns="45715">
            <a:prstTxWarp prst="textNoShape">
              <a:avLst/>
            </a:prstTxWarp>
            <a:spAutoFit/>
          </a:bodyPr>
          <a:lstStyle/>
          <a:p>
            <a:pPr hangingPunct="1">
              <a:lnSpc>
                <a:spcPct val="100000"/>
              </a:lnSpc>
              <a:buClrTx/>
              <a:buSzTx/>
              <a:buFontTx/>
              <a:buNone/>
            </a:pPr>
            <a:r>
              <a:rPr lang="en-US" sz="1400">
                <a:latin typeface="Courier New" pitchFamily="-112" charset="0"/>
              </a:rPr>
              <a:t>1 * 1 = 1</a:t>
            </a:r>
          </a:p>
        </p:txBody>
      </p:sp>
      <p:sp>
        <p:nvSpPr>
          <p:cNvPr id="56" name="Freeform 19"/>
          <p:cNvSpPr>
            <a:spLocks/>
          </p:cNvSpPr>
          <p:nvPr/>
        </p:nvSpPr>
        <p:spPr bwMode="auto">
          <a:xfrm>
            <a:off x="3373438" y="4518025"/>
            <a:ext cx="1049337" cy="622300"/>
          </a:xfrm>
          <a:custGeom>
            <a:avLst/>
            <a:gdLst>
              <a:gd name="T0" fmla="*/ 1049337 w 660"/>
              <a:gd name="T1" fmla="*/ 612775 h 392"/>
              <a:gd name="T2" fmla="*/ 620063 w 660"/>
              <a:gd name="T3" fmla="*/ 601663 h 392"/>
              <a:gd name="T4" fmla="*/ 319571 w 660"/>
              <a:gd name="T5" fmla="*/ 485775 h 392"/>
              <a:gd name="T6" fmla="*/ 52467 w 660"/>
              <a:gd name="T7" fmla="*/ 219075 h 392"/>
              <a:gd name="T8" fmla="*/ 6360 w 660"/>
              <a:gd name="T9" fmla="*/ 0 h 39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660"/>
              <a:gd name="T16" fmla="*/ 0 h 392"/>
              <a:gd name="T17" fmla="*/ 660 w 660"/>
              <a:gd name="T18" fmla="*/ 392 h 392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660" h="392">
                <a:moveTo>
                  <a:pt x="660" y="386"/>
                </a:moveTo>
                <a:cubicBezTo>
                  <a:pt x="563" y="389"/>
                  <a:pt x="466" y="392"/>
                  <a:pt x="390" y="379"/>
                </a:cubicBezTo>
                <a:cubicBezTo>
                  <a:pt x="314" y="366"/>
                  <a:pt x="260" y="346"/>
                  <a:pt x="201" y="306"/>
                </a:cubicBezTo>
                <a:cubicBezTo>
                  <a:pt x="142" y="266"/>
                  <a:pt x="66" y="189"/>
                  <a:pt x="33" y="138"/>
                </a:cubicBezTo>
                <a:cubicBezTo>
                  <a:pt x="0" y="87"/>
                  <a:pt x="2" y="43"/>
                  <a:pt x="4" y="0"/>
                </a:cubicBezTo>
              </a:path>
            </a:pathLst>
          </a:custGeom>
          <a:noFill/>
          <a:ln w="9525">
            <a:solidFill>
              <a:schemeClr val="tx1"/>
            </a:solidFill>
            <a:prstDash val="dash"/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7" name="Text Box 20"/>
          <p:cNvSpPr txBox="1">
            <a:spLocks noChangeArrowheads="1"/>
          </p:cNvSpPr>
          <p:nvPr/>
        </p:nvSpPr>
        <p:spPr bwMode="auto">
          <a:xfrm>
            <a:off x="1108075" y="4414838"/>
            <a:ext cx="1144588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430" tIns="45715" rIns="91430" bIns="45715">
            <a:prstTxWarp prst="textNoShape">
              <a:avLst/>
            </a:prstTxWarp>
            <a:spAutoFit/>
          </a:bodyPr>
          <a:lstStyle/>
          <a:p>
            <a:pPr hangingPunct="1">
              <a:lnSpc>
                <a:spcPct val="100000"/>
              </a:lnSpc>
              <a:buClrTx/>
              <a:buSzTx/>
              <a:buFontTx/>
              <a:buNone/>
            </a:pPr>
            <a:r>
              <a:rPr lang="en-US" sz="1400">
                <a:latin typeface="Courier New" pitchFamily="-112" charset="0"/>
              </a:rPr>
              <a:t>2 * 1 = 2</a:t>
            </a:r>
          </a:p>
        </p:txBody>
      </p:sp>
      <p:sp>
        <p:nvSpPr>
          <p:cNvPr id="58" name="Freeform 21"/>
          <p:cNvSpPr>
            <a:spLocks/>
          </p:cNvSpPr>
          <p:nvPr/>
        </p:nvSpPr>
        <p:spPr bwMode="auto">
          <a:xfrm>
            <a:off x="1711325" y="3871913"/>
            <a:ext cx="1046163" cy="622300"/>
          </a:xfrm>
          <a:custGeom>
            <a:avLst/>
            <a:gdLst>
              <a:gd name="T0" fmla="*/ 1046163 w 660"/>
              <a:gd name="T1" fmla="*/ 612775 h 392"/>
              <a:gd name="T2" fmla="*/ 618187 w 660"/>
              <a:gd name="T3" fmla="*/ 601663 h 392"/>
              <a:gd name="T4" fmla="*/ 318604 w 660"/>
              <a:gd name="T5" fmla="*/ 485775 h 392"/>
              <a:gd name="T6" fmla="*/ 52308 w 660"/>
              <a:gd name="T7" fmla="*/ 219075 h 392"/>
              <a:gd name="T8" fmla="*/ 6340 w 660"/>
              <a:gd name="T9" fmla="*/ 0 h 39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660"/>
              <a:gd name="T16" fmla="*/ 0 h 392"/>
              <a:gd name="T17" fmla="*/ 660 w 660"/>
              <a:gd name="T18" fmla="*/ 392 h 392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660" h="392">
                <a:moveTo>
                  <a:pt x="660" y="386"/>
                </a:moveTo>
                <a:cubicBezTo>
                  <a:pt x="563" y="389"/>
                  <a:pt x="466" y="392"/>
                  <a:pt x="390" y="379"/>
                </a:cubicBezTo>
                <a:cubicBezTo>
                  <a:pt x="314" y="366"/>
                  <a:pt x="260" y="346"/>
                  <a:pt x="201" y="306"/>
                </a:cubicBezTo>
                <a:cubicBezTo>
                  <a:pt x="142" y="266"/>
                  <a:pt x="66" y="189"/>
                  <a:pt x="33" y="138"/>
                </a:cubicBezTo>
                <a:cubicBezTo>
                  <a:pt x="0" y="87"/>
                  <a:pt x="2" y="43"/>
                  <a:pt x="4" y="0"/>
                </a:cubicBezTo>
              </a:path>
            </a:pathLst>
          </a:custGeom>
          <a:noFill/>
          <a:ln w="9525">
            <a:solidFill>
              <a:schemeClr val="tx1"/>
            </a:solidFill>
            <a:prstDash val="dash"/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9" name="Freeform 22"/>
          <p:cNvSpPr>
            <a:spLocks/>
          </p:cNvSpPr>
          <p:nvPr/>
        </p:nvSpPr>
        <p:spPr bwMode="auto">
          <a:xfrm>
            <a:off x="460375" y="3700463"/>
            <a:ext cx="631825" cy="146050"/>
          </a:xfrm>
          <a:custGeom>
            <a:avLst/>
            <a:gdLst>
              <a:gd name="T0" fmla="*/ 631825 w 660"/>
              <a:gd name="T1" fmla="*/ 143815 h 392"/>
              <a:gd name="T2" fmla="*/ 373351 w 660"/>
              <a:gd name="T3" fmla="*/ 141207 h 392"/>
              <a:gd name="T4" fmla="*/ 192419 w 660"/>
              <a:gd name="T5" fmla="*/ 114008 h 392"/>
              <a:gd name="T6" fmla="*/ 31591 w 660"/>
              <a:gd name="T7" fmla="*/ 51416 h 392"/>
              <a:gd name="T8" fmla="*/ 3829 w 660"/>
              <a:gd name="T9" fmla="*/ 0 h 39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660"/>
              <a:gd name="T16" fmla="*/ 0 h 392"/>
              <a:gd name="T17" fmla="*/ 660 w 660"/>
              <a:gd name="T18" fmla="*/ 392 h 392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660" h="392">
                <a:moveTo>
                  <a:pt x="660" y="386"/>
                </a:moveTo>
                <a:cubicBezTo>
                  <a:pt x="563" y="389"/>
                  <a:pt x="466" y="392"/>
                  <a:pt x="390" y="379"/>
                </a:cubicBezTo>
                <a:cubicBezTo>
                  <a:pt x="314" y="366"/>
                  <a:pt x="260" y="346"/>
                  <a:pt x="201" y="306"/>
                </a:cubicBezTo>
                <a:cubicBezTo>
                  <a:pt x="142" y="266"/>
                  <a:pt x="66" y="189"/>
                  <a:pt x="33" y="138"/>
                </a:cubicBezTo>
                <a:cubicBezTo>
                  <a:pt x="0" y="87"/>
                  <a:pt x="2" y="43"/>
                  <a:pt x="4" y="0"/>
                </a:cubicBezTo>
              </a:path>
            </a:pathLst>
          </a:custGeom>
          <a:noFill/>
          <a:ln w="9525">
            <a:solidFill>
              <a:schemeClr val="tx1"/>
            </a:solidFill>
            <a:prstDash val="dash"/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0" name="Text Box 23"/>
          <p:cNvSpPr txBox="1">
            <a:spLocks noChangeArrowheads="1"/>
          </p:cNvSpPr>
          <p:nvPr/>
        </p:nvSpPr>
        <p:spPr bwMode="auto">
          <a:xfrm>
            <a:off x="160338" y="3884613"/>
            <a:ext cx="1144587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430" tIns="45715" rIns="91430" bIns="45715">
            <a:prstTxWarp prst="textNoShape">
              <a:avLst/>
            </a:prstTxWarp>
            <a:spAutoFit/>
          </a:bodyPr>
          <a:lstStyle/>
          <a:p>
            <a:pPr hangingPunct="1">
              <a:lnSpc>
                <a:spcPct val="100000"/>
              </a:lnSpc>
              <a:buClrTx/>
              <a:buSzTx/>
              <a:buFontTx/>
              <a:buNone/>
            </a:pPr>
            <a:r>
              <a:rPr lang="en-US" sz="1400">
                <a:latin typeface="Courier New" pitchFamily="-112" charset="0"/>
              </a:rPr>
              <a:t>3 * 2 = 6</a:t>
            </a:r>
          </a:p>
        </p:txBody>
      </p:sp>
      <p:sp>
        <p:nvSpPr>
          <p:cNvPr id="61" name="Rectangle 24"/>
          <p:cNvSpPr>
            <a:spLocks noChangeArrowheads="1"/>
          </p:cNvSpPr>
          <p:nvPr/>
        </p:nvSpPr>
        <p:spPr bwMode="auto">
          <a:xfrm>
            <a:off x="7059613" y="3567113"/>
            <a:ext cx="1206500" cy="614362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5" rIns="91430" bIns="45715" anchor="ctr">
            <a:prstTxWarp prst="textNoShape">
              <a:avLst/>
            </a:prstTxWarp>
          </a:bodyPr>
          <a:lstStyle/>
          <a:p>
            <a:pPr algn="ctr" hangingPunct="1">
              <a:lnSpc>
                <a:spcPct val="100000"/>
              </a:lnSpc>
              <a:buClrTx/>
              <a:buSzTx/>
              <a:buFontTx/>
              <a:buNone/>
            </a:pPr>
            <a:r>
              <a:rPr lang="en-US" sz="1400">
                <a:latin typeface="Courier New" pitchFamily="-112" charset="0"/>
              </a:rPr>
              <a:t>n = 3 </a:t>
            </a:r>
          </a:p>
        </p:txBody>
      </p:sp>
      <p:sp>
        <p:nvSpPr>
          <p:cNvPr id="62" name="Rectangle 25"/>
          <p:cNvSpPr>
            <a:spLocks noChangeArrowheads="1"/>
          </p:cNvSpPr>
          <p:nvPr/>
        </p:nvSpPr>
        <p:spPr bwMode="auto">
          <a:xfrm>
            <a:off x="7059613" y="2957513"/>
            <a:ext cx="1206500" cy="614362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5" rIns="91430" bIns="45715" anchor="ctr">
            <a:prstTxWarp prst="textNoShape">
              <a:avLst/>
            </a:prstTxWarp>
          </a:bodyPr>
          <a:lstStyle/>
          <a:p>
            <a:pPr algn="ctr" hangingPunct="1">
              <a:lnSpc>
                <a:spcPct val="100000"/>
              </a:lnSpc>
              <a:buClrTx/>
              <a:buSzTx/>
              <a:buFontTx/>
              <a:buNone/>
            </a:pPr>
            <a:r>
              <a:rPr lang="en-US" sz="1400">
                <a:latin typeface="Courier New" pitchFamily="-112" charset="0"/>
              </a:rPr>
              <a:t>n = 2 </a:t>
            </a:r>
          </a:p>
        </p:txBody>
      </p:sp>
      <p:sp>
        <p:nvSpPr>
          <p:cNvPr id="63" name="Rectangle 26"/>
          <p:cNvSpPr>
            <a:spLocks noChangeArrowheads="1"/>
          </p:cNvSpPr>
          <p:nvPr/>
        </p:nvSpPr>
        <p:spPr bwMode="auto">
          <a:xfrm>
            <a:off x="7059613" y="2335213"/>
            <a:ext cx="1206500" cy="61277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5" rIns="91430" bIns="45715" anchor="ctr">
            <a:prstTxWarp prst="textNoShape">
              <a:avLst/>
            </a:prstTxWarp>
          </a:bodyPr>
          <a:lstStyle/>
          <a:p>
            <a:pPr algn="ctr" hangingPunct="1">
              <a:lnSpc>
                <a:spcPct val="100000"/>
              </a:lnSpc>
              <a:buClrTx/>
              <a:buSzTx/>
              <a:buFontTx/>
              <a:buNone/>
            </a:pPr>
            <a:r>
              <a:rPr lang="en-US" sz="1400">
                <a:latin typeface="Courier New" pitchFamily="-112" charset="0"/>
              </a:rPr>
              <a:t>n = 1 </a:t>
            </a:r>
          </a:p>
        </p:txBody>
      </p:sp>
      <p:sp>
        <p:nvSpPr>
          <p:cNvPr id="64" name="Rectangle 27"/>
          <p:cNvSpPr>
            <a:spLocks noChangeArrowheads="1"/>
          </p:cNvSpPr>
          <p:nvPr/>
        </p:nvSpPr>
        <p:spPr bwMode="auto">
          <a:xfrm>
            <a:off x="7059613" y="1724025"/>
            <a:ext cx="1206500" cy="61436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5" rIns="91430" bIns="45715" anchor="ctr">
            <a:prstTxWarp prst="textNoShape">
              <a:avLst/>
            </a:prstTxWarp>
          </a:bodyPr>
          <a:lstStyle/>
          <a:p>
            <a:pPr algn="ctr" hangingPunct="1">
              <a:lnSpc>
                <a:spcPct val="100000"/>
              </a:lnSpc>
              <a:buClrTx/>
              <a:buSzTx/>
              <a:buFontTx/>
              <a:buNone/>
            </a:pPr>
            <a:r>
              <a:rPr lang="en-US" sz="1400">
                <a:latin typeface="Courier New" pitchFamily="-112" charset="0"/>
              </a:rPr>
              <a:t>n = 0 </a:t>
            </a:r>
          </a:p>
        </p:txBody>
      </p:sp>
      <p:sp>
        <p:nvSpPr>
          <p:cNvPr id="65" name="Line 28"/>
          <p:cNvSpPr>
            <a:spLocks noChangeShapeType="1"/>
          </p:cNvSpPr>
          <p:nvPr/>
        </p:nvSpPr>
        <p:spPr bwMode="auto">
          <a:xfrm>
            <a:off x="7059613" y="1368425"/>
            <a:ext cx="0" cy="28479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s-ES_tradnl"/>
          </a:p>
        </p:txBody>
      </p:sp>
      <p:sp>
        <p:nvSpPr>
          <p:cNvPr id="66" name="Line 29"/>
          <p:cNvSpPr>
            <a:spLocks noChangeShapeType="1"/>
          </p:cNvSpPr>
          <p:nvPr/>
        </p:nvSpPr>
        <p:spPr bwMode="auto">
          <a:xfrm>
            <a:off x="7048500" y="4203700"/>
            <a:ext cx="1227138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s-ES_tradnl"/>
          </a:p>
        </p:txBody>
      </p:sp>
      <p:sp>
        <p:nvSpPr>
          <p:cNvPr id="67" name="Line 30"/>
          <p:cNvSpPr>
            <a:spLocks noChangeShapeType="1"/>
          </p:cNvSpPr>
          <p:nvPr/>
        </p:nvSpPr>
        <p:spPr bwMode="auto">
          <a:xfrm>
            <a:off x="8277225" y="1360488"/>
            <a:ext cx="0" cy="28479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s-ES_tradnl"/>
          </a:p>
        </p:txBody>
      </p:sp>
      <p:sp>
        <p:nvSpPr>
          <p:cNvPr id="68" name="AutoShape 31"/>
          <p:cNvSpPr>
            <a:spLocks noChangeArrowheads="1"/>
          </p:cNvSpPr>
          <p:nvPr/>
        </p:nvSpPr>
        <p:spPr bwMode="auto">
          <a:xfrm>
            <a:off x="7491413" y="1217613"/>
            <a:ext cx="312737" cy="371475"/>
          </a:xfrm>
          <a:prstGeom prst="upArrow">
            <a:avLst>
              <a:gd name="adj1" fmla="val 50000"/>
              <a:gd name="adj2" fmla="val 29695"/>
            </a:avLst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9" name="Rectangle 32"/>
          <p:cNvSpPr>
            <a:spLocks noChangeArrowheads="1"/>
          </p:cNvSpPr>
          <p:nvPr/>
        </p:nvSpPr>
        <p:spPr bwMode="auto">
          <a:xfrm>
            <a:off x="274638" y="1493838"/>
            <a:ext cx="4570412" cy="1325562"/>
          </a:xfrm>
          <a:prstGeom prst="rect">
            <a:avLst/>
          </a:prstGeom>
          <a:noFill/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square" lIns="82945" tIns="41473" rIns="82945" bIns="41473">
            <a:prstTxWarp prst="textNoShape">
              <a:avLst/>
            </a:prstTxWarp>
            <a:spAutoFit/>
          </a:bodyPr>
          <a:lstStyle/>
          <a:p>
            <a:pPr defTabSz="414338"/>
            <a:r>
              <a:rPr lang="en-US" sz="1600" b="1" dirty="0">
                <a:latin typeface="Courier New" pitchFamily="-112" charset="0"/>
              </a:rPr>
              <a:t>def </a:t>
            </a:r>
            <a:r>
              <a:rPr lang="en-US" sz="1600" b="1" dirty="0" err="1">
                <a:latin typeface="Courier New" pitchFamily="-112" charset="0"/>
              </a:rPr>
              <a:t>fact(n</a:t>
            </a:r>
            <a:r>
              <a:rPr lang="en-US" sz="1600" b="1" dirty="0">
                <a:latin typeface="Courier New" pitchFamily="-112" charset="0"/>
              </a:rPr>
              <a:t>):</a:t>
            </a:r>
          </a:p>
          <a:p>
            <a:pPr defTabSz="414338"/>
            <a:r>
              <a:rPr lang="en-US" sz="1600" b="1" dirty="0">
                <a:latin typeface="Courier New" pitchFamily="-112" charset="0"/>
              </a:rPr>
              <a:t>    if (</a:t>
            </a:r>
            <a:r>
              <a:rPr lang="en-US" sz="1600" b="1" dirty="0" err="1">
                <a:latin typeface="Courier New" pitchFamily="-112" charset="0"/>
              </a:rPr>
              <a:t>n</a:t>
            </a:r>
            <a:r>
              <a:rPr lang="en-US" sz="1600" b="1" dirty="0">
                <a:latin typeface="Courier New" pitchFamily="-112" charset="0"/>
              </a:rPr>
              <a:t>==0):</a:t>
            </a:r>
          </a:p>
          <a:p>
            <a:pPr defTabSz="414338"/>
            <a:r>
              <a:rPr lang="en-US" sz="1600" b="1" dirty="0">
                <a:latin typeface="Courier New" pitchFamily="-112" charset="0"/>
              </a:rPr>
              <a:t>        return 1</a:t>
            </a:r>
          </a:p>
          <a:p>
            <a:pPr defTabSz="414338"/>
            <a:r>
              <a:rPr lang="en-US" sz="1600" b="1" dirty="0">
                <a:latin typeface="Courier New" pitchFamily="-112" charset="0"/>
              </a:rPr>
              <a:t>    else:</a:t>
            </a:r>
          </a:p>
          <a:p>
            <a:pPr defTabSz="414338"/>
            <a:r>
              <a:rPr lang="en-US" sz="1600" b="1" dirty="0">
                <a:latin typeface="Courier New" pitchFamily="-112" charset="0"/>
              </a:rPr>
              <a:t>        return </a:t>
            </a:r>
            <a:r>
              <a:rPr lang="en-US" sz="1600" b="1" dirty="0" err="1">
                <a:latin typeface="Courier New" pitchFamily="-112" charset="0"/>
              </a:rPr>
              <a:t>n</a:t>
            </a:r>
            <a:r>
              <a:rPr lang="en-US" sz="1600" b="1" dirty="0">
                <a:latin typeface="Courier New" pitchFamily="-112" charset="0"/>
              </a:rPr>
              <a:t> * </a:t>
            </a:r>
            <a:r>
              <a:rPr lang="en-US" sz="1600" b="1" dirty="0" err="1">
                <a:latin typeface="Courier New" pitchFamily="-112" charset="0"/>
              </a:rPr>
              <a:t>fact(n</a:t>
            </a:r>
            <a:r>
              <a:rPr lang="en-US" sz="1600" b="1" dirty="0">
                <a:latin typeface="Courier New" pitchFamily="-112" charset="0"/>
              </a:rPr>
              <a:t> - 1)</a:t>
            </a:r>
          </a:p>
        </p:txBody>
      </p:sp>
      <p:sp>
        <p:nvSpPr>
          <p:cNvPr id="70" name="Text Box 33"/>
          <p:cNvSpPr txBox="1">
            <a:spLocks noChangeArrowheads="1"/>
          </p:cNvSpPr>
          <p:nvPr/>
        </p:nvSpPr>
        <p:spPr bwMode="auto">
          <a:xfrm>
            <a:off x="6394450" y="4327525"/>
            <a:ext cx="2514600" cy="536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82945" tIns="41473" rIns="82945" bIns="41473">
            <a:prstTxWarp prst="textNoShape">
              <a:avLst/>
            </a:prstTxWarp>
            <a:spAutoFit/>
          </a:bodyPr>
          <a:lstStyle/>
          <a:p>
            <a:pPr algn="ctr" defTabSz="414338"/>
            <a:r>
              <a:rPr lang="en-US" sz="1600" i="1"/>
              <a:t>Interpreter keeps a </a:t>
            </a:r>
          </a:p>
          <a:p>
            <a:pPr algn="ctr" defTabSz="414338"/>
            <a:r>
              <a:rPr lang="en-US" sz="1600" i="1"/>
              <a:t>stack of activation records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609600"/>
            <a:ext cx="8229600" cy="609600"/>
          </a:xfrm>
        </p:spPr>
        <p:txBody>
          <a:bodyPr/>
          <a:lstStyle/>
          <a:p>
            <a:r>
              <a:rPr lang="en-US" smtClean="0"/>
              <a:t>Beware of Infinite Recursions!</a:t>
            </a:r>
            <a:endParaRPr lang="en-US" dirty="0"/>
          </a:p>
        </p:txBody>
      </p:sp>
      <p:sp>
        <p:nvSpPr>
          <p:cNvPr id="33799" name="Footer Placeholder 6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These materials were developed with funding from the US National Institutes of Health grant #2T36 GM008789 to the Pittsburgh Supercomputing Center</a:t>
            </a:r>
            <a:endParaRPr lang="en-US"/>
          </a:p>
        </p:txBody>
      </p:sp>
      <p:sp>
        <p:nvSpPr>
          <p:cNvPr id="33798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EA20761-0541-5D43-9BE1-5E47ED7F6474}" type="slidenum">
              <a:rPr lang="en-US" smtClean="0"/>
              <a:pPr/>
              <a:t>21</a:t>
            </a:fld>
            <a:endParaRPr lang="en-US"/>
          </a:p>
        </p:txBody>
      </p:sp>
      <p:sp>
        <p:nvSpPr>
          <p:cNvPr id="33795" name="Rectangle 4"/>
          <p:cNvSpPr>
            <a:spLocks noChangeArrowheads="1"/>
          </p:cNvSpPr>
          <p:nvPr/>
        </p:nvSpPr>
        <p:spPr bwMode="auto">
          <a:xfrm>
            <a:off x="2152650" y="1631950"/>
            <a:ext cx="4570413" cy="1314862"/>
          </a:xfrm>
          <a:prstGeom prst="rect">
            <a:avLst/>
          </a:prstGeom>
          <a:noFill/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square" lIns="82945" tIns="41473" rIns="82945" bIns="41473">
            <a:prstTxWarp prst="textNoShape">
              <a:avLst/>
            </a:prstTxWarp>
            <a:spAutoFit/>
          </a:bodyPr>
          <a:lstStyle/>
          <a:p>
            <a:pPr defTabSz="414338"/>
            <a:r>
              <a:rPr lang="en-US" sz="1600" b="1" dirty="0">
                <a:latin typeface="Courier New" pitchFamily="-112" charset="0"/>
              </a:rPr>
              <a:t>def </a:t>
            </a:r>
            <a:r>
              <a:rPr lang="en-US" sz="1600" b="1" dirty="0" err="1">
                <a:latin typeface="Courier New" pitchFamily="-112" charset="0"/>
              </a:rPr>
              <a:t>fact(n</a:t>
            </a:r>
            <a:r>
              <a:rPr lang="en-US" sz="1600" b="1" dirty="0">
                <a:latin typeface="Courier New" pitchFamily="-112" charset="0"/>
              </a:rPr>
              <a:t>):</a:t>
            </a:r>
          </a:p>
          <a:p>
            <a:pPr defTabSz="414338"/>
            <a:r>
              <a:rPr lang="en-US" sz="1600" b="1" dirty="0">
                <a:latin typeface="Courier New" pitchFamily="-112" charset="0"/>
              </a:rPr>
              <a:t>    if (</a:t>
            </a:r>
            <a:r>
              <a:rPr lang="en-US" sz="1600" b="1" dirty="0" err="1">
                <a:latin typeface="Courier New" pitchFamily="-112" charset="0"/>
              </a:rPr>
              <a:t>n</a:t>
            </a:r>
            <a:r>
              <a:rPr lang="en-US" sz="1600" b="1" dirty="0">
                <a:latin typeface="Courier New" pitchFamily="-112" charset="0"/>
              </a:rPr>
              <a:t>==0):</a:t>
            </a:r>
          </a:p>
          <a:p>
            <a:pPr defTabSz="414338"/>
            <a:r>
              <a:rPr lang="en-US" sz="1600" b="1" dirty="0">
                <a:latin typeface="Courier New" pitchFamily="-112" charset="0"/>
              </a:rPr>
              <a:t>        return 1</a:t>
            </a:r>
          </a:p>
          <a:p>
            <a:pPr defTabSz="414338"/>
            <a:r>
              <a:rPr lang="en-US" sz="1600" b="1" dirty="0">
                <a:latin typeface="Courier New" pitchFamily="-112" charset="0"/>
              </a:rPr>
              <a:t>    else:</a:t>
            </a:r>
          </a:p>
          <a:p>
            <a:pPr defTabSz="414338"/>
            <a:r>
              <a:rPr lang="en-US" sz="1600" b="1" dirty="0">
                <a:latin typeface="Courier New" pitchFamily="-112" charset="0"/>
              </a:rPr>
              <a:t>        return </a:t>
            </a:r>
            <a:r>
              <a:rPr lang="en-US" sz="1600" b="1" dirty="0" err="1">
                <a:latin typeface="Courier New" pitchFamily="-112" charset="0"/>
              </a:rPr>
              <a:t>n</a:t>
            </a:r>
            <a:r>
              <a:rPr lang="en-US" sz="1600" b="1" dirty="0">
                <a:latin typeface="Courier New" pitchFamily="-112" charset="0"/>
              </a:rPr>
              <a:t> * </a:t>
            </a:r>
            <a:r>
              <a:rPr lang="en-US" sz="1600" b="1" dirty="0" err="1">
                <a:latin typeface="Courier New" pitchFamily="-112" charset="0"/>
              </a:rPr>
              <a:t>fact(n</a:t>
            </a:r>
            <a:r>
              <a:rPr lang="en-US" sz="1600" b="1" dirty="0">
                <a:latin typeface="Courier New" pitchFamily="-112" charset="0"/>
              </a:rPr>
              <a:t> - 1)</a:t>
            </a:r>
          </a:p>
        </p:txBody>
      </p:sp>
      <p:sp>
        <p:nvSpPr>
          <p:cNvPr id="33796" name="Text Box 5"/>
          <p:cNvSpPr txBox="1">
            <a:spLocks noChangeArrowheads="1"/>
          </p:cNvSpPr>
          <p:nvPr/>
        </p:nvSpPr>
        <p:spPr bwMode="auto">
          <a:xfrm>
            <a:off x="1101725" y="3414713"/>
            <a:ext cx="4202113" cy="39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82945" tIns="41473" rIns="82945" bIns="41473">
            <a:prstTxWarp prst="textNoShape">
              <a:avLst/>
            </a:prstTxWarp>
            <a:spAutoFit/>
          </a:bodyPr>
          <a:lstStyle/>
          <a:p>
            <a:pPr defTabSz="414338"/>
            <a:r>
              <a:rPr lang="en-US" sz="2200" i="1"/>
              <a:t>What if you call fact 5.5? Explain</a:t>
            </a:r>
          </a:p>
        </p:txBody>
      </p:sp>
      <p:sp>
        <p:nvSpPr>
          <p:cNvPr id="33797" name="Text Box 6"/>
          <p:cNvSpPr txBox="1">
            <a:spLocks noChangeArrowheads="1"/>
          </p:cNvSpPr>
          <p:nvPr/>
        </p:nvSpPr>
        <p:spPr bwMode="auto">
          <a:xfrm>
            <a:off x="977900" y="5710238"/>
            <a:ext cx="7127875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82945" tIns="41473" rIns="82945" bIns="41473">
            <a:prstTxWarp prst="textNoShape">
              <a:avLst/>
            </a:prstTxWarp>
            <a:spAutoFit/>
          </a:bodyPr>
          <a:lstStyle/>
          <a:p>
            <a:pPr defTabSz="414338"/>
            <a:r>
              <a:rPr lang="en-US" i="1">
                <a:solidFill>
                  <a:srgbClr val="FF0000"/>
                </a:solidFill>
              </a:rPr>
              <a:t>When using recursion always think about how will it stop or converge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609600"/>
            <a:ext cx="8229600" cy="609600"/>
          </a:xfrm>
        </p:spPr>
        <p:txBody>
          <a:bodyPr/>
          <a:lstStyle/>
          <a:p>
            <a:r>
              <a:rPr lang="en-US" smtClean="0"/>
              <a:t>Practice Exercises on Functions</a:t>
            </a:r>
            <a:endParaRPr lang="en-US" dirty="0"/>
          </a:p>
        </p:txBody>
      </p:sp>
      <p:sp>
        <p:nvSpPr>
          <p:cNvPr id="34822" name="Footer Placeholder 5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These materials were developed with funding from the US National Institutes of Health grant #2T36 GM008789 to the Pittsburgh Supercomputing Center</a:t>
            </a:r>
            <a:endParaRPr lang="en-US"/>
          </a:p>
        </p:txBody>
      </p:sp>
      <p:sp>
        <p:nvSpPr>
          <p:cNvPr id="34821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44E1DE7-BE8D-E84F-A00C-B26147071663}" type="slidenum">
              <a:rPr lang="en-US" smtClean="0"/>
              <a:pPr/>
              <a:t>22</a:t>
            </a:fld>
            <a:endParaRPr lang="en-US"/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subTitle" idx="4294967295"/>
          </p:nvPr>
        </p:nvSpPr>
        <p:spPr>
          <a:xfrm>
            <a:off x="762000" y="1905000"/>
            <a:ext cx="8382000" cy="4191000"/>
          </a:xfrm>
        </p:spPr>
        <p:txBody>
          <a:bodyPr>
            <a:normAutofit/>
          </a:bodyPr>
          <a:lstStyle/>
          <a:p>
            <a:r>
              <a:rPr lang="en-US" sz="2400" dirty="0" smtClean="0"/>
              <a:t>Compute the reverse of a sequence</a:t>
            </a:r>
          </a:p>
          <a:p>
            <a:r>
              <a:rPr lang="en-US" sz="2400" dirty="0" smtClean="0"/>
              <a:t>Compute the molecular mass of a sequence</a:t>
            </a:r>
          </a:p>
          <a:p>
            <a:r>
              <a:rPr lang="en-US" sz="2400" dirty="0" smtClean="0"/>
              <a:t>Compute the reverse complement of a sequence</a:t>
            </a:r>
          </a:p>
          <a:p>
            <a:r>
              <a:rPr lang="en-US" sz="2400" dirty="0" smtClean="0"/>
              <a:t>Determine if two sequences are complement of each other</a:t>
            </a:r>
          </a:p>
          <a:p>
            <a:r>
              <a:rPr lang="en-US" sz="2400" dirty="0" smtClean="0"/>
              <a:t>Compute the number of stop </a:t>
            </a:r>
            <a:r>
              <a:rPr lang="en-US" sz="2400" dirty="0" err="1" smtClean="0"/>
              <a:t>codons</a:t>
            </a:r>
            <a:r>
              <a:rPr lang="en-US" sz="2400" dirty="0" smtClean="0"/>
              <a:t> in a sequence</a:t>
            </a:r>
          </a:p>
          <a:p>
            <a:r>
              <a:rPr lang="en-US" sz="2400" dirty="0" smtClean="0"/>
              <a:t>Determine if a sequence has a subsequence of length greater than </a:t>
            </a:r>
            <a:r>
              <a:rPr lang="en-US" sz="2400" dirty="0" err="1" smtClean="0"/>
              <a:t>n</a:t>
            </a:r>
            <a:r>
              <a:rPr lang="en-US" sz="2400" dirty="0" smtClean="0"/>
              <a:t> surrounded by stop </a:t>
            </a:r>
            <a:r>
              <a:rPr lang="en-US" sz="2400" dirty="0" err="1" smtClean="0"/>
              <a:t>codons</a:t>
            </a:r>
            <a:endParaRPr lang="en-US" sz="2400" dirty="0" smtClean="0"/>
          </a:p>
          <a:p>
            <a:r>
              <a:rPr lang="en-US" sz="2400" dirty="0" smtClean="0"/>
              <a:t>Return the starting position of the subsequence identified in exercise 6</a:t>
            </a:r>
            <a:endParaRPr lang="en-US" sz="2400" dirty="0"/>
          </a:p>
        </p:txBody>
      </p:sp>
      <p:sp>
        <p:nvSpPr>
          <p:cNvPr id="34820" name="Text Box 4"/>
          <p:cNvSpPr txBox="1">
            <a:spLocks noChangeArrowheads="1"/>
          </p:cNvSpPr>
          <p:nvPr/>
        </p:nvSpPr>
        <p:spPr bwMode="auto">
          <a:xfrm>
            <a:off x="557213" y="1493838"/>
            <a:ext cx="8815387" cy="39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82945" tIns="41473" rIns="82945" bIns="41473">
            <a:prstTxWarp prst="textNoShape">
              <a:avLst/>
            </a:prstTxWarp>
            <a:spAutoFit/>
          </a:bodyPr>
          <a:lstStyle/>
          <a:p>
            <a:pPr defTabSz="414338"/>
            <a:r>
              <a:rPr lang="en-US" sz="2200" i="1"/>
              <a:t>Write recursive Python functions to satisfy the following specifications: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4" name="Rectangle 2"/>
          <p:cNvSpPr>
            <a:spLocks noGrp="1"/>
          </p:cNvSpPr>
          <p:nvPr>
            <p:ph type="title" idx="4294967295"/>
          </p:nvPr>
        </p:nvSpPr>
        <p:spPr>
          <a:xfrm>
            <a:off x="457200" y="609600"/>
            <a:ext cx="8229600" cy="609600"/>
          </a:xfrm>
        </p:spPr>
        <p:txBody>
          <a:bodyPr/>
          <a:lstStyle/>
          <a:p>
            <a:r>
              <a:rPr lang="en-US" smtClean="0"/>
              <a:t>Reversing a sequence recursively</a:t>
            </a:r>
            <a:endParaRPr lang="en-US" dirty="0"/>
          </a:p>
        </p:txBody>
      </p:sp>
      <p:sp>
        <p:nvSpPr>
          <p:cNvPr id="120836" name="Rectangle 4"/>
          <p:cNvSpPr>
            <a:spLocks noChangeArrowheads="1"/>
          </p:cNvSpPr>
          <p:nvPr/>
        </p:nvSpPr>
        <p:spPr bwMode="auto">
          <a:xfrm>
            <a:off x="763588" y="1631950"/>
            <a:ext cx="7481887" cy="2792190"/>
          </a:xfrm>
          <a:prstGeom prst="rect">
            <a:avLst/>
          </a:prstGeom>
          <a:noFill/>
          <a:ln w="9525">
            <a:solidFill>
              <a:schemeClr val="accent2"/>
            </a:solidFill>
            <a:miter lim="800000"/>
            <a:headEnd/>
            <a:tailEnd/>
          </a:ln>
          <a:effectLst/>
        </p:spPr>
        <p:txBody>
          <a:bodyPr wrap="square" lIns="82945" tIns="41473" rIns="82945" bIns="41473">
            <a:prstTxWarp prst="textNoShape">
              <a:avLst/>
            </a:prstTxWarp>
            <a:spAutoFit/>
          </a:bodyPr>
          <a:lstStyle/>
          <a:p>
            <a:pPr defTabSz="414338"/>
            <a:r>
              <a:rPr lang="en-US" sz="1600" b="1" dirty="0">
                <a:latin typeface="Courier New" pitchFamily="-112" charset="0"/>
              </a:rPr>
              <a:t>def </a:t>
            </a:r>
            <a:r>
              <a:rPr lang="en-US" sz="1600" b="1" dirty="0" err="1">
                <a:latin typeface="Courier New" pitchFamily="-112" charset="0"/>
              </a:rPr>
              <a:t>reverse(sequence</a:t>
            </a:r>
            <a:r>
              <a:rPr lang="en-US" sz="1600" b="1" dirty="0">
                <a:latin typeface="Courier New" pitchFamily="-112" charset="0"/>
              </a:rPr>
              <a:t>):</a:t>
            </a:r>
          </a:p>
          <a:p>
            <a:pPr defTabSz="414338"/>
            <a:r>
              <a:rPr lang="en-US" sz="1600" b="1" dirty="0">
                <a:latin typeface="Courier New" pitchFamily="-112" charset="0"/>
              </a:rPr>
              <a:t>
    'Returns the reverse string of the argument sequence'</a:t>
            </a:r>
          </a:p>
          <a:p>
            <a:pPr defTabSz="414338"/>
            <a:r>
              <a:rPr lang="en-US" sz="1600" b="1" dirty="0">
                <a:latin typeface="Courier New" pitchFamily="-112" charset="0"/>
              </a:rPr>
              <a:t>
    if (</a:t>
            </a:r>
            <a:r>
              <a:rPr lang="en-US" sz="1600" b="1" dirty="0" err="1">
                <a:latin typeface="Courier New" pitchFamily="-112" charset="0"/>
              </a:rPr>
              <a:t>len(sequence</a:t>
            </a:r>
            <a:r>
              <a:rPr lang="en-US" sz="1600" b="1" dirty="0">
                <a:latin typeface="Courier New" pitchFamily="-112" charset="0"/>
              </a:rPr>
              <a:t>)&gt;1):</a:t>
            </a:r>
          </a:p>
          <a:p>
            <a:pPr defTabSz="414338"/>
            <a:r>
              <a:rPr lang="en-US" sz="1600" b="1" dirty="0">
                <a:latin typeface="Courier New" pitchFamily="-112" charset="0"/>
              </a:rPr>
              <a:t>
        return reverse(sequence[1:])+sequence[0]</a:t>
            </a:r>
          </a:p>
          <a:p>
            <a:pPr defTabSz="414338"/>
            <a:r>
              <a:rPr lang="en-US" sz="1600" b="1" dirty="0">
                <a:latin typeface="Courier New" pitchFamily="-112" charset="0"/>
              </a:rPr>
              <a:t>
    else:</a:t>
            </a:r>
          </a:p>
          <a:p>
            <a:pPr defTabSz="414338"/>
            <a:r>
              <a:rPr lang="en-US" sz="1600" b="1" dirty="0">
                <a:latin typeface="Courier New" pitchFamily="-112" charset="0"/>
              </a:rPr>
              <a:t>
        return sequence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609600"/>
            <a:ext cx="8229600" cy="609600"/>
          </a:xfrm>
        </p:spPr>
        <p:txBody>
          <a:bodyPr/>
          <a:lstStyle/>
          <a:p>
            <a:r>
              <a:rPr lang="en-US" smtClean="0"/>
              <a:t>Runtime Complexity - 'Big O' Notation</a:t>
            </a:r>
            <a:endParaRPr lang="en-US" dirty="0"/>
          </a:p>
        </p:txBody>
      </p:sp>
      <p:sp>
        <p:nvSpPr>
          <p:cNvPr id="35846" name="Footer Placeholder 5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These materials were developed with funding from the US National Institutes of Health grant #2T36 GM008789 to the Pittsburgh Supercomputing Center</a:t>
            </a:r>
            <a:endParaRPr lang="en-US"/>
          </a:p>
        </p:txBody>
      </p:sp>
      <p:sp>
        <p:nvSpPr>
          <p:cNvPr id="3584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C3525CD-97E0-AE4B-8252-EC1DB3A003FC}" type="slidenum">
              <a:rPr lang="en-US" smtClean="0"/>
              <a:pPr/>
              <a:t>24</a:t>
            </a:fld>
            <a:endParaRPr lang="en-US"/>
          </a:p>
        </p:txBody>
      </p:sp>
      <p:sp>
        <p:nvSpPr>
          <p:cNvPr id="35843" name="Rectangle 4"/>
          <p:cNvSpPr>
            <a:spLocks noChangeArrowheads="1"/>
          </p:cNvSpPr>
          <p:nvPr/>
        </p:nvSpPr>
        <p:spPr bwMode="auto">
          <a:xfrm>
            <a:off x="2133600" y="1524000"/>
            <a:ext cx="4570413" cy="1314862"/>
          </a:xfrm>
          <a:prstGeom prst="rect">
            <a:avLst/>
          </a:prstGeom>
          <a:noFill/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square" lIns="82945" tIns="41473" rIns="82945" bIns="41473">
            <a:prstTxWarp prst="textNoShape">
              <a:avLst/>
            </a:prstTxWarp>
            <a:spAutoFit/>
          </a:bodyPr>
          <a:lstStyle/>
          <a:p>
            <a:pPr defTabSz="414338"/>
            <a:r>
              <a:rPr lang="en-US" sz="1600" b="1" dirty="0">
                <a:latin typeface="Courier New" pitchFamily="-112" charset="0"/>
              </a:rPr>
              <a:t>def </a:t>
            </a:r>
            <a:r>
              <a:rPr lang="en-US" sz="1600" b="1" dirty="0" err="1">
                <a:latin typeface="Courier New" pitchFamily="-112" charset="0"/>
              </a:rPr>
              <a:t>fact(n</a:t>
            </a:r>
            <a:r>
              <a:rPr lang="en-US" sz="1600" b="1" dirty="0">
                <a:latin typeface="Courier New" pitchFamily="-112" charset="0"/>
              </a:rPr>
              <a:t>):</a:t>
            </a:r>
          </a:p>
          <a:p>
            <a:pPr defTabSz="414338"/>
            <a:r>
              <a:rPr lang="en-US" sz="1600" b="1" dirty="0">
                <a:latin typeface="Courier New" pitchFamily="-112" charset="0"/>
              </a:rPr>
              <a:t>    if (</a:t>
            </a:r>
            <a:r>
              <a:rPr lang="en-US" sz="1600" b="1" dirty="0" err="1">
                <a:latin typeface="Courier New" pitchFamily="-112" charset="0"/>
              </a:rPr>
              <a:t>n</a:t>
            </a:r>
            <a:r>
              <a:rPr lang="en-US" sz="1600" b="1" dirty="0">
                <a:latin typeface="Courier New" pitchFamily="-112" charset="0"/>
              </a:rPr>
              <a:t>==0):</a:t>
            </a:r>
          </a:p>
          <a:p>
            <a:pPr defTabSz="414338"/>
            <a:r>
              <a:rPr lang="en-US" sz="1600" b="1" dirty="0">
                <a:latin typeface="Courier New" pitchFamily="-112" charset="0"/>
              </a:rPr>
              <a:t>        return 1</a:t>
            </a:r>
          </a:p>
          <a:p>
            <a:pPr defTabSz="414338"/>
            <a:r>
              <a:rPr lang="en-US" sz="1600" b="1" dirty="0">
                <a:latin typeface="Courier New" pitchFamily="-112" charset="0"/>
              </a:rPr>
              <a:t>    else:</a:t>
            </a:r>
          </a:p>
          <a:p>
            <a:pPr defTabSz="414338"/>
            <a:r>
              <a:rPr lang="en-US" sz="1600" b="1" dirty="0">
                <a:latin typeface="Courier New" pitchFamily="-112" charset="0"/>
              </a:rPr>
              <a:t>        return </a:t>
            </a:r>
            <a:r>
              <a:rPr lang="en-US" sz="1600" b="1" dirty="0" err="1">
                <a:latin typeface="Courier New" pitchFamily="-112" charset="0"/>
              </a:rPr>
              <a:t>n</a:t>
            </a:r>
            <a:r>
              <a:rPr lang="en-US" sz="1600" b="1" dirty="0">
                <a:latin typeface="Courier New" pitchFamily="-112" charset="0"/>
              </a:rPr>
              <a:t> * </a:t>
            </a:r>
            <a:r>
              <a:rPr lang="en-US" sz="1600" b="1" dirty="0" err="1">
                <a:latin typeface="Courier New" pitchFamily="-112" charset="0"/>
              </a:rPr>
              <a:t>fact(n</a:t>
            </a:r>
            <a:r>
              <a:rPr lang="en-US" sz="1600" b="1" dirty="0">
                <a:latin typeface="Courier New" pitchFamily="-112" charset="0"/>
              </a:rPr>
              <a:t> - 1)</a:t>
            </a:r>
          </a:p>
        </p:txBody>
      </p:sp>
      <p:sp>
        <p:nvSpPr>
          <p:cNvPr id="35844" name="Text Box 5"/>
          <p:cNvSpPr txBox="1">
            <a:spLocks noChangeArrowheads="1"/>
          </p:cNvSpPr>
          <p:nvPr/>
        </p:nvSpPr>
        <p:spPr bwMode="auto">
          <a:xfrm>
            <a:off x="1309688" y="2962275"/>
            <a:ext cx="6242050" cy="288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945" tIns="41473" rIns="82945" bIns="41473">
            <a:prstTxWarp prst="textNoShape">
              <a:avLst/>
            </a:prstTxWarp>
            <a:spAutoFit/>
          </a:bodyPr>
          <a:lstStyle/>
          <a:p>
            <a:pPr defTabSz="414338">
              <a:buFont typeface="Wingdings" pitchFamily="-112" charset="2"/>
              <a:buChar char=""/>
            </a:pPr>
            <a:r>
              <a:rPr lang="en-US" sz="2200" i="1"/>
              <a:t> How 'fast' is this function?</a:t>
            </a:r>
          </a:p>
          <a:p>
            <a:pPr defTabSz="414338"/>
            <a:endParaRPr lang="en-US" sz="2200" i="1"/>
          </a:p>
          <a:p>
            <a:pPr defTabSz="414338">
              <a:buFont typeface="Wingdings" pitchFamily="-112" charset="2"/>
              <a:buChar char=""/>
            </a:pPr>
            <a:r>
              <a:rPr lang="en-US" sz="2200" i="1"/>
              <a:t> Can we come up with a more efficient version?</a:t>
            </a:r>
          </a:p>
          <a:p>
            <a:pPr defTabSz="414338"/>
            <a:endParaRPr lang="en-US" sz="2200" i="1"/>
          </a:p>
          <a:p>
            <a:pPr defTabSz="414338">
              <a:buFont typeface="Wingdings" pitchFamily="-112" charset="2"/>
              <a:buChar char=""/>
            </a:pPr>
            <a:r>
              <a:rPr lang="en-US" sz="2200" i="1"/>
              <a:t> How can we measure 'efficiency'</a:t>
            </a:r>
          </a:p>
          <a:p>
            <a:pPr defTabSz="414338"/>
            <a:endParaRPr lang="en-US" sz="2200" i="1"/>
          </a:p>
          <a:p>
            <a:pPr defTabSz="414338">
              <a:buFont typeface="Wingdings" pitchFamily="-112" charset="2"/>
              <a:buChar char=""/>
            </a:pPr>
            <a:r>
              <a:rPr lang="en-US" sz="2200" i="1"/>
              <a:t> Can we compare algorithms independently from a specific implementation, software or hardware?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609600"/>
            <a:ext cx="8229600" cy="609600"/>
          </a:xfrm>
        </p:spPr>
        <p:txBody>
          <a:bodyPr/>
          <a:lstStyle/>
          <a:p>
            <a:r>
              <a:rPr lang="en-US" smtClean="0"/>
              <a:t>Runtime Complexity  -  'Big O' Notation</a:t>
            </a:r>
            <a:endParaRPr lang="en-US" dirty="0"/>
          </a:p>
        </p:txBody>
      </p:sp>
      <p:sp>
        <p:nvSpPr>
          <p:cNvPr id="36870" name="Footer Placeholder 5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These materials were developed with funding from the US National Institutes of Health grant #2T36 GM008789 to the Pittsburgh Supercomputing Center</a:t>
            </a:r>
            <a:endParaRPr lang="en-US"/>
          </a:p>
        </p:txBody>
      </p:sp>
      <p:sp>
        <p:nvSpPr>
          <p:cNvPr id="36869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CBB5AE8-1A1D-F543-BB63-4C12411271C9}" type="slidenum">
              <a:rPr lang="en-US" smtClean="0"/>
              <a:pPr/>
              <a:t>25</a:t>
            </a:fld>
            <a:endParaRPr lang="en-US"/>
          </a:p>
        </p:txBody>
      </p:sp>
      <p:sp>
        <p:nvSpPr>
          <p:cNvPr id="36867" name="Rectangle 5"/>
          <p:cNvSpPr>
            <a:spLocks noGrp="1" noChangeArrowheads="1"/>
          </p:cNvSpPr>
          <p:nvPr>
            <p:ph type="subTitle" idx="4294967295"/>
          </p:nvPr>
        </p:nvSpPr>
        <p:spPr>
          <a:xfrm>
            <a:off x="762000" y="3581400"/>
            <a:ext cx="8382000" cy="1828800"/>
          </a:xfrm>
        </p:spPr>
        <p:txBody>
          <a:bodyPr/>
          <a:lstStyle/>
          <a:p>
            <a:r>
              <a:rPr lang="en-US" dirty="0" smtClean="0"/>
              <a:t>What is a step?</a:t>
            </a:r>
          </a:p>
          <a:p>
            <a:r>
              <a:rPr lang="en-US" dirty="0" smtClean="0"/>
              <a:t>How can we measure the size of an input?</a:t>
            </a:r>
          </a:p>
          <a:p>
            <a:r>
              <a:rPr lang="en-US" dirty="0" smtClean="0"/>
              <a:t>Answer in both cases: YOU CAN DEFINE THESE!</a:t>
            </a:r>
            <a:endParaRPr lang="en-US" dirty="0"/>
          </a:p>
        </p:txBody>
      </p:sp>
      <p:sp>
        <p:nvSpPr>
          <p:cNvPr id="36868" name="Text Box 4"/>
          <p:cNvSpPr txBox="1">
            <a:spLocks noChangeArrowheads="1"/>
          </p:cNvSpPr>
          <p:nvPr/>
        </p:nvSpPr>
        <p:spPr bwMode="auto">
          <a:xfrm>
            <a:off x="762000" y="1905000"/>
            <a:ext cx="7385050" cy="1099419"/>
          </a:xfrm>
          <a:prstGeom prst="rect">
            <a:avLst/>
          </a:prstGeom>
          <a:noFill/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square" lIns="82945" tIns="41473" rIns="82945" bIns="41473">
            <a:prstTxWarp prst="textNoShape">
              <a:avLst/>
            </a:prstTxWarp>
            <a:spAutoFit/>
          </a:bodyPr>
          <a:lstStyle/>
          <a:p>
            <a:pPr algn="ctr" defTabSz="414338"/>
            <a:r>
              <a:rPr lang="en-US" sz="2200" dirty="0">
                <a:solidFill>
                  <a:srgbClr val="FF0000"/>
                </a:solidFill>
              </a:rPr>
              <a:t>Big Idea</a:t>
            </a:r>
          </a:p>
          <a:p>
            <a:pPr algn="ctr" defTabSz="414338"/>
            <a:r>
              <a:rPr lang="en-US" sz="2200" dirty="0"/>
              <a:t>Measure the number of </a:t>
            </a:r>
            <a:r>
              <a:rPr lang="en-US" sz="2200" i="1" u="sng" dirty="0"/>
              <a:t>steps</a:t>
            </a:r>
            <a:r>
              <a:rPr lang="en-US" sz="2200" dirty="0"/>
              <a:t> taken by the </a:t>
            </a:r>
          </a:p>
          <a:p>
            <a:pPr algn="ctr" defTabSz="414338"/>
            <a:r>
              <a:rPr lang="en-US" sz="2200" dirty="0"/>
              <a:t>algorithm as </a:t>
            </a:r>
            <a:r>
              <a:rPr lang="en-US" sz="2200" dirty="0" smtClean="0"/>
              <a:t>an </a:t>
            </a:r>
            <a:r>
              <a:rPr lang="en-US" sz="2200" dirty="0"/>
              <a:t>asymptotic function of the </a:t>
            </a:r>
            <a:r>
              <a:rPr lang="en-US" sz="2200" i="1" u="sng" dirty="0"/>
              <a:t>size</a:t>
            </a:r>
            <a:r>
              <a:rPr lang="en-US" sz="2200" dirty="0"/>
              <a:t> of its input</a:t>
            </a:r>
            <a:r>
              <a:rPr lang="en-US" sz="1600" dirty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609600"/>
            <a:ext cx="8229600" cy="609600"/>
          </a:xfrm>
        </p:spPr>
        <p:txBody>
          <a:bodyPr/>
          <a:lstStyle/>
          <a:p>
            <a:r>
              <a:rPr lang="en-US" smtClean="0"/>
              <a:t>'Big O' Notation - Factorial Example</a:t>
            </a:r>
            <a:endParaRPr lang="en-US" dirty="0"/>
          </a:p>
        </p:txBody>
      </p:sp>
      <p:sp>
        <p:nvSpPr>
          <p:cNvPr id="37897" name="Footer Placeholder 8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These materials were developed with funding from the US National Institutes of Health grant #2T36 GM008789 to the Pittsburgh Supercomputing Center</a:t>
            </a:r>
            <a:endParaRPr lang="en-US"/>
          </a:p>
        </p:txBody>
      </p:sp>
      <p:sp>
        <p:nvSpPr>
          <p:cNvPr id="37896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5C4EE56-8D60-164B-9BC2-A41D3BBE81E7}" type="slidenum">
              <a:rPr lang="en-US" smtClean="0"/>
              <a:pPr/>
              <a:t>26</a:t>
            </a:fld>
            <a:endParaRPr lang="en-US"/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subTitle" idx="4294967295"/>
          </p:nvPr>
        </p:nvSpPr>
        <p:spPr>
          <a:xfrm>
            <a:off x="762000" y="1295400"/>
            <a:ext cx="8382000" cy="4800600"/>
          </a:xfrm>
        </p:spPr>
        <p:txBody>
          <a:bodyPr/>
          <a:lstStyle/>
          <a:p>
            <a:r>
              <a:rPr lang="en-US" smtClean="0"/>
              <a:t>A 'step' is a function call to fact</a:t>
            </a:r>
          </a:p>
          <a:p>
            <a:r>
              <a:rPr lang="en-US" smtClean="0"/>
              <a:t>The size of an input value n is n itself</a:t>
            </a:r>
            <a:endParaRPr lang="en-US" dirty="0"/>
          </a:p>
        </p:txBody>
      </p:sp>
      <p:sp>
        <p:nvSpPr>
          <p:cNvPr id="37892" name="Text Box 4"/>
          <p:cNvSpPr txBox="1">
            <a:spLocks noChangeArrowheads="1"/>
          </p:cNvSpPr>
          <p:nvPr/>
        </p:nvSpPr>
        <p:spPr bwMode="auto">
          <a:xfrm>
            <a:off x="869950" y="4572000"/>
            <a:ext cx="7118350" cy="536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945" tIns="41473" rIns="82945" bIns="41473">
            <a:prstTxWarp prst="textNoShape">
              <a:avLst/>
            </a:prstTxWarp>
            <a:spAutoFit/>
          </a:bodyPr>
          <a:lstStyle/>
          <a:p>
            <a:pPr algn="ctr" defTabSz="414338"/>
            <a:r>
              <a:rPr lang="en-US" sz="1600" i="1"/>
              <a:t>T(0) = 0</a:t>
            </a:r>
          </a:p>
          <a:p>
            <a:pPr algn="ctr" defTabSz="414338"/>
            <a:r>
              <a:rPr lang="en-US" sz="1600" i="1"/>
              <a:t>T(n) = T(n-1) + 1 = (T(n-2) + 1) + 1 = … = T(n-n) + n = T(0) + n = 0 + n = n</a:t>
            </a:r>
          </a:p>
        </p:txBody>
      </p:sp>
      <p:sp>
        <p:nvSpPr>
          <p:cNvPr id="37893" name="Text Box 5"/>
          <p:cNvSpPr txBox="1">
            <a:spLocks noChangeArrowheads="1"/>
          </p:cNvSpPr>
          <p:nvPr/>
        </p:nvSpPr>
        <p:spPr bwMode="auto">
          <a:xfrm>
            <a:off x="717550" y="3997325"/>
            <a:ext cx="4219575" cy="309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82945" tIns="41473" rIns="82945" bIns="41473">
            <a:prstTxWarp prst="textNoShape">
              <a:avLst/>
            </a:prstTxWarp>
            <a:spAutoFit/>
          </a:bodyPr>
          <a:lstStyle/>
          <a:p>
            <a:pPr defTabSz="414338"/>
            <a:r>
              <a:rPr lang="en-US" sz="1600" i="1"/>
              <a:t>Step 1: Count the number of steps for input n</a:t>
            </a:r>
          </a:p>
        </p:txBody>
      </p:sp>
      <p:sp>
        <p:nvSpPr>
          <p:cNvPr id="37894" name="Text Box 6"/>
          <p:cNvSpPr txBox="1">
            <a:spLocks noChangeArrowheads="1"/>
          </p:cNvSpPr>
          <p:nvPr/>
        </p:nvSpPr>
        <p:spPr bwMode="auto">
          <a:xfrm>
            <a:off x="800100" y="5400675"/>
            <a:ext cx="3395663" cy="309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82945" tIns="41473" rIns="82945" bIns="41473">
            <a:prstTxWarp prst="textNoShape">
              <a:avLst/>
            </a:prstTxWarp>
            <a:spAutoFit/>
          </a:bodyPr>
          <a:lstStyle/>
          <a:p>
            <a:pPr defTabSz="414338"/>
            <a:r>
              <a:rPr lang="en-US" sz="1600" i="1"/>
              <a:t>Step 2: Find the asymptotic function</a:t>
            </a:r>
          </a:p>
        </p:txBody>
      </p:sp>
      <p:sp>
        <p:nvSpPr>
          <p:cNvPr id="37895" name="Text Box 7"/>
          <p:cNvSpPr txBox="1">
            <a:spLocks noChangeArrowheads="1"/>
          </p:cNvSpPr>
          <p:nvPr/>
        </p:nvSpPr>
        <p:spPr bwMode="auto">
          <a:xfrm>
            <a:off x="938213" y="5816600"/>
            <a:ext cx="7119937" cy="309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945" tIns="41473" rIns="82945" bIns="41473">
            <a:prstTxWarp prst="textNoShape">
              <a:avLst/>
            </a:prstTxWarp>
            <a:spAutoFit/>
          </a:bodyPr>
          <a:lstStyle/>
          <a:p>
            <a:pPr algn="ctr" defTabSz="414338"/>
            <a:r>
              <a:rPr lang="en-US" sz="1600" i="1"/>
              <a:t>T(n) = O(n)</a:t>
            </a:r>
          </a:p>
        </p:txBody>
      </p:sp>
      <p:sp>
        <p:nvSpPr>
          <p:cNvPr id="37898" name="Rectangle 4"/>
          <p:cNvSpPr>
            <a:spLocks noChangeArrowheads="1"/>
          </p:cNvSpPr>
          <p:nvPr/>
        </p:nvSpPr>
        <p:spPr bwMode="auto">
          <a:xfrm>
            <a:off x="2174875" y="2489200"/>
            <a:ext cx="4570413" cy="1314862"/>
          </a:xfrm>
          <a:prstGeom prst="rect">
            <a:avLst/>
          </a:prstGeom>
          <a:noFill/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square" lIns="82945" tIns="41473" rIns="82945" bIns="41473">
            <a:prstTxWarp prst="textNoShape">
              <a:avLst/>
            </a:prstTxWarp>
            <a:spAutoFit/>
          </a:bodyPr>
          <a:lstStyle/>
          <a:p>
            <a:pPr defTabSz="414338"/>
            <a:r>
              <a:rPr lang="en-US" sz="1600" b="1" dirty="0">
                <a:latin typeface="Courier New" pitchFamily="-112" charset="0"/>
              </a:rPr>
              <a:t>def </a:t>
            </a:r>
            <a:r>
              <a:rPr lang="en-US" sz="1600" b="1" dirty="0" err="1">
                <a:latin typeface="Courier New" pitchFamily="-112" charset="0"/>
              </a:rPr>
              <a:t>fact(n</a:t>
            </a:r>
            <a:r>
              <a:rPr lang="en-US" sz="1600" b="1" dirty="0">
                <a:latin typeface="Courier New" pitchFamily="-112" charset="0"/>
              </a:rPr>
              <a:t>):</a:t>
            </a:r>
          </a:p>
          <a:p>
            <a:pPr defTabSz="414338"/>
            <a:r>
              <a:rPr lang="en-US" sz="1600" b="1" dirty="0">
                <a:latin typeface="Courier New" pitchFamily="-112" charset="0"/>
              </a:rPr>
              <a:t>    if (</a:t>
            </a:r>
            <a:r>
              <a:rPr lang="en-US" sz="1600" b="1" dirty="0" err="1">
                <a:latin typeface="Courier New" pitchFamily="-112" charset="0"/>
              </a:rPr>
              <a:t>n</a:t>
            </a:r>
            <a:r>
              <a:rPr lang="en-US" sz="1600" b="1" dirty="0">
                <a:latin typeface="Courier New" pitchFamily="-112" charset="0"/>
              </a:rPr>
              <a:t>==0):</a:t>
            </a:r>
          </a:p>
          <a:p>
            <a:pPr defTabSz="414338"/>
            <a:r>
              <a:rPr lang="en-US" sz="1600" b="1" dirty="0">
                <a:latin typeface="Courier New" pitchFamily="-112" charset="0"/>
              </a:rPr>
              <a:t>        return 1</a:t>
            </a:r>
          </a:p>
          <a:p>
            <a:pPr defTabSz="414338"/>
            <a:r>
              <a:rPr lang="en-US" sz="1600" b="1" dirty="0">
                <a:latin typeface="Courier New" pitchFamily="-112" charset="0"/>
              </a:rPr>
              <a:t>    else:</a:t>
            </a:r>
          </a:p>
          <a:p>
            <a:pPr defTabSz="414338"/>
            <a:r>
              <a:rPr lang="en-US" sz="1600" b="1" dirty="0">
                <a:latin typeface="Courier New" pitchFamily="-112" charset="0"/>
              </a:rPr>
              <a:t>        return </a:t>
            </a:r>
            <a:r>
              <a:rPr lang="en-US" sz="1600" b="1" dirty="0" err="1">
                <a:latin typeface="Courier New" pitchFamily="-112" charset="0"/>
              </a:rPr>
              <a:t>n</a:t>
            </a:r>
            <a:r>
              <a:rPr lang="en-US" sz="1600" b="1" dirty="0">
                <a:latin typeface="Courier New" pitchFamily="-112" charset="0"/>
              </a:rPr>
              <a:t> * </a:t>
            </a:r>
            <a:r>
              <a:rPr lang="en-US" sz="1600" b="1" dirty="0" err="1">
                <a:latin typeface="Courier New" pitchFamily="-112" charset="0"/>
              </a:rPr>
              <a:t>fact(n</a:t>
            </a:r>
            <a:r>
              <a:rPr lang="en-US" sz="1600" b="1" dirty="0">
                <a:latin typeface="Courier New" pitchFamily="-112" charset="0"/>
              </a:rPr>
              <a:t> - 1)</a:t>
            </a:r>
          </a:p>
        </p:txBody>
      </p:sp>
      <p:sp>
        <p:nvSpPr>
          <p:cNvPr id="37899" name="AutoShape 11"/>
          <p:cNvSpPr>
            <a:spLocks noChangeArrowheads="1"/>
          </p:cNvSpPr>
          <p:nvPr/>
        </p:nvSpPr>
        <p:spPr bwMode="auto">
          <a:xfrm>
            <a:off x="6170613" y="5356225"/>
            <a:ext cx="2455862" cy="611188"/>
          </a:xfrm>
          <a:prstGeom prst="wedgeRectCallout">
            <a:avLst>
              <a:gd name="adj1" fmla="val -93958"/>
              <a:gd name="adj2" fmla="val 55972"/>
            </a:avLst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/>
              <a:t>A.K.A Linear Function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Outline</a:t>
            </a:r>
            <a:endParaRPr lang="en-GB"/>
          </a:p>
        </p:txBody>
      </p:sp>
      <p:sp>
        <p:nvSpPr>
          <p:cNvPr id="117763" name="Rectangle 2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>
              <a:buClr>
                <a:srgbClr val="FF0000"/>
              </a:buClr>
              <a:buFont typeface="Wingdings" charset="2"/>
              <a:buChar char="ü"/>
            </a:pPr>
            <a:r>
              <a:rPr lang="en-GB" dirty="0" smtClean="0"/>
              <a:t>Basics of Functions</a:t>
            </a:r>
          </a:p>
          <a:p>
            <a:pPr>
              <a:buClr>
                <a:srgbClr val="FF0000"/>
              </a:buClr>
              <a:buFont typeface="Wingdings" charset="2"/>
              <a:buChar char="ü"/>
            </a:pPr>
            <a:r>
              <a:rPr lang="en-GB" dirty="0" smtClean="0"/>
              <a:t>Decision statements</a:t>
            </a:r>
          </a:p>
          <a:p>
            <a:pPr>
              <a:buClr>
                <a:srgbClr val="FF0000"/>
              </a:buClr>
              <a:buFont typeface="Wingdings" charset="2"/>
              <a:buChar char="ü"/>
            </a:pPr>
            <a:r>
              <a:rPr lang="en-GB" dirty="0" smtClean="0"/>
              <a:t>Recursion</a:t>
            </a:r>
          </a:p>
          <a:p>
            <a:r>
              <a:rPr lang="en-GB" dirty="0" smtClean="0"/>
              <a:t>Iteration statements</a:t>
            </a:r>
          </a:p>
          <a:p>
            <a:endParaRPr lang="en-GB" dirty="0"/>
          </a:p>
        </p:txBody>
      </p:sp>
      <p:sp>
        <p:nvSpPr>
          <p:cNvPr id="117764" name="Slide Number Placeholder 3"/>
          <p:cNvSpPr txBox="1">
            <a:spLocks noGrp="1"/>
          </p:cNvSpPr>
          <p:nvPr/>
        </p:nvSpPr>
        <p:spPr bwMode="auto">
          <a:xfrm>
            <a:off x="612775" y="6356350"/>
            <a:ext cx="19812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 hangingPunct="1"/>
            <a:fld id="{53F566DA-7FB8-A74A-AFAC-921ED6A410B4}" type="slidenum">
              <a:rPr lang="en-US" sz="1400">
                <a:solidFill>
                  <a:schemeClr val="tx2"/>
                </a:solidFill>
              </a:rPr>
              <a:pPr hangingPunct="1"/>
              <a:t>27</a:t>
            </a:fld>
            <a:endParaRPr lang="en-US" sz="1400">
              <a:solidFill>
                <a:schemeClr val="tx2"/>
              </a:solidFill>
            </a:endParaRPr>
          </a:p>
        </p:txBody>
      </p:sp>
      <p:sp>
        <p:nvSpPr>
          <p:cNvPr id="117765" name="Footer Placeholder 4"/>
          <p:cNvSpPr txBox="1">
            <a:spLocks noGrp="1"/>
          </p:cNvSpPr>
          <p:nvPr/>
        </p:nvSpPr>
        <p:spPr bwMode="auto">
          <a:xfrm>
            <a:off x="1244600" y="6356350"/>
            <a:ext cx="74168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 algn="r" hangingPunct="1"/>
            <a:r>
              <a:rPr lang="en-US" sz="800" b="1">
                <a:solidFill>
                  <a:schemeClr val="tx2"/>
                </a:solidFill>
                <a:latin typeface="Times New Roman" pitchFamily="-112" charset="0"/>
                <a:ea typeface="Times New Roman" pitchFamily="-112" charset="0"/>
                <a:cs typeface="Times New Roman" pitchFamily="-112" charset="0"/>
              </a:rPr>
              <a:t>These materials were developed with funding from the US National Institutes of Health grant #2T36 GM008789 to the Pittsburgh Supercomputing Center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Iteration</a:t>
            </a:r>
            <a:endParaRPr lang="en-US" dirty="0"/>
          </a:p>
        </p:txBody>
      </p:sp>
      <p:sp>
        <p:nvSpPr>
          <p:cNvPr id="40971" name="Footer Placeholder 10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These materials were developed with funding from the US National Institutes of Health grant #2T36 GM008789 to the Pittsburgh Supercomputing Center</a:t>
            </a:r>
            <a:endParaRPr lang="en-US"/>
          </a:p>
        </p:txBody>
      </p:sp>
      <p:sp>
        <p:nvSpPr>
          <p:cNvPr id="40970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D9DA31E-29C3-CF46-9E1C-8E2B3E2D3480}" type="slidenum">
              <a:rPr lang="en-US" smtClean="0"/>
              <a:pPr/>
              <a:t>28</a:t>
            </a:fld>
            <a:endParaRPr lang="en-US"/>
          </a:p>
        </p:txBody>
      </p:sp>
      <p:sp>
        <p:nvSpPr>
          <p:cNvPr id="40963" name="Text Box 4"/>
          <p:cNvSpPr txBox="1">
            <a:spLocks noChangeArrowheads="1"/>
          </p:cNvSpPr>
          <p:nvPr/>
        </p:nvSpPr>
        <p:spPr bwMode="auto">
          <a:xfrm>
            <a:off x="3603625" y="1449388"/>
            <a:ext cx="2063750" cy="914400"/>
          </a:xfrm>
          <a:prstGeom prst="rect">
            <a:avLst/>
          </a:prstGeom>
          <a:noFill/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 lIns="82945" tIns="41473" rIns="82945" bIns="41473">
            <a:prstTxWarp prst="textNoShape">
              <a:avLst/>
            </a:prstTxWarp>
            <a:spAutoFit/>
          </a:bodyPr>
          <a:lstStyle/>
          <a:p>
            <a:pPr defTabSz="414338"/>
            <a:r>
              <a:rPr lang="en-US" sz="2900" i="1"/>
              <a:t>while </a:t>
            </a:r>
            <a:r>
              <a:rPr lang="en-US" sz="2900" i="1">
                <a:latin typeface="Times New Roman" pitchFamily="-112" charset="0"/>
              </a:rPr>
              <a:t>&lt;be&gt;</a:t>
            </a:r>
            <a:r>
              <a:rPr lang="en-US" sz="2900" i="1"/>
              <a:t>:</a:t>
            </a:r>
          </a:p>
          <a:p>
            <a:pPr defTabSz="414338"/>
            <a:r>
              <a:rPr lang="en-US" sz="2900" i="1"/>
              <a:t>	</a:t>
            </a:r>
            <a:r>
              <a:rPr lang="en-US" sz="2900" i="1">
                <a:latin typeface="Times New Roman" pitchFamily="-112" charset="0"/>
              </a:rPr>
              <a:t>&lt;block&gt;</a:t>
            </a:r>
          </a:p>
        </p:txBody>
      </p:sp>
      <p:sp>
        <p:nvSpPr>
          <p:cNvPr id="40964" name="Text Box 5"/>
          <p:cNvSpPr txBox="1">
            <a:spLocks noChangeArrowheads="1"/>
          </p:cNvSpPr>
          <p:nvPr/>
        </p:nvSpPr>
        <p:spPr bwMode="auto">
          <a:xfrm>
            <a:off x="1311275" y="1687513"/>
            <a:ext cx="987425" cy="319087"/>
          </a:xfrm>
          <a:prstGeom prst="rect">
            <a:avLst/>
          </a:prstGeom>
          <a:noFill/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 lIns="82945" tIns="41473" rIns="82945" bIns="41473">
            <a:prstTxWarp prst="textNoShape">
              <a:avLst/>
            </a:prstTxWarp>
            <a:spAutoFit/>
          </a:bodyPr>
          <a:lstStyle/>
          <a:p>
            <a:pPr defTabSz="414338"/>
            <a:r>
              <a:rPr lang="en-US" sz="1600" i="1">
                <a:solidFill>
                  <a:schemeClr val="accent2"/>
                </a:solidFill>
              </a:rPr>
              <a:t>SYNTAX</a:t>
            </a:r>
          </a:p>
        </p:txBody>
      </p:sp>
      <p:sp>
        <p:nvSpPr>
          <p:cNvPr id="40965" name="Line 6"/>
          <p:cNvSpPr>
            <a:spLocks noChangeShapeType="1"/>
          </p:cNvSpPr>
          <p:nvPr/>
        </p:nvSpPr>
        <p:spPr bwMode="auto">
          <a:xfrm>
            <a:off x="2441575" y="1860550"/>
            <a:ext cx="1104900" cy="0"/>
          </a:xfrm>
          <a:prstGeom prst="line">
            <a:avLst/>
          </a:prstGeom>
          <a:noFill/>
          <a:ln w="9525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s-ES_tradnl"/>
          </a:p>
        </p:txBody>
      </p:sp>
      <p:sp>
        <p:nvSpPr>
          <p:cNvPr id="40966" name="Text Box 7"/>
          <p:cNvSpPr txBox="1">
            <a:spLocks noChangeArrowheads="1"/>
          </p:cNvSpPr>
          <p:nvPr/>
        </p:nvSpPr>
        <p:spPr bwMode="auto">
          <a:xfrm>
            <a:off x="1292225" y="3617913"/>
            <a:ext cx="1360488" cy="319087"/>
          </a:xfrm>
          <a:prstGeom prst="rect">
            <a:avLst/>
          </a:prstGeom>
          <a:noFill/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 lIns="82945" tIns="41473" rIns="82945" bIns="41473">
            <a:prstTxWarp prst="textNoShape">
              <a:avLst/>
            </a:prstTxWarp>
            <a:spAutoFit/>
          </a:bodyPr>
          <a:lstStyle/>
          <a:p>
            <a:pPr defTabSz="414338"/>
            <a:r>
              <a:rPr lang="en-US" sz="1600" i="1">
                <a:solidFill>
                  <a:schemeClr val="accent2"/>
                </a:solidFill>
              </a:rPr>
              <a:t>SEMANTICS</a:t>
            </a:r>
          </a:p>
        </p:txBody>
      </p:sp>
      <p:sp>
        <p:nvSpPr>
          <p:cNvPr id="40967" name="Text Box 8"/>
          <p:cNvSpPr txBox="1">
            <a:spLocks noChangeArrowheads="1"/>
          </p:cNvSpPr>
          <p:nvPr/>
        </p:nvSpPr>
        <p:spPr bwMode="auto">
          <a:xfrm>
            <a:off x="3549650" y="2984500"/>
            <a:ext cx="4354513" cy="1736725"/>
          </a:xfrm>
          <a:prstGeom prst="rect">
            <a:avLst/>
          </a:prstGeom>
          <a:noFill/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lIns="82945" tIns="41473" rIns="82945" bIns="41473">
            <a:prstTxWarp prst="textNoShape">
              <a:avLst/>
            </a:prstTxWarp>
            <a:spAutoFit/>
          </a:bodyPr>
          <a:lstStyle/>
          <a:p>
            <a:pPr defTabSz="414338"/>
            <a:r>
              <a:rPr lang="en-US" sz="2900" i="1"/>
              <a:t>Repeat the execution of &lt;block&gt; as long as expression &lt;be&gt; </a:t>
            </a:r>
          </a:p>
          <a:p>
            <a:pPr defTabSz="414338"/>
            <a:r>
              <a:rPr lang="en-US" sz="2900" i="1"/>
              <a:t>remains true</a:t>
            </a:r>
            <a:endParaRPr lang="en-US" sz="2900" i="1">
              <a:latin typeface="Times New Roman" pitchFamily="-112" charset="0"/>
            </a:endParaRPr>
          </a:p>
        </p:txBody>
      </p:sp>
      <p:sp>
        <p:nvSpPr>
          <p:cNvPr id="40968" name="Line 9"/>
          <p:cNvSpPr>
            <a:spLocks noChangeShapeType="1"/>
          </p:cNvSpPr>
          <p:nvPr/>
        </p:nvSpPr>
        <p:spPr bwMode="auto">
          <a:xfrm>
            <a:off x="2719388" y="3741738"/>
            <a:ext cx="8302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s-ES_tradnl"/>
          </a:p>
        </p:txBody>
      </p:sp>
      <p:sp>
        <p:nvSpPr>
          <p:cNvPr id="40969" name="Text Box 10"/>
          <p:cNvSpPr txBox="1">
            <a:spLocks noChangeArrowheads="1"/>
          </p:cNvSpPr>
          <p:nvPr/>
        </p:nvSpPr>
        <p:spPr bwMode="auto">
          <a:xfrm>
            <a:off x="2549525" y="5118100"/>
            <a:ext cx="3427413" cy="714375"/>
          </a:xfrm>
          <a:prstGeom prst="rect">
            <a:avLst/>
          </a:prstGeom>
          <a:noFill/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 lIns="82945" tIns="41473" rIns="82945" bIns="41473">
            <a:prstTxWarp prst="textNoShape">
              <a:avLst/>
            </a:prstTxWarp>
            <a:spAutoFit/>
          </a:bodyPr>
          <a:lstStyle/>
          <a:p>
            <a:pPr algn="ctr" defTabSz="414338"/>
            <a:r>
              <a:rPr lang="en-US" sz="2200" i="1">
                <a:solidFill>
                  <a:srgbClr val="FF0000"/>
                </a:solidFill>
              </a:rPr>
              <a:t>SYNTAX = FORMAT</a:t>
            </a:r>
          </a:p>
          <a:p>
            <a:pPr algn="ctr" defTabSz="414338"/>
            <a:r>
              <a:rPr lang="en-US" sz="2200" i="1">
                <a:solidFill>
                  <a:srgbClr val="FF0000"/>
                </a:solidFill>
              </a:rPr>
              <a:t>SEMANTICS = MEANING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609600"/>
            <a:ext cx="8229600" cy="609600"/>
          </a:xfrm>
        </p:spPr>
        <p:txBody>
          <a:bodyPr/>
          <a:lstStyle/>
          <a:p>
            <a:r>
              <a:rPr lang="en-US" smtClean="0"/>
              <a:t>Iterative Factorial</a:t>
            </a:r>
            <a:endParaRPr lang="en-US" dirty="0"/>
          </a:p>
        </p:txBody>
      </p:sp>
      <p:sp>
        <p:nvSpPr>
          <p:cNvPr id="41992" name="Footer Placeholder 7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These materials were developed with funding from the US National Institutes of Health grant #2T36 GM008789 to the Pittsburgh Supercomputing Center</a:t>
            </a:r>
            <a:endParaRPr lang="en-US"/>
          </a:p>
        </p:txBody>
      </p:sp>
      <p:sp>
        <p:nvSpPr>
          <p:cNvPr id="41991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74B8825-B8EA-6D48-8766-BB55E4352262}" type="slidenum">
              <a:rPr lang="en-US" smtClean="0"/>
              <a:pPr/>
              <a:t>29</a:t>
            </a:fld>
            <a:endParaRPr lang="en-US"/>
          </a:p>
        </p:txBody>
      </p:sp>
      <p:sp>
        <p:nvSpPr>
          <p:cNvPr id="41987" name="Rectangle 4"/>
          <p:cNvSpPr>
            <a:spLocks noChangeArrowheads="1"/>
          </p:cNvSpPr>
          <p:nvPr/>
        </p:nvSpPr>
        <p:spPr bwMode="auto">
          <a:xfrm>
            <a:off x="1876425" y="1700213"/>
            <a:ext cx="5461000" cy="2185987"/>
          </a:xfrm>
          <a:prstGeom prst="rect">
            <a:avLst/>
          </a:prstGeom>
          <a:noFill/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square" lIns="82945" tIns="41473" rIns="82945" bIns="41473">
            <a:prstTxWarp prst="textNoShape">
              <a:avLst/>
            </a:prstTxWarp>
            <a:spAutoFit/>
          </a:bodyPr>
          <a:lstStyle/>
          <a:p>
            <a:pPr defTabSz="414338"/>
            <a:r>
              <a:rPr lang="en-US" sz="2200" dirty="0">
                <a:latin typeface="Courier New" pitchFamily="-112" charset="0"/>
              </a:rPr>
              <a:t>def </a:t>
            </a:r>
            <a:r>
              <a:rPr lang="en-US" sz="2200" dirty="0" err="1">
                <a:latin typeface="Courier New" pitchFamily="-112" charset="0"/>
              </a:rPr>
              <a:t>iterFact(n</a:t>
            </a:r>
            <a:r>
              <a:rPr lang="en-US" sz="2200" dirty="0">
                <a:latin typeface="Courier New" pitchFamily="-112" charset="0"/>
              </a:rPr>
              <a:t>):</a:t>
            </a:r>
          </a:p>
          <a:p>
            <a:pPr defTabSz="414338"/>
            <a:r>
              <a:rPr lang="en-US" sz="2200" dirty="0">
                <a:latin typeface="Courier New" pitchFamily="-112" charset="0"/>
              </a:rPr>
              <a:t>    result = 1</a:t>
            </a:r>
          </a:p>
          <a:p>
            <a:pPr defTabSz="414338"/>
            <a:r>
              <a:rPr lang="en-US" sz="2200" dirty="0">
                <a:latin typeface="Courier New" pitchFamily="-112" charset="0"/>
              </a:rPr>
              <a:t>    </a:t>
            </a:r>
            <a:r>
              <a:rPr lang="en-US" sz="2200" dirty="0" err="1">
                <a:latin typeface="Courier New" pitchFamily="-112" charset="0"/>
              </a:rPr>
              <a:t>while(n</a:t>
            </a:r>
            <a:r>
              <a:rPr lang="en-US" sz="2200" dirty="0">
                <a:latin typeface="Courier New" pitchFamily="-112" charset="0"/>
              </a:rPr>
              <a:t>&gt;0):</a:t>
            </a:r>
          </a:p>
          <a:p>
            <a:pPr defTabSz="414338"/>
            <a:r>
              <a:rPr lang="en-US" sz="2200" dirty="0">
                <a:latin typeface="Courier New" pitchFamily="-112" charset="0"/>
              </a:rPr>
              <a:t>        result = result * </a:t>
            </a:r>
            <a:r>
              <a:rPr lang="en-US" sz="2200" dirty="0" err="1">
                <a:latin typeface="Courier New" pitchFamily="-112" charset="0"/>
              </a:rPr>
              <a:t>n</a:t>
            </a:r>
            <a:endParaRPr lang="en-US" sz="2200" dirty="0">
              <a:latin typeface="Courier New" pitchFamily="-112" charset="0"/>
            </a:endParaRPr>
          </a:p>
          <a:p>
            <a:pPr defTabSz="414338"/>
            <a:r>
              <a:rPr lang="en-US" sz="2200" dirty="0">
                <a:latin typeface="Courier New" pitchFamily="-112" charset="0"/>
              </a:rPr>
              <a:t>        </a:t>
            </a:r>
            <a:r>
              <a:rPr lang="en-US" sz="2200" dirty="0" err="1">
                <a:latin typeface="Courier New" pitchFamily="-112" charset="0"/>
              </a:rPr>
              <a:t>n</a:t>
            </a:r>
            <a:r>
              <a:rPr lang="en-US" sz="2200" dirty="0">
                <a:latin typeface="Courier New" pitchFamily="-112" charset="0"/>
              </a:rPr>
              <a:t> = </a:t>
            </a:r>
            <a:r>
              <a:rPr lang="en-US" sz="2200" dirty="0" err="1">
                <a:latin typeface="Courier New" pitchFamily="-112" charset="0"/>
              </a:rPr>
              <a:t>n</a:t>
            </a:r>
            <a:r>
              <a:rPr lang="en-US" sz="2200" dirty="0">
                <a:latin typeface="Courier New" pitchFamily="-112" charset="0"/>
              </a:rPr>
              <a:t> - 1</a:t>
            </a:r>
          </a:p>
          <a:p>
            <a:pPr defTabSz="414338"/>
            <a:r>
              <a:rPr lang="en-US" sz="2200" dirty="0">
                <a:latin typeface="Courier New" pitchFamily="-112" charset="0"/>
              </a:rPr>
              <a:t>    return result</a:t>
            </a:r>
          </a:p>
        </p:txBody>
      </p:sp>
      <p:sp>
        <p:nvSpPr>
          <p:cNvPr id="41988" name="Text Box 5"/>
          <p:cNvSpPr txBox="1">
            <a:spLocks noChangeArrowheads="1"/>
          </p:cNvSpPr>
          <p:nvPr/>
        </p:nvSpPr>
        <p:spPr bwMode="auto">
          <a:xfrm>
            <a:off x="825500" y="3960813"/>
            <a:ext cx="3124200" cy="309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82945" tIns="41473" rIns="82945" bIns="41473">
            <a:prstTxWarp prst="textNoShape">
              <a:avLst/>
            </a:prstTxWarp>
            <a:spAutoFit/>
          </a:bodyPr>
          <a:lstStyle/>
          <a:p>
            <a:pPr defTabSz="414338"/>
            <a:r>
              <a:rPr lang="en-US" sz="1600" i="1"/>
              <a:t>Work out the runtime complexity:</a:t>
            </a:r>
          </a:p>
        </p:txBody>
      </p:sp>
      <p:sp>
        <p:nvSpPr>
          <p:cNvPr id="41989" name="Rectangle 6"/>
          <p:cNvSpPr>
            <a:spLocks noChangeArrowheads="1"/>
          </p:cNvSpPr>
          <p:nvPr/>
        </p:nvSpPr>
        <p:spPr bwMode="auto">
          <a:xfrm>
            <a:off x="1046163" y="4327525"/>
            <a:ext cx="6911975" cy="200501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82945" tIns="41473" rIns="82945" bIns="41473" anchor="ctr">
            <a:prstTxWarp prst="textNoShape">
              <a:avLst/>
            </a:prstTxWarp>
          </a:bodyPr>
          <a:lstStyle/>
          <a:p>
            <a:pPr algn="ctr" defTabSz="414338"/>
            <a:endParaRPr lang="en-US" sz="1600" i="1"/>
          </a:p>
        </p:txBody>
      </p:sp>
      <p:sp>
        <p:nvSpPr>
          <p:cNvPr id="41990" name="Text Box 8"/>
          <p:cNvSpPr txBox="1">
            <a:spLocks noChangeArrowheads="1"/>
          </p:cNvSpPr>
          <p:nvPr/>
        </p:nvSpPr>
        <p:spPr bwMode="auto">
          <a:xfrm>
            <a:off x="6783388" y="5918200"/>
            <a:ext cx="1158875" cy="309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82945" tIns="41473" rIns="82945" bIns="41473">
            <a:prstTxWarp prst="textNoShape">
              <a:avLst/>
            </a:prstTxWarp>
            <a:spAutoFit/>
          </a:bodyPr>
          <a:lstStyle/>
          <a:p>
            <a:pPr defTabSz="414338"/>
            <a:r>
              <a:rPr lang="en-US" sz="1600" i="1"/>
              <a:t>whiteboard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Outline</a:t>
            </a:r>
            <a:endParaRPr lang="en-GB" dirty="0"/>
          </a:p>
        </p:txBody>
      </p:sp>
      <p:sp>
        <p:nvSpPr>
          <p:cNvPr id="17411" name="Rectangle 2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r>
              <a:rPr lang="en-GB" smtClean="0"/>
              <a:t>Basics of Functions</a:t>
            </a:r>
          </a:p>
          <a:p>
            <a:r>
              <a:rPr lang="en-GB" smtClean="0"/>
              <a:t>Decision statements</a:t>
            </a:r>
          </a:p>
          <a:p>
            <a:r>
              <a:rPr lang="en-GB" smtClean="0"/>
              <a:t>Recursion</a:t>
            </a:r>
          </a:p>
          <a:p>
            <a:r>
              <a:rPr lang="en-GB" smtClean="0"/>
              <a:t>Iteration statements</a:t>
            </a:r>
          </a:p>
          <a:p>
            <a:endParaRPr lang="en-GB" dirty="0"/>
          </a:p>
        </p:txBody>
      </p:sp>
      <p:sp>
        <p:nvSpPr>
          <p:cNvPr id="17413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These materials were developed with funding from the US National Institutes of Health grant #2T36 GM008789 to the Pittsburgh Supercomputing Center</a:t>
            </a:r>
            <a:endParaRPr lang="en-US"/>
          </a:p>
        </p:txBody>
      </p:sp>
      <p:sp>
        <p:nvSpPr>
          <p:cNvPr id="17412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757F61A-D27E-F644-BF78-87297A58D6B6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609600"/>
            <a:ext cx="8229600" cy="609600"/>
          </a:xfrm>
        </p:spPr>
        <p:txBody>
          <a:bodyPr/>
          <a:lstStyle/>
          <a:p>
            <a:r>
              <a:rPr lang="en-US" smtClean="0"/>
              <a:t>Formatted Output using % operator</a:t>
            </a:r>
            <a:endParaRPr lang="en-US" dirty="0"/>
          </a:p>
        </p:txBody>
      </p:sp>
      <p:sp>
        <p:nvSpPr>
          <p:cNvPr id="45064" name="Footer Placeholder 7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These materials were developed with funding from the US National Institutes of Health grant #2T36 GM008789 to the Pittsburgh Supercomputing Center</a:t>
            </a:r>
            <a:endParaRPr lang="en-US"/>
          </a:p>
        </p:txBody>
      </p:sp>
      <p:sp>
        <p:nvSpPr>
          <p:cNvPr id="45063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D1E5D07-094E-D24A-BCA9-006A4A367CFC}" type="slidenum">
              <a:rPr lang="en-US" smtClean="0"/>
              <a:pPr/>
              <a:t>30</a:t>
            </a:fld>
            <a:endParaRPr lang="en-US"/>
          </a:p>
        </p:txBody>
      </p:sp>
      <p:sp>
        <p:nvSpPr>
          <p:cNvPr id="45059" name="Rectangle 4"/>
          <p:cNvSpPr>
            <a:spLocks noChangeArrowheads="1"/>
          </p:cNvSpPr>
          <p:nvPr/>
        </p:nvSpPr>
        <p:spPr bwMode="auto">
          <a:xfrm>
            <a:off x="1017588" y="5738813"/>
            <a:ext cx="6342062" cy="309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82945" tIns="41473" rIns="82945" bIns="41473">
            <a:prstTxWarp prst="textNoShape">
              <a:avLst/>
            </a:prstTxWarp>
            <a:spAutoFit/>
          </a:bodyPr>
          <a:lstStyle/>
          <a:p>
            <a:pPr defTabSz="414338"/>
            <a:r>
              <a:rPr lang="en-US" sz="1600"/>
              <a:t>For more details visit: </a:t>
            </a:r>
            <a:r>
              <a:rPr lang="en-US" sz="1600">
                <a:hlinkClick r:id="rId3"/>
              </a:rPr>
              <a:t>http://docs.python.org/lib/typesseq-strings.html</a:t>
            </a:r>
            <a:endParaRPr lang="en-US" sz="1600"/>
          </a:p>
        </p:txBody>
      </p:sp>
      <p:sp>
        <p:nvSpPr>
          <p:cNvPr id="45060" name="Text Box 5"/>
          <p:cNvSpPr txBox="1">
            <a:spLocks noChangeArrowheads="1"/>
          </p:cNvSpPr>
          <p:nvPr/>
        </p:nvSpPr>
        <p:spPr bwMode="auto">
          <a:xfrm>
            <a:off x="2962275" y="2081213"/>
            <a:ext cx="2820988" cy="39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82945" tIns="41473" rIns="82945" bIns="41473">
            <a:prstTxWarp prst="textNoShape">
              <a:avLst/>
            </a:prstTxWarp>
            <a:spAutoFit/>
          </a:bodyPr>
          <a:lstStyle/>
          <a:p>
            <a:pPr defTabSz="414338"/>
            <a:r>
              <a:rPr lang="en-US" sz="2200"/>
              <a:t>&lt;format&gt; % &lt;values&gt;</a:t>
            </a:r>
          </a:p>
        </p:txBody>
      </p:sp>
      <p:sp>
        <p:nvSpPr>
          <p:cNvPr id="45061" name="Text Box 6"/>
          <p:cNvSpPr txBox="1">
            <a:spLocks noChangeArrowheads="1"/>
          </p:cNvSpPr>
          <p:nvPr/>
        </p:nvSpPr>
        <p:spPr bwMode="auto">
          <a:xfrm>
            <a:off x="1697038" y="2932113"/>
            <a:ext cx="5467350" cy="1000125"/>
          </a:xfrm>
          <a:prstGeom prst="rect">
            <a:avLst/>
          </a:prstGeom>
          <a:solidFill>
            <a:schemeClr val="bg1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lIns="82945" tIns="41473" rIns="82945" bIns="41473">
            <a:prstTxWarp prst="textNoShape">
              <a:avLst/>
            </a:prstTxWarp>
            <a:spAutoFit/>
          </a:bodyPr>
          <a:lstStyle/>
          <a:p>
            <a:pPr defTabSz="414338"/>
            <a:r>
              <a:rPr lang="en-US" sz="1600">
                <a:solidFill>
                  <a:srgbClr val="000000"/>
                </a:solidFill>
              </a:rPr>
              <a:t>&gt;&gt;&gt; '%s is %d years old' % ('John', 12)</a:t>
            </a:r>
          </a:p>
          <a:p>
            <a:pPr defTabSz="414338"/>
            <a:r>
              <a:rPr lang="en-US" sz="1600">
                <a:solidFill>
                  <a:srgbClr val="000000"/>
                </a:solidFill>
              </a:rPr>
              <a:t>'John is 12 years old'</a:t>
            </a:r>
          </a:p>
          <a:p>
            <a:pPr defTabSz="414338"/>
            <a:r>
              <a:rPr lang="en-US" sz="1600">
                <a:solidFill>
                  <a:srgbClr val="000000"/>
                </a:solidFill>
              </a:rPr>
              <a:t>&gt;&gt;&gt; </a:t>
            </a:r>
          </a:p>
          <a:p>
            <a:pPr defTabSz="414338"/>
            <a:endParaRPr lang="en-US" sz="1600"/>
          </a:p>
        </p:txBody>
      </p:sp>
      <p:sp>
        <p:nvSpPr>
          <p:cNvPr id="45062" name="Text Box 7"/>
          <p:cNvSpPr txBox="1">
            <a:spLocks noChangeArrowheads="1"/>
          </p:cNvSpPr>
          <p:nvPr/>
        </p:nvSpPr>
        <p:spPr bwMode="auto">
          <a:xfrm>
            <a:off x="900113" y="4565650"/>
            <a:ext cx="7132637" cy="763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82945" tIns="41473" rIns="82945" bIns="41473">
            <a:prstTxWarp prst="textNoShape">
              <a:avLst/>
            </a:prstTxWarp>
            <a:spAutoFit/>
          </a:bodyPr>
          <a:lstStyle/>
          <a:p>
            <a:pPr defTabSz="414338">
              <a:buFont typeface="Wingdings" pitchFamily="-112" charset="2"/>
              <a:buChar char=""/>
            </a:pPr>
            <a:r>
              <a:rPr lang="en-US" sz="1600"/>
              <a:t> &lt;format&gt; is a string</a:t>
            </a:r>
          </a:p>
          <a:p>
            <a:pPr defTabSz="414338">
              <a:buFont typeface="Wingdings" pitchFamily="-112" charset="2"/>
              <a:buChar char=""/>
            </a:pPr>
            <a:r>
              <a:rPr lang="en-US" sz="1600"/>
              <a:t> &lt;values&gt; is a list of values n parenthesis (a.k.a. a tuple)</a:t>
            </a:r>
          </a:p>
          <a:p>
            <a:pPr defTabSz="414338">
              <a:buFont typeface="Wingdings" pitchFamily="-112" charset="2"/>
              <a:buChar char=""/>
            </a:pPr>
            <a:r>
              <a:rPr lang="en-US" sz="1600"/>
              <a:t> % produces a string replacing each %x with a correding value from the tuple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609600"/>
            <a:ext cx="8229600" cy="609600"/>
          </a:xfrm>
        </p:spPr>
        <p:txBody>
          <a:bodyPr/>
          <a:lstStyle/>
          <a:p>
            <a:r>
              <a:rPr lang="en-US" smtClean="0"/>
              <a:t>The For Loop: Another Iteration Statement</a:t>
            </a:r>
            <a:endParaRPr lang="en-US" dirty="0"/>
          </a:p>
        </p:txBody>
      </p:sp>
      <p:sp>
        <p:nvSpPr>
          <p:cNvPr id="47114" name="Footer Placeholder 9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These materials were developed with funding from the US National Institutes of Health grant #2T36 GM008789 to the Pittsburgh Supercomputing Center</a:t>
            </a:r>
            <a:endParaRPr lang="en-US"/>
          </a:p>
        </p:txBody>
      </p:sp>
      <p:sp>
        <p:nvSpPr>
          <p:cNvPr id="47113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8E94331-45B5-2341-AA8A-45868FCAA02B}" type="slidenum">
              <a:rPr lang="en-US" smtClean="0"/>
              <a:pPr/>
              <a:t>31</a:t>
            </a:fld>
            <a:endParaRPr lang="en-US"/>
          </a:p>
        </p:txBody>
      </p:sp>
      <p:sp>
        <p:nvSpPr>
          <p:cNvPr id="47107" name="Text Box 4"/>
          <p:cNvSpPr txBox="1">
            <a:spLocks noChangeArrowheads="1"/>
          </p:cNvSpPr>
          <p:nvPr/>
        </p:nvSpPr>
        <p:spPr bwMode="auto">
          <a:xfrm>
            <a:off x="3603625" y="1978025"/>
            <a:ext cx="4135438" cy="914400"/>
          </a:xfrm>
          <a:prstGeom prst="rect">
            <a:avLst/>
          </a:prstGeom>
          <a:noFill/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 lIns="82945" tIns="41473" rIns="82945" bIns="41473">
            <a:prstTxWarp prst="textNoShape">
              <a:avLst/>
            </a:prstTxWarp>
            <a:spAutoFit/>
          </a:bodyPr>
          <a:lstStyle/>
          <a:p>
            <a:pPr defTabSz="414338"/>
            <a:r>
              <a:rPr lang="en-US" sz="2900" i="1"/>
              <a:t>for </a:t>
            </a:r>
            <a:r>
              <a:rPr lang="en-US" sz="2900" i="1">
                <a:latin typeface="Times New Roman" pitchFamily="-112" charset="0"/>
              </a:rPr>
              <a:t>&lt;var&gt;</a:t>
            </a:r>
            <a:r>
              <a:rPr lang="en-US" sz="2900" i="1"/>
              <a:t> in </a:t>
            </a:r>
            <a:r>
              <a:rPr lang="en-US" sz="2900" i="1">
                <a:latin typeface="Times New Roman" pitchFamily="-112" charset="0"/>
              </a:rPr>
              <a:t>&lt;sequence&gt;</a:t>
            </a:r>
            <a:r>
              <a:rPr lang="en-US" sz="2900" i="1"/>
              <a:t>:</a:t>
            </a:r>
          </a:p>
          <a:p>
            <a:pPr defTabSz="414338"/>
            <a:r>
              <a:rPr lang="en-US" sz="2900" i="1"/>
              <a:t>	</a:t>
            </a:r>
            <a:r>
              <a:rPr lang="en-US" sz="2900" i="1">
                <a:latin typeface="Times New Roman" pitchFamily="-112" charset="0"/>
              </a:rPr>
              <a:t>&lt;block&gt;</a:t>
            </a:r>
          </a:p>
        </p:txBody>
      </p:sp>
      <p:sp>
        <p:nvSpPr>
          <p:cNvPr id="47108" name="Text Box 5"/>
          <p:cNvSpPr txBox="1">
            <a:spLocks noChangeArrowheads="1"/>
          </p:cNvSpPr>
          <p:nvPr/>
        </p:nvSpPr>
        <p:spPr bwMode="auto">
          <a:xfrm>
            <a:off x="1511300" y="2301875"/>
            <a:ext cx="987425" cy="319088"/>
          </a:xfrm>
          <a:prstGeom prst="rect">
            <a:avLst/>
          </a:prstGeom>
          <a:noFill/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 lIns="82945" tIns="41473" rIns="82945" bIns="41473">
            <a:prstTxWarp prst="textNoShape">
              <a:avLst/>
            </a:prstTxWarp>
            <a:spAutoFit/>
          </a:bodyPr>
          <a:lstStyle/>
          <a:p>
            <a:pPr defTabSz="414338"/>
            <a:r>
              <a:rPr lang="en-US" sz="1600" i="1">
                <a:solidFill>
                  <a:schemeClr val="accent2"/>
                </a:solidFill>
              </a:rPr>
              <a:t>SYNTAX</a:t>
            </a:r>
          </a:p>
        </p:txBody>
      </p:sp>
      <p:sp>
        <p:nvSpPr>
          <p:cNvPr id="47109" name="Line 6"/>
          <p:cNvSpPr>
            <a:spLocks noChangeShapeType="1"/>
          </p:cNvSpPr>
          <p:nvPr/>
        </p:nvSpPr>
        <p:spPr bwMode="auto">
          <a:xfrm>
            <a:off x="2498725" y="2460625"/>
            <a:ext cx="1104900" cy="0"/>
          </a:xfrm>
          <a:prstGeom prst="line">
            <a:avLst/>
          </a:prstGeom>
          <a:noFill/>
          <a:ln w="9525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s-ES_tradnl"/>
          </a:p>
        </p:txBody>
      </p:sp>
      <p:sp>
        <p:nvSpPr>
          <p:cNvPr id="47110" name="Text Box 7"/>
          <p:cNvSpPr txBox="1">
            <a:spLocks noChangeArrowheads="1"/>
          </p:cNvSpPr>
          <p:nvPr/>
        </p:nvSpPr>
        <p:spPr bwMode="auto">
          <a:xfrm>
            <a:off x="1320800" y="4189413"/>
            <a:ext cx="1360488" cy="319087"/>
          </a:xfrm>
          <a:prstGeom prst="rect">
            <a:avLst/>
          </a:prstGeom>
          <a:noFill/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 lIns="82945" tIns="41473" rIns="82945" bIns="41473">
            <a:prstTxWarp prst="textNoShape">
              <a:avLst/>
            </a:prstTxWarp>
            <a:spAutoFit/>
          </a:bodyPr>
          <a:lstStyle/>
          <a:p>
            <a:pPr defTabSz="414338"/>
            <a:r>
              <a:rPr lang="en-US" sz="1600" i="1">
                <a:solidFill>
                  <a:schemeClr val="accent2"/>
                </a:solidFill>
              </a:rPr>
              <a:t>SEMANTICS</a:t>
            </a:r>
          </a:p>
        </p:txBody>
      </p:sp>
      <p:sp>
        <p:nvSpPr>
          <p:cNvPr id="47111" name="Text Box 8"/>
          <p:cNvSpPr txBox="1">
            <a:spLocks noChangeArrowheads="1"/>
          </p:cNvSpPr>
          <p:nvPr/>
        </p:nvSpPr>
        <p:spPr bwMode="auto">
          <a:xfrm>
            <a:off x="3535363" y="3913188"/>
            <a:ext cx="4354512" cy="1868860"/>
          </a:xfrm>
          <a:prstGeom prst="rect">
            <a:avLst/>
          </a:prstGeom>
          <a:noFill/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square" lIns="82945" tIns="41473" rIns="82945" bIns="41473">
            <a:prstTxWarp prst="textNoShape">
              <a:avLst/>
            </a:prstTxWarp>
            <a:spAutoFit/>
          </a:bodyPr>
          <a:lstStyle/>
          <a:p>
            <a:pPr defTabSz="414338"/>
            <a:r>
              <a:rPr lang="en-US" sz="2900" i="1" dirty="0"/>
              <a:t>Repeat the execution of the &lt;block&gt; binding variable &lt;</a:t>
            </a:r>
            <a:r>
              <a:rPr lang="en-US" sz="2900" i="1" dirty="0" err="1"/>
              <a:t>var</a:t>
            </a:r>
            <a:r>
              <a:rPr lang="en-US" sz="2900" i="1" dirty="0"/>
              <a:t>&gt; to each element of the sequence</a:t>
            </a:r>
            <a:endParaRPr lang="en-US" sz="2900" i="1" dirty="0">
              <a:latin typeface="Times New Roman" pitchFamily="-112" charset="0"/>
            </a:endParaRPr>
          </a:p>
        </p:txBody>
      </p:sp>
      <p:sp>
        <p:nvSpPr>
          <p:cNvPr id="47112" name="Line 9"/>
          <p:cNvSpPr>
            <a:spLocks noChangeShapeType="1"/>
          </p:cNvSpPr>
          <p:nvPr/>
        </p:nvSpPr>
        <p:spPr bwMode="auto">
          <a:xfrm>
            <a:off x="2705100" y="4327525"/>
            <a:ext cx="8302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s-ES_tradnl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609600"/>
            <a:ext cx="8229600" cy="609600"/>
          </a:xfrm>
        </p:spPr>
        <p:txBody>
          <a:bodyPr/>
          <a:lstStyle/>
          <a:p>
            <a:r>
              <a:rPr lang="en-US" smtClean="0"/>
              <a:t>For Loop Example</a:t>
            </a:r>
            <a:endParaRPr lang="en-US"/>
          </a:p>
        </p:txBody>
      </p:sp>
      <p:sp>
        <p:nvSpPr>
          <p:cNvPr id="48135" name="Footer Placeholder 6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These materials were developed with funding from the US National Institutes of Health grant #2T36 GM008789 to the Pittsburgh Supercomputing Center</a:t>
            </a:r>
            <a:endParaRPr lang="en-US"/>
          </a:p>
        </p:txBody>
      </p:sp>
      <p:sp>
        <p:nvSpPr>
          <p:cNvPr id="48134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AF5D008-44F9-AF4A-BD31-DA2C7C450D44}" type="slidenum">
              <a:rPr lang="en-US" smtClean="0"/>
              <a:pPr/>
              <a:t>32</a:t>
            </a:fld>
            <a:endParaRPr lang="en-US" dirty="0"/>
          </a:p>
        </p:txBody>
      </p:sp>
      <p:sp>
        <p:nvSpPr>
          <p:cNvPr id="48131" name="Rectangle 8"/>
          <p:cNvSpPr>
            <a:spLocks noGrp="1" noChangeArrowheads="1"/>
          </p:cNvSpPr>
          <p:nvPr>
            <p:ph type="subTitle" idx="4294967295"/>
          </p:nvPr>
        </p:nvSpPr>
        <p:spPr>
          <a:xfrm>
            <a:off x="762000" y="4419600"/>
            <a:ext cx="8382000" cy="160020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start = first value</a:t>
            </a:r>
          </a:p>
          <a:p>
            <a:r>
              <a:rPr lang="en-US" dirty="0" smtClean="0"/>
              <a:t>end = value right after last one</a:t>
            </a:r>
          </a:p>
          <a:p>
            <a:r>
              <a:rPr lang="en-US" dirty="0" smtClean="0"/>
              <a:t>step = increment</a:t>
            </a:r>
            <a:endParaRPr lang="en-US" dirty="0"/>
          </a:p>
        </p:txBody>
      </p:sp>
      <p:sp>
        <p:nvSpPr>
          <p:cNvPr id="48132" name="Rectangle 5"/>
          <p:cNvSpPr>
            <a:spLocks noChangeArrowheads="1"/>
          </p:cNvSpPr>
          <p:nvPr/>
        </p:nvSpPr>
        <p:spPr bwMode="auto">
          <a:xfrm>
            <a:off x="2290763" y="1908174"/>
            <a:ext cx="4570412" cy="1314862"/>
          </a:xfrm>
          <a:prstGeom prst="rect">
            <a:avLst/>
          </a:prstGeom>
          <a:noFill/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square" lIns="82945" tIns="41473" rIns="82945" bIns="41473">
            <a:prstTxWarp prst="textNoShape">
              <a:avLst/>
            </a:prstTxWarp>
            <a:spAutoFit/>
          </a:bodyPr>
          <a:lstStyle/>
          <a:p>
            <a:pPr defTabSz="414338"/>
            <a:r>
              <a:rPr lang="en-US" sz="1600" b="1" dirty="0">
                <a:latin typeface="Courier New" pitchFamily="-112" charset="0"/>
              </a:rPr>
              <a:t>def iterFact2(n):</a:t>
            </a:r>
          </a:p>
          <a:p>
            <a:pPr defTabSz="414338"/>
            <a:r>
              <a:rPr lang="en-US" sz="1600" b="1" dirty="0">
                <a:latin typeface="Courier New" pitchFamily="-112" charset="0"/>
              </a:rPr>
              <a:t>    result = 1</a:t>
            </a:r>
          </a:p>
          <a:p>
            <a:pPr defTabSz="414338"/>
            <a:r>
              <a:rPr lang="en-US" sz="1600" b="1" dirty="0">
                <a:latin typeface="Courier New" pitchFamily="-112" charset="0"/>
              </a:rPr>
              <a:t>    for </a:t>
            </a:r>
            <a:r>
              <a:rPr lang="en-US" sz="1600" b="1" dirty="0" err="1">
                <a:latin typeface="Courier New" pitchFamily="-112" charset="0"/>
              </a:rPr>
              <a:t>i</a:t>
            </a:r>
            <a:r>
              <a:rPr lang="en-US" sz="1600" b="1" dirty="0">
                <a:latin typeface="Courier New" pitchFamily="-112" charset="0"/>
              </a:rPr>
              <a:t> in xrange(1,n+1):</a:t>
            </a:r>
          </a:p>
          <a:p>
            <a:pPr defTabSz="414338"/>
            <a:r>
              <a:rPr lang="en-US" sz="1600" b="1" dirty="0">
                <a:latin typeface="Courier New" pitchFamily="-112" charset="0"/>
              </a:rPr>
              <a:t>        result = result * </a:t>
            </a:r>
            <a:r>
              <a:rPr lang="en-US" sz="1600" b="1" dirty="0" err="1">
                <a:latin typeface="Courier New" pitchFamily="-112" charset="0"/>
              </a:rPr>
              <a:t>i</a:t>
            </a:r>
            <a:endParaRPr lang="en-US" sz="1600" b="1" dirty="0">
              <a:latin typeface="Courier New" pitchFamily="-112" charset="0"/>
            </a:endParaRPr>
          </a:p>
          <a:p>
            <a:pPr defTabSz="414338"/>
            <a:r>
              <a:rPr lang="en-US" sz="1600" b="1" dirty="0">
                <a:latin typeface="Courier New" pitchFamily="-112" charset="0"/>
              </a:rPr>
              <a:t>    return result</a:t>
            </a:r>
          </a:p>
        </p:txBody>
      </p:sp>
      <p:sp>
        <p:nvSpPr>
          <p:cNvPr id="48133" name="Text Box 7"/>
          <p:cNvSpPr txBox="1">
            <a:spLocks noChangeArrowheads="1"/>
          </p:cNvSpPr>
          <p:nvPr/>
        </p:nvSpPr>
        <p:spPr bwMode="auto">
          <a:xfrm>
            <a:off x="267836" y="3705225"/>
            <a:ext cx="8190364" cy="5146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82945" tIns="41473" rIns="82945" bIns="41473">
            <a:prstTxWarp prst="textNoShape">
              <a:avLst/>
            </a:prstTxWarp>
            <a:spAutoFit/>
          </a:bodyPr>
          <a:lstStyle/>
          <a:p>
            <a:pPr defTabSz="414338"/>
            <a:r>
              <a:rPr lang="en-US" sz="2800" dirty="0" err="1"/>
              <a:t>xrange(start,end,step</a:t>
            </a:r>
            <a:r>
              <a:rPr lang="en-US" sz="2800" dirty="0"/>
              <a:t>) generates a sequence of values :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Rectangle 2"/>
          <p:cNvSpPr>
            <a:spLocks noGrp="1"/>
          </p:cNvSpPr>
          <p:nvPr>
            <p:ph type="title" idx="4294967295"/>
          </p:nvPr>
        </p:nvSpPr>
        <p:spPr>
          <a:xfrm>
            <a:off x="457200" y="609600"/>
            <a:ext cx="8229600" cy="609600"/>
          </a:xfrm>
        </p:spPr>
        <p:txBody>
          <a:bodyPr/>
          <a:lstStyle/>
          <a:p>
            <a:r>
              <a:rPr lang="en-US" smtClean="0"/>
              <a:t>Revisiting code from Lecture 1</a:t>
            </a:r>
            <a:endParaRPr lang="en-US" dirty="0"/>
          </a:p>
        </p:txBody>
      </p:sp>
      <p:sp>
        <p:nvSpPr>
          <p:cNvPr id="122883" name="Rectangle 3"/>
          <p:cNvSpPr>
            <a:spLocks noChangeArrowheads="1"/>
          </p:cNvSpPr>
          <p:nvPr/>
        </p:nvSpPr>
        <p:spPr bwMode="auto">
          <a:xfrm>
            <a:off x="1071563" y="1462088"/>
            <a:ext cx="6759575" cy="3933825"/>
          </a:xfrm>
          <a:prstGeom prst="rect">
            <a:avLst/>
          </a:prstGeom>
          <a:noFill/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lIns="100794" tIns="50397" rIns="100794" bIns="50397">
            <a:prstTxWarp prst="textNoShape">
              <a:avLst/>
            </a:prstTxWarp>
          </a:bodyPr>
          <a:lstStyle/>
          <a:p>
            <a:pPr marL="301625" indent="-301625" defTabSz="914400" hangingPunct="1">
              <a:lnSpc>
                <a:spcPct val="77000"/>
              </a:lnSpc>
              <a:spcBef>
                <a:spcPts val="600"/>
              </a:spcBef>
              <a:buClr>
                <a:schemeClr val="accent1"/>
              </a:buClr>
              <a:buSzPct val="76000"/>
            </a:pPr>
            <a:r>
              <a:rPr lang="en-US" sz="1500">
                <a:latin typeface="Courier New" pitchFamily="-112" charset="0"/>
              </a:rPr>
              <a:t>seq="ACTGTCGTAT"</a:t>
            </a:r>
          </a:p>
          <a:p>
            <a:pPr marL="301625" indent="-301625" defTabSz="914400" hangingPunct="1">
              <a:lnSpc>
                <a:spcPct val="77000"/>
              </a:lnSpc>
              <a:spcBef>
                <a:spcPts val="600"/>
              </a:spcBef>
              <a:buClr>
                <a:schemeClr val="accent1"/>
              </a:buClr>
              <a:buSzPct val="76000"/>
            </a:pPr>
            <a:r>
              <a:rPr lang="en-US" sz="1500">
                <a:latin typeface="Courier New" pitchFamily="-112" charset="0"/>
              </a:rPr>
              <a:t>print seq</a:t>
            </a:r>
          </a:p>
          <a:p>
            <a:pPr marL="301625" indent="-301625" defTabSz="914400" hangingPunct="1">
              <a:lnSpc>
                <a:spcPct val="77000"/>
              </a:lnSpc>
              <a:spcBef>
                <a:spcPts val="600"/>
              </a:spcBef>
              <a:buClr>
                <a:schemeClr val="accent1"/>
              </a:buClr>
              <a:buSzPct val="76000"/>
            </a:pPr>
            <a:r>
              <a:rPr lang="en-US" sz="1500">
                <a:latin typeface="Courier New" pitchFamily="-112" charset="0"/>
              </a:rPr>
              <a:t>Acount= seq.count('A')</a:t>
            </a:r>
          </a:p>
          <a:p>
            <a:pPr marL="301625" indent="-301625" defTabSz="914400" hangingPunct="1">
              <a:lnSpc>
                <a:spcPct val="77000"/>
              </a:lnSpc>
              <a:spcBef>
                <a:spcPts val="600"/>
              </a:spcBef>
              <a:buClr>
                <a:schemeClr val="accent1"/>
              </a:buClr>
              <a:buSzPct val="76000"/>
            </a:pPr>
            <a:r>
              <a:rPr lang="en-US" sz="1500">
                <a:latin typeface="Courier New" pitchFamily="-112" charset="0"/>
              </a:rPr>
              <a:t>Ccount= seq.count('C')</a:t>
            </a:r>
          </a:p>
          <a:p>
            <a:pPr marL="301625" indent="-301625" defTabSz="914400" hangingPunct="1">
              <a:lnSpc>
                <a:spcPct val="77000"/>
              </a:lnSpc>
              <a:spcBef>
                <a:spcPts val="600"/>
              </a:spcBef>
              <a:buClr>
                <a:schemeClr val="accent1"/>
              </a:buClr>
              <a:buSzPct val="76000"/>
            </a:pPr>
            <a:r>
              <a:rPr lang="en-US" sz="1500">
                <a:latin typeface="Courier New" pitchFamily="-112" charset="0"/>
              </a:rPr>
              <a:t>Gcount= seq.count('G')</a:t>
            </a:r>
          </a:p>
          <a:p>
            <a:pPr marL="301625" indent="-301625" defTabSz="914400" hangingPunct="1">
              <a:lnSpc>
                <a:spcPct val="77000"/>
              </a:lnSpc>
              <a:spcBef>
                <a:spcPts val="600"/>
              </a:spcBef>
              <a:buClr>
                <a:schemeClr val="accent1"/>
              </a:buClr>
              <a:buSzPct val="76000"/>
            </a:pPr>
            <a:r>
              <a:rPr lang="en-US" sz="1500">
                <a:latin typeface="Courier New" pitchFamily="-112" charset="0"/>
              </a:rPr>
              <a:t>Tcount= seq.count('T')</a:t>
            </a:r>
          </a:p>
          <a:p>
            <a:pPr marL="301625" indent="-301625" defTabSz="914400" hangingPunct="1">
              <a:lnSpc>
                <a:spcPct val="77000"/>
              </a:lnSpc>
              <a:spcBef>
                <a:spcPts val="600"/>
              </a:spcBef>
              <a:buClr>
                <a:schemeClr val="accent1"/>
              </a:buClr>
              <a:buSzPct val="76000"/>
            </a:pPr>
            <a:r>
              <a:rPr lang="en-US" sz="1500">
                <a:latin typeface="Courier New" pitchFamily="-112" charset="0"/>
              </a:rPr>
              <a:t>Total = </a:t>
            </a:r>
            <a:r>
              <a:rPr lang="en-US" sz="1500">
                <a:solidFill>
                  <a:srgbClr val="FF0000"/>
                </a:solidFill>
                <a:latin typeface="Courier New" pitchFamily="-112" charset="0"/>
              </a:rPr>
              <a:t>float(</a:t>
            </a:r>
            <a:r>
              <a:rPr lang="en-US" sz="1500">
                <a:latin typeface="Courier New" pitchFamily="-112" charset="0"/>
              </a:rPr>
              <a:t>len(seq)</a:t>
            </a:r>
            <a:r>
              <a:rPr lang="en-US" sz="1500">
                <a:solidFill>
                  <a:srgbClr val="FF0000"/>
                </a:solidFill>
                <a:latin typeface="Courier New" pitchFamily="-112" charset="0"/>
              </a:rPr>
              <a:t>)</a:t>
            </a:r>
          </a:p>
          <a:p>
            <a:pPr marL="301625" indent="-301625" defTabSz="914400" hangingPunct="1">
              <a:lnSpc>
                <a:spcPct val="77000"/>
              </a:lnSpc>
              <a:spcBef>
                <a:spcPts val="600"/>
              </a:spcBef>
              <a:buClr>
                <a:schemeClr val="accent1"/>
              </a:buClr>
              <a:buSzPct val="76000"/>
            </a:pPr>
            <a:r>
              <a:rPr lang="en-US" sz="1500">
                <a:latin typeface="Courier New" pitchFamily="-112" charset="0"/>
              </a:rPr>
              <a:t>APct = int((Acount/Total) * 100)</a:t>
            </a:r>
          </a:p>
          <a:p>
            <a:pPr marL="301625" indent="-301625" defTabSz="914400" hangingPunct="1">
              <a:lnSpc>
                <a:spcPct val="77000"/>
              </a:lnSpc>
              <a:spcBef>
                <a:spcPts val="600"/>
              </a:spcBef>
              <a:buClr>
                <a:schemeClr val="accent1"/>
              </a:buClr>
              <a:buSzPct val="76000"/>
            </a:pPr>
            <a:r>
              <a:rPr lang="en-US" sz="1500">
                <a:latin typeface="Courier New" pitchFamily="-112" charset="0"/>
              </a:rPr>
              <a:t>print 'A percent = %d ' % APct</a:t>
            </a:r>
          </a:p>
          <a:p>
            <a:pPr marL="301625" indent="-301625" defTabSz="914400" hangingPunct="1">
              <a:lnSpc>
                <a:spcPct val="77000"/>
              </a:lnSpc>
              <a:spcBef>
                <a:spcPts val="600"/>
              </a:spcBef>
              <a:buClr>
                <a:schemeClr val="accent1"/>
              </a:buClr>
              <a:buSzPct val="76000"/>
            </a:pPr>
            <a:r>
              <a:rPr lang="en-US" sz="1500">
                <a:latin typeface="Courier New" pitchFamily="-112" charset="0"/>
              </a:rPr>
              <a:t>CPct = int((Ccount/Total) * 100)</a:t>
            </a:r>
          </a:p>
          <a:p>
            <a:pPr marL="301625" indent="-301625" defTabSz="914400" hangingPunct="1">
              <a:lnSpc>
                <a:spcPct val="77000"/>
              </a:lnSpc>
              <a:spcBef>
                <a:spcPts val="600"/>
              </a:spcBef>
              <a:buClr>
                <a:schemeClr val="accent1"/>
              </a:buClr>
              <a:buSzPct val="76000"/>
            </a:pPr>
            <a:r>
              <a:rPr lang="en-US" sz="1500">
                <a:latin typeface="Courier New" pitchFamily="-112" charset="0"/>
              </a:rPr>
              <a:t>print 'C percent = %d ' % CPct</a:t>
            </a:r>
          </a:p>
          <a:p>
            <a:pPr marL="301625" indent="-301625" defTabSz="914400" hangingPunct="1">
              <a:lnSpc>
                <a:spcPct val="77000"/>
              </a:lnSpc>
              <a:spcBef>
                <a:spcPts val="600"/>
              </a:spcBef>
              <a:buClr>
                <a:schemeClr val="accent1"/>
              </a:buClr>
              <a:buSzPct val="76000"/>
            </a:pPr>
            <a:r>
              <a:rPr lang="en-US" sz="1500">
                <a:latin typeface="Courier New" pitchFamily="-112" charset="0"/>
              </a:rPr>
              <a:t>GPct = int((Gcount/Total) * 100)</a:t>
            </a:r>
          </a:p>
          <a:p>
            <a:pPr marL="301625" indent="-301625" defTabSz="914400" hangingPunct="1">
              <a:lnSpc>
                <a:spcPct val="77000"/>
              </a:lnSpc>
              <a:spcBef>
                <a:spcPts val="600"/>
              </a:spcBef>
              <a:buClr>
                <a:schemeClr val="accent1"/>
              </a:buClr>
              <a:buSzPct val="76000"/>
            </a:pPr>
            <a:r>
              <a:rPr lang="en-US" sz="1500">
                <a:latin typeface="Courier New" pitchFamily="-112" charset="0"/>
              </a:rPr>
              <a:t>print 'G percent = %d ' % GPct</a:t>
            </a:r>
          </a:p>
          <a:p>
            <a:pPr marL="301625" indent="-301625" defTabSz="914400" hangingPunct="1">
              <a:lnSpc>
                <a:spcPct val="77000"/>
              </a:lnSpc>
              <a:spcBef>
                <a:spcPts val="600"/>
              </a:spcBef>
              <a:buClr>
                <a:schemeClr val="accent1"/>
              </a:buClr>
              <a:buSzPct val="76000"/>
            </a:pPr>
            <a:r>
              <a:rPr lang="en-US" sz="1500">
                <a:latin typeface="Courier New" pitchFamily="-112" charset="0"/>
              </a:rPr>
              <a:t>TPct = int((Tcount/Total) * 100)</a:t>
            </a:r>
          </a:p>
          <a:p>
            <a:pPr marL="301625" indent="-301625" defTabSz="914400" hangingPunct="1">
              <a:lnSpc>
                <a:spcPct val="77000"/>
              </a:lnSpc>
              <a:spcBef>
                <a:spcPts val="600"/>
              </a:spcBef>
              <a:buClr>
                <a:schemeClr val="accent1"/>
              </a:buClr>
              <a:buSzPct val="76000"/>
            </a:pPr>
            <a:r>
              <a:rPr lang="en-US" sz="1500">
                <a:latin typeface="Courier New" pitchFamily="-112" charset="0"/>
              </a:rPr>
              <a:t>print 'T percent = %d ' % TPct</a:t>
            </a:r>
            <a:endParaRPr lang="en-US" sz="1500">
              <a:solidFill>
                <a:srgbClr val="FF0000"/>
              </a:solidFill>
              <a:latin typeface="Courier New" pitchFamily="-112" charset="0"/>
            </a:endParaRPr>
          </a:p>
          <a:p>
            <a:pPr marL="301625" indent="-301625" defTabSz="914400" hangingPunct="1">
              <a:lnSpc>
                <a:spcPct val="77000"/>
              </a:lnSpc>
              <a:spcBef>
                <a:spcPts val="600"/>
              </a:spcBef>
              <a:buClr>
                <a:schemeClr val="accent1"/>
              </a:buClr>
              <a:buSzPct val="76000"/>
              <a:buFont typeface="Wingdings 3" pitchFamily="-112" charset="2"/>
              <a:buChar char=""/>
            </a:pPr>
            <a:endParaRPr lang="en-US" sz="900">
              <a:latin typeface="Gill Sans MT" pitchFamily="-112" charset="-18"/>
            </a:endParaRPr>
          </a:p>
        </p:txBody>
      </p:sp>
      <p:sp>
        <p:nvSpPr>
          <p:cNvPr id="122884" name="Text Box 4"/>
          <p:cNvSpPr txBox="1">
            <a:spLocks noChangeArrowheads="1"/>
          </p:cNvSpPr>
          <p:nvPr/>
        </p:nvSpPr>
        <p:spPr bwMode="auto">
          <a:xfrm>
            <a:off x="1800225" y="5754688"/>
            <a:ext cx="4860925" cy="347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Can we reduce the amount of repetitive code?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930" name="Rectangle 2"/>
          <p:cNvSpPr>
            <a:spLocks noGrp="1"/>
          </p:cNvSpPr>
          <p:nvPr>
            <p:ph type="title" idx="4294967295"/>
          </p:nvPr>
        </p:nvSpPr>
        <p:spPr>
          <a:xfrm>
            <a:off x="457200" y="609600"/>
            <a:ext cx="8229600" cy="609600"/>
          </a:xfrm>
        </p:spPr>
        <p:txBody>
          <a:bodyPr/>
          <a:lstStyle/>
          <a:p>
            <a:r>
              <a:rPr lang="en-US" smtClean="0"/>
              <a:t>Approach: Use For Loop</a:t>
            </a:r>
            <a:endParaRPr lang="en-US" dirty="0"/>
          </a:p>
        </p:txBody>
      </p:sp>
      <p:sp>
        <p:nvSpPr>
          <p:cNvPr id="124931" name="Rectangle 3"/>
          <p:cNvSpPr>
            <a:spLocks noChangeArrowheads="1"/>
          </p:cNvSpPr>
          <p:nvPr/>
        </p:nvSpPr>
        <p:spPr bwMode="auto">
          <a:xfrm>
            <a:off x="473075" y="1462088"/>
            <a:ext cx="8148638" cy="2016125"/>
          </a:xfrm>
          <a:prstGeom prst="rect">
            <a:avLst/>
          </a:prstGeom>
          <a:noFill/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lIns="100794" tIns="50397" rIns="100794" bIns="50397">
            <a:prstTxWarp prst="textNoShape">
              <a:avLst/>
            </a:prstTxWarp>
          </a:bodyPr>
          <a:lstStyle/>
          <a:p>
            <a:pPr marL="301625" indent="-301625" defTabSz="914400" eaLnBrk="0">
              <a:lnSpc>
                <a:spcPct val="100000"/>
              </a:lnSpc>
              <a:spcBef>
                <a:spcPts val="600"/>
              </a:spcBef>
              <a:buClr>
                <a:schemeClr val="accent1"/>
              </a:buClr>
              <a:buSzPct val="76000"/>
              <a:buFont typeface="Wingdings 3" pitchFamily="-112" charset="2"/>
              <a:buNone/>
            </a:pPr>
            <a:r>
              <a:rPr lang="en-US" sz="1500">
                <a:latin typeface="Courier New" pitchFamily="-112" charset="0"/>
              </a:rPr>
              <a:t>bases = ['A', 'C', 'T', 'G']</a:t>
            </a:r>
          </a:p>
          <a:p>
            <a:pPr marL="301625" indent="-301625" defTabSz="914400" eaLnBrk="0">
              <a:lnSpc>
                <a:spcPct val="100000"/>
              </a:lnSpc>
              <a:spcBef>
                <a:spcPts val="600"/>
              </a:spcBef>
              <a:buClr>
                <a:schemeClr val="accent1"/>
              </a:buClr>
              <a:buSzPct val="76000"/>
              <a:buFont typeface="Wingdings 3" pitchFamily="-112" charset="2"/>
              <a:buNone/>
            </a:pPr>
            <a:r>
              <a:rPr lang="en-US" sz="1500">
                <a:latin typeface="Courier New" pitchFamily="-112" charset="0"/>
              </a:rPr>
              <a:t>sequence = "ACTGTCGTAT"</a:t>
            </a:r>
          </a:p>
          <a:p>
            <a:pPr marL="301625" indent="-301625" defTabSz="914400" eaLnBrk="0">
              <a:lnSpc>
                <a:spcPct val="100000"/>
              </a:lnSpc>
              <a:spcBef>
                <a:spcPts val="600"/>
              </a:spcBef>
              <a:buClr>
                <a:schemeClr val="accent1"/>
              </a:buClr>
              <a:buSzPct val="76000"/>
              <a:buFont typeface="Wingdings 3" pitchFamily="-112" charset="2"/>
              <a:buNone/>
            </a:pPr>
            <a:r>
              <a:rPr lang="en-US" sz="1500">
                <a:latin typeface="Courier New" pitchFamily="-112" charset="0"/>
              </a:rPr>
              <a:t>for base in bases:</a:t>
            </a:r>
          </a:p>
          <a:p>
            <a:pPr marL="301625" indent="-301625" defTabSz="914400" eaLnBrk="0">
              <a:lnSpc>
                <a:spcPct val="100000"/>
              </a:lnSpc>
              <a:spcBef>
                <a:spcPts val="600"/>
              </a:spcBef>
              <a:buClr>
                <a:schemeClr val="accent1"/>
              </a:buClr>
              <a:buSzPct val="76000"/>
              <a:buFont typeface="Wingdings 3" pitchFamily="-112" charset="2"/>
              <a:buNone/>
            </a:pPr>
            <a:r>
              <a:rPr lang="en-US" sz="1500">
                <a:latin typeface="Courier New" pitchFamily="-112" charset="0"/>
              </a:rPr>
              <a:t>    nextPercent = 100 * sequence.count(base)/float(len(sequence))</a:t>
            </a:r>
          </a:p>
          <a:p>
            <a:pPr marL="301625" indent="-301625" defTabSz="914400" eaLnBrk="0">
              <a:lnSpc>
                <a:spcPct val="100000"/>
              </a:lnSpc>
              <a:spcBef>
                <a:spcPts val="600"/>
              </a:spcBef>
              <a:buClr>
                <a:schemeClr val="accent1"/>
              </a:buClr>
              <a:buSzPct val="76000"/>
              <a:buFont typeface="Wingdings 3" pitchFamily="-112" charset="2"/>
              <a:buNone/>
            </a:pPr>
            <a:r>
              <a:rPr lang="en-US" sz="1500">
                <a:latin typeface="Courier New" pitchFamily="-112" charset="0"/>
              </a:rPr>
              <a:t>    print 'Percent %s: %d' % (base, nextPercent)</a:t>
            </a:r>
            <a:endParaRPr lang="en-US" sz="1500">
              <a:solidFill>
                <a:srgbClr val="FF0000"/>
              </a:solidFill>
              <a:latin typeface="Courier New" pitchFamily="-112" charset="0"/>
            </a:endParaRPr>
          </a:p>
          <a:p>
            <a:pPr marL="301625" indent="-301625" defTabSz="914400" hangingPunct="1">
              <a:lnSpc>
                <a:spcPct val="77000"/>
              </a:lnSpc>
              <a:spcBef>
                <a:spcPts val="600"/>
              </a:spcBef>
              <a:buClr>
                <a:schemeClr val="accent1"/>
              </a:buClr>
              <a:buSzPct val="76000"/>
              <a:buFont typeface="Wingdings 3" pitchFamily="-112" charset="2"/>
              <a:buNone/>
            </a:pPr>
            <a:endParaRPr lang="en-US" sz="900">
              <a:latin typeface="Gill Sans MT" pitchFamily="-112" charset="-18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85800" y="4419600"/>
            <a:ext cx="762645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sz="2400" dirty="0" smtClean="0"/>
              <a:t>How </a:t>
            </a:r>
            <a:r>
              <a:rPr lang="es-ES_tradnl" sz="2400" dirty="0" err="1" smtClean="0"/>
              <a:t>many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functions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would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you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refactor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this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code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into</a:t>
            </a:r>
            <a:r>
              <a:rPr lang="es-ES_tradnl" sz="2400" dirty="0" smtClean="0"/>
              <a:t>?</a:t>
            </a:r>
            <a:endParaRPr lang="es-ES_tradnl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609600"/>
            <a:ext cx="8229600" cy="609600"/>
          </a:xfrm>
        </p:spPr>
        <p:txBody>
          <a:bodyPr/>
          <a:lstStyle/>
          <a:p>
            <a:r>
              <a:rPr lang="en-US" smtClean="0"/>
              <a:t>Exercises on Functions</a:t>
            </a:r>
            <a:endParaRPr lang="en-US"/>
          </a:p>
        </p:txBody>
      </p:sp>
      <p:sp>
        <p:nvSpPr>
          <p:cNvPr id="44038" name="Footer Placeholder 5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These materials were developed with funding from the US National Institutes of Health grant #2T36 GM008789 to the Pittsburgh Supercomputing Center</a:t>
            </a:r>
            <a:endParaRPr lang="en-US"/>
          </a:p>
        </p:txBody>
      </p:sp>
      <p:sp>
        <p:nvSpPr>
          <p:cNvPr id="44037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64007D2-FBD9-BD49-AFD4-629A42787F50}" type="slidenum">
              <a:rPr lang="en-US" smtClean="0"/>
              <a:pPr/>
              <a:t>35</a:t>
            </a:fld>
            <a:endParaRPr lang="en-US"/>
          </a:p>
        </p:txBody>
      </p:sp>
      <p:sp>
        <p:nvSpPr>
          <p:cNvPr id="44036" name="Text Box 4"/>
          <p:cNvSpPr txBox="1">
            <a:spLocks noChangeArrowheads="1"/>
          </p:cNvSpPr>
          <p:nvPr/>
        </p:nvSpPr>
        <p:spPr bwMode="auto">
          <a:xfrm>
            <a:off x="255587" y="1511300"/>
            <a:ext cx="8659813" cy="39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82945" tIns="41473" rIns="82945" bIns="41473">
            <a:prstTxWarp prst="textNoShape">
              <a:avLst/>
            </a:prstTxWarp>
            <a:spAutoFit/>
          </a:bodyPr>
          <a:lstStyle/>
          <a:p>
            <a:pPr defTabSz="414338"/>
            <a:r>
              <a:rPr lang="en-US" sz="2200" i="1" dirty="0"/>
              <a:t>Write </a:t>
            </a:r>
            <a:r>
              <a:rPr lang="en-US" sz="2200" i="1" u="sng" dirty="0">
                <a:solidFill>
                  <a:srgbClr val="FF0000"/>
                </a:solidFill>
              </a:rPr>
              <a:t>iterative</a:t>
            </a:r>
            <a:r>
              <a:rPr lang="en-US" sz="2200" i="1" dirty="0"/>
              <a:t> Python functions to satisfy the following specifications:</a:t>
            </a:r>
          </a:p>
        </p:txBody>
      </p:sp>
      <p:sp>
        <p:nvSpPr>
          <p:cNvPr id="44039" name="Rectangle 3"/>
          <p:cNvSpPr>
            <a:spLocks noChangeArrowheads="1"/>
          </p:cNvSpPr>
          <p:nvPr/>
        </p:nvSpPr>
        <p:spPr bwMode="auto">
          <a:xfrm>
            <a:off x="646113" y="2112963"/>
            <a:ext cx="7808912" cy="3563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 marL="547688" indent="-449263" defTabSz="914400" hangingPunct="1">
              <a:lnSpc>
                <a:spcPct val="77000"/>
              </a:lnSpc>
              <a:spcBef>
                <a:spcPts val="600"/>
              </a:spcBef>
              <a:buClr>
                <a:schemeClr val="accent1"/>
              </a:buClr>
              <a:buSzPct val="76000"/>
              <a:buFont typeface="Arial" pitchFamily="-112" charset="0"/>
              <a:buAutoNum type="arabicPeriod"/>
            </a:pPr>
            <a:r>
              <a:rPr lang="en-US" sz="2000">
                <a:latin typeface="Gill Sans MT" pitchFamily="-112" charset="-18"/>
              </a:rPr>
              <a:t>Compute the reverse of a sequence</a:t>
            </a:r>
          </a:p>
          <a:p>
            <a:pPr marL="547688" indent="-449263" defTabSz="914400" hangingPunct="1">
              <a:lnSpc>
                <a:spcPct val="77000"/>
              </a:lnSpc>
              <a:spcBef>
                <a:spcPts val="600"/>
              </a:spcBef>
              <a:buClr>
                <a:schemeClr val="accent1"/>
              </a:buClr>
              <a:buSzPct val="76000"/>
              <a:buFont typeface="Arial" pitchFamily="-112" charset="0"/>
              <a:buAutoNum type="arabicPeriod"/>
            </a:pPr>
            <a:r>
              <a:rPr lang="en-US" sz="2000">
                <a:latin typeface="Gill Sans MT" pitchFamily="-112" charset="-18"/>
              </a:rPr>
              <a:t>Compute the molecular mass of a sequence</a:t>
            </a:r>
          </a:p>
          <a:p>
            <a:pPr marL="547688" indent="-449263" defTabSz="914400" hangingPunct="1">
              <a:lnSpc>
                <a:spcPct val="77000"/>
              </a:lnSpc>
              <a:spcBef>
                <a:spcPts val="600"/>
              </a:spcBef>
              <a:buClr>
                <a:schemeClr val="accent1"/>
              </a:buClr>
              <a:buSzPct val="76000"/>
              <a:buFont typeface="Arial" pitchFamily="-112" charset="0"/>
              <a:buAutoNum type="arabicPeriod"/>
            </a:pPr>
            <a:r>
              <a:rPr lang="en-US" sz="2000">
                <a:latin typeface="Gill Sans MT" pitchFamily="-112" charset="-18"/>
              </a:rPr>
              <a:t>Compute the reverse complement of a sequence</a:t>
            </a:r>
          </a:p>
          <a:p>
            <a:pPr marL="547688" indent="-449263" defTabSz="914400" hangingPunct="1">
              <a:lnSpc>
                <a:spcPct val="77000"/>
              </a:lnSpc>
              <a:spcBef>
                <a:spcPts val="600"/>
              </a:spcBef>
              <a:buClr>
                <a:schemeClr val="accent1"/>
              </a:buClr>
              <a:buSzPct val="76000"/>
              <a:buFont typeface="Arial" pitchFamily="-112" charset="0"/>
              <a:buAutoNum type="arabicPeriod"/>
            </a:pPr>
            <a:r>
              <a:rPr lang="en-US" sz="2000">
                <a:latin typeface="Gill Sans MT" pitchFamily="-112" charset="-18"/>
              </a:rPr>
              <a:t>Determine if two sequences are complement of each other</a:t>
            </a:r>
          </a:p>
          <a:p>
            <a:pPr marL="547688" indent="-449263" defTabSz="914400" hangingPunct="1">
              <a:lnSpc>
                <a:spcPct val="77000"/>
              </a:lnSpc>
              <a:spcBef>
                <a:spcPts val="600"/>
              </a:spcBef>
              <a:buClr>
                <a:schemeClr val="accent1"/>
              </a:buClr>
              <a:buSzPct val="76000"/>
              <a:buFont typeface="Arial" pitchFamily="-112" charset="0"/>
              <a:buAutoNum type="arabicPeriod"/>
            </a:pPr>
            <a:r>
              <a:rPr lang="en-US" sz="2000">
                <a:latin typeface="Gill Sans MT" pitchFamily="-112" charset="-18"/>
              </a:rPr>
              <a:t>Compute the number of stop codons in a sequence</a:t>
            </a:r>
          </a:p>
          <a:p>
            <a:pPr marL="547688" indent="-449263" defTabSz="914400" hangingPunct="1">
              <a:lnSpc>
                <a:spcPct val="77000"/>
              </a:lnSpc>
              <a:spcBef>
                <a:spcPts val="600"/>
              </a:spcBef>
              <a:buClr>
                <a:schemeClr val="accent1"/>
              </a:buClr>
              <a:buSzPct val="76000"/>
              <a:buFont typeface="Arial" pitchFamily="-112" charset="0"/>
              <a:buAutoNum type="arabicPeriod"/>
            </a:pPr>
            <a:r>
              <a:rPr lang="en-US" sz="2000">
                <a:latin typeface="Gill Sans MT" pitchFamily="-112" charset="-18"/>
              </a:rPr>
              <a:t>Determine if a sequence has a subsequence of length greater than n surrounded by stop codons</a:t>
            </a:r>
          </a:p>
          <a:p>
            <a:pPr marL="547688" indent="-449263" defTabSz="914400" hangingPunct="1">
              <a:lnSpc>
                <a:spcPct val="77000"/>
              </a:lnSpc>
              <a:spcBef>
                <a:spcPts val="600"/>
              </a:spcBef>
              <a:buClr>
                <a:schemeClr val="accent1"/>
              </a:buClr>
              <a:buSzPct val="76000"/>
              <a:buFont typeface="Arial" pitchFamily="-112" charset="0"/>
              <a:buAutoNum type="arabicPeriod"/>
            </a:pPr>
            <a:r>
              <a:rPr lang="en-US" sz="2000">
                <a:latin typeface="Gill Sans MT" pitchFamily="-112" charset="-18"/>
              </a:rPr>
              <a:t>Return the starting position of the subsequence identified in exercise 6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609600"/>
            <a:ext cx="8229600" cy="609600"/>
          </a:xfrm>
        </p:spPr>
        <p:txBody>
          <a:bodyPr/>
          <a:lstStyle/>
          <a:p>
            <a:r>
              <a:rPr lang="en-US" smtClean="0"/>
              <a:t>Finding Patterns Within Sequences</a:t>
            </a:r>
            <a:endParaRPr lang="en-US" dirty="0"/>
          </a:p>
        </p:txBody>
      </p:sp>
      <p:sp>
        <p:nvSpPr>
          <p:cNvPr id="46089" name="Footer Placeholder 8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These materials were developed with funding from the US National Institutes of Health grant #2T36 GM008789 to the Pittsburgh Supercomputing Center</a:t>
            </a:r>
            <a:endParaRPr lang="en-US"/>
          </a:p>
        </p:txBody>
      </p:sp>
      <p:sp>
        <p:nvSpPr>
          <p:cNvPr id="4608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263A131-B683-5044-8583-FA307452B732}" type="slidenum">
              <a:rPr lang="en-US" smtClean="0"/>
              <a:pPr/>
              <a:t>36</a:t>
            </a:fld>
            <a:endParaRPr lang="en-US"/>
          </a:p>
        </p:txBody>
      </p:sp>
      <p:sp>
        <p:nvSpPr>
          <p:cNvPr id="46083" name="Text Box 4"/>
          <p:cNvSpPr txBox="1">
            <a:spLocks noChangeArrowheads="1"/>
          </p:cNvSpPr>
          <p:nvPr/>
        </p:nvSpPr>
        <p:spPr bwMode="auto">
          <a:xfrm>
            <a:off x="731838" y="1362074"/>
            <a:ext cx="7419975" cy="2022748"/>
          </a:xfrm>
          <a:prstGeom prst="rect">
            <a:avLst/>
          </a:prstGeom>
          <a:noFill/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square" lIns="82945" tIns="41473" rIns="82945" bIns="41473">
            <a:prstTxWarp prst="textNoShape">
              <a:avLst/>
            </a:prstTxWarp>
            <a:spAutoFit/>
          </a:bodyPr>
          <a:lstStyle/>
          <a:p>
            <a:pPr defTabSz="414338"/>
            <a:r>
              <a:rPr lang="en-US" dirty="0"/>
              <a:t>from string import *</a:t>
            </a:r>
          </a:p>
          <a:p>
            <a:pPr defTabSz="414338"/>
            <a:r>
              <a:rPr lang="en-US" dirty="0"/>
              <a:t>def </a:t>
            </a:r>
            <a:r>
              <a:rPr lang="en-US" dirty="0" err="1"/>
              <a:t>searchPattern(dna</a:t>
            </a:r>
            <a:r>
              <a:rPr lang="en-US" dirty="0"/>
              <a:t>, pattern):</a:t>
            </a:r>
          </a:p>
          <a:p>
            <a:pPr defTabSz="414338"/>
            <a:r>
              <a:rPr lang="en-US" dirty="0"/>
              <a:t>	'print all start positions of a pattern string inside a target string’</a:t>
            </a:r>
          </a:p>
          <a:p>
            <a:pPr defTabSz="414338"/>
            <a:r>
              <a:rPr lang="en-US" dirty="0"/>
              <a:t>	site = find (</a:t>
            </a:r>
            <a:r>
              <a:rPr lang="en-US" dirty="0" err="1"/>
              <a:t>dna</a:t>
            </a:r>
            <a:r>
              <a:rPr lang="en-US" dirty="0"/>
              <a:t>, pattern)</a:t>
            </a:r>
          </a:p>
          <a:p>
            <a:pPr defTabSz="414338"/>
            <a:r>
              <a:rPr lang="en-US" dirty="0"/>
              <a:t>	while site != -1:</a:t>
            </a:r>
          </a:p>
          <a:p>
            <a:pPr defTabSz="414338"/>
            <a:r>
              <a:rPr lang="en-US" dirty="0"/>
              <a:t>		print ’pattern %</a:t>
            </a:r>
            <a:r>
              <a:rPr lang="en-US" dirty="0" err="1"/>
              <a:t>s</a:t>
            </a:r>
            <a:r>
              <a:rPr lang="en-US" dirty="0"/>
              <a:t> found at position %</a:t>
            </a:r>
            <a:r>
              <a:rPr lang="en-US" dirty="0" err="1"/>
              <a:t>d</a:t>
            </a:r>
            <a:r>
              <a:rPr lang="en-US" dirty="0"/>
              <a:t>' % (pattern, site)</a:t>
            </a:r>
          </a:p>
          <a:p>
            <a:pPr defTabSz="414338"/>
            <a:r>
              <a:rPr lang="en-US" dirty="0"/>
              <a:t>		site = find (</a:t>
            </a:r>
            <a:r>
              <a:rPr lang="en-US" dirty="0" err="1"/>
              <a:t>dna</a:t>
            </a:r>
            <a:r>
              <a:rPr lang="en-US" dirty="0"/>
              <a:t>, pattern, site + 1)</a:t>
            </a:r>
            <a:endParaRPr lang="en-US" i="1" dirty="0"/>
          </a:p>
        </p:txBody>
      </p:sp>
      <p:sp>
        <p:nvSpPr>
          <p:cNvPr id="46084" name="Text Box 5"/>
          <p:cNvSpPr txBox="1">
            <a:spLocks noChangeArrowheads="1"/>
          </p:cNvSpPr>
          <p:nvPr/>
        </p:nvSpPr>
        <p:spPr bwMode="auto">
          <a:xfrm>
            <a:off x="1558925" y="5970588"/>
            <a:ext cx="5216807" cy="3299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82945" tIns="41473" rIns="82945" bIns="41473">
            <a:prstTxWarp prst="textNoShape">
              <a:avLst/>
            </a:prstTxWarp>
            <a:spAutoFit/>
          </a:bodyPr>
          <a:lstStyle/>
          <a:p>
            <a:pPr defTabSz="414338"/>
            <a:r>
              <a:rPr lang="en-US" sz="1600" dirty="0"/>
              <a:t>Example </a:t>
            </a:r>
            <a:r>
              <a:rPr lang="en-US" sz="1600" dirty="0" smtClean="0"/>
              <a:t>from: </a:t>
            </a:r>
            <a:r>
              <a:rPr lang="en-US" sz="1600" i="1" dirty="0"/>
              <a:t>Pasteur Institute Bioinformatics Using </a:t>
            </a:r>
            <a:r>
              <a:rPr lang="en-US" sz="1600" i="1" dirty="0" smtClean="0"/>
              <a:t>Python</a:t>
            </a:r>
            <a:endParaRPr lang="en-US" sz="1600" i="1" dirty="0"/>
          </a:p>
        </p:txBody>
      </p:sp>
      <p:sp>
        <p:nvSpPr>
          <p:cNvPr id="46087" name="Rectangle 8"/>
          <p:cNvSpPr>
            <a:spLocks noChangeArrowheads="1"/>
          </p:cNvSpPr>
          <p:nvPr/>
        </p:nvSpPr>
        <p:spPr bwMode="auto">
          <a:xfrm>
            <a:off x="1739900" y="3733800"/>
            <a:ext cx="4999038" cy="2022748"/>
          </a:xfrm>
          <a:prstGeom prst="rect">
            <a:avLst/>
          </a:prstGeom>
          <a:solidFill>
            <a:schemeClr val="bg1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square" lIns="82945" tIns="41473" rIns="82945" bIns="41473">
            <a:prstTxWarp prst="textNoShape">
              <a:avLst/>
            </a:prstTxWarp>
            <a:spAutoFit/>
          </a:bodyPr>
          <a:lstStyle/>
          <a:p>
            <a:pPr defTabSz="414338" eaLnBrk="0"/>
            <a:r>
              <a:rPr lang="en-US" dirty="0"/>
              <a:t>&gt;&gt;&gt; </a:t>
            </a:r>
            <a:r>
              <a:rPr lang="en-US" dirty="0" err="1"/>
              <a:t>searchPattern("acgctaggct","gc</a:t>
            </a:r>
            <a:r>
              <a:rPr lang="en-US" dirty="0"/>
              <a:t>")</a:t>
            </a:r>
          </a:p>
          <a:p>
            <a:pPr defTabSz="414338" eaLnBrk="0"/>
            <a:r>
              <a:rPr lang="en-US" dirty="0"/>
              <a:t>
pattern </a:t>
            </a:r>
            <a:r>
              <a:rPr lang="en-US" dirty="0" err="1"/>
              <a:t>gc</a:t>
            </a:r>
            <a:r>
              <a:rPr lang="en-US" dirty="0"/>
              <a:t> at position 2</a:t>
            </a:r>
          </a:p>
          <a:p>
            <a:pPr defTabSz="414338" eaLnBrk="0"/>
            <a:r>
              <a:rPr lang="en-US" dirty="0"/>
              <a:t>
pattern </a:t>
            </a:r>
            <a:r>
              <a:rPr lang="en-US" dirty="0" err="1"/>
              <a:t>gc</a:t>
            </a:r>
            <a:r>
              <a:rPr lang="en-US" dirty="0"/>
              <a:t> at position 7</a:t>
            </a:r>
          </a:p>
          <a:p>
            <a:pPr defTabSz="414338" eaLnBrk="0"/>
            <a:r>
              <a:rPr lang="en-US" dirty="0"/>
              <a:t>
&gt;&gt;&gt; </a:t>
            </a:r>
            <a:endParaRPr lang="en-US" sz="1600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Rectangle 2"/>
          <p:cNvSpPr>
            <a:spLocks noGrp="1"/>
          </p:cNvSpPr>
          <p:nvPr>
            <p:ph type="title" idx="4294967295"/>
          </p:nvPr>
        </p:nvSpPr>
        <p:spPr>
          <a:xfrm>
            <a:off x="457200" y="609600"/>
            <a:ext cx="8229600" cy="609600"/>
          </a:xfrm>
        </p:spPr>
        <p:txBody>
          <a:bodyPr/>
          <a:lstStyle/>
          <a:p>
            <a:r>
              <a:rPr lang="en-US" smtClean="0"/>
              <a:t>Homework</a:t>
            </a:r>
            <a:endParaRPr lang="en-US" dirty="0"/>
          </a:p>
        </p:txBody>
      </p:sp>
      <p:sp>
        <p:nvSpPr>
          <p:cNvPr id="125955" name="Rectangle 3"/>
          <p:cNvSpPr>
            <a:spLocks noGrp="1"/>
          </p:cNvSpPr>
          <p:nvPr>
            <p:ph type="subTitle" idx="4294967295"/>
          </p:nvPr>
        </p:nvSpPr>
        <p:spPr>
          <a:xfrm>
            <a:off x="762000" y="1295400"/>
            <a:ext cx="8382000" cy="4800600"/>
          </a:xfrm>
        </p:spPr>
        <p:txBody>
          <a:bodyPr/>
          <a:lstStyle/>
          <a:p>
            <a:r>
              <a:rPr lang="en-US" smtClean="0"/>
              <a:t>Extend searchPattern to handle unknown residues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609600"/>
            <a:ext cx="8229600" cy="609600"/>
          </a:xfrm>
        </p:spPr>
        <p:txBody>
          <a:bodyPr/>
          <a:lstStyle/>
          <a:p>
            <a:r>
              <a:rPr lang="en-US" smtClean="0"/>
              <a:t>Built-in Functions</a:t>
            </a:r>
            <a:endParaRPr lang="en-US" dirty="0"/>
          </a:p>
        </p:txBody>
      </p:sp>
      <p:sp>
        <p:nvSpPr>
          <p:cNvPr id="18440" name="Footer Placeholder 7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These materials were developed with funding from the US National Institutes of Health grant #2T36 GM008789 to the Pittsburgh Supercomputing Center</a:t>
            </a:r>
            <a:endParaRPr lang="en-US"/>
          </a:p>
        </p:txBody>
      </p:sp>
      <p:sp>
        <p:nvSpPr>
          <p:cNvPr id="18439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1182209-8386-4741-B4C0-69101BAD0680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18435" name="Rectangle 4"/>
          <p:cNvSpPr>
            <a:spLocks noChangeArrowheads="1"/>
          </p:cNvSpPr>
          <p:nvPr/>
        </p:nvSpPr>
        <p:spPr bwMode="auto">
          <a:xfrm>
            <a:off x="563563" y="2116138"/>
            <a:ext cx="4146550" cy="287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945" tIns="41473" rIns="82945" bIns="41473">
            <a:prstTxWarp prst="textNoShape">
              <a:avLst/>
            </a:prstTxWarp>
            <a:spAutoFit/>
          </a:bodyPr>
          <a:lstStyle/>
          <a:p>
            <a:pPr defTabSz="414338">
              <a:spcAft>
                <a:spcPct val="50000"/>
              </a:spcAft>
            </a:pPr>
            <a:r>
              <a:rPr lang="en-US" sz="1600"/>
              <a:t>&gt;&gt;&gt; import math</a:t>
            </a:r>
          </a:p>
          <a:p>
            <a:pPr defTabSz="414338">
              <a:spcAft>
                <a:spcPct val="50000"/>
              </a:spcAft>
            </a:pPr>
            <a:r>
              <a:rPr lang="en-US" sz="1600"/>
              <a:t>&gt;&gt;&gt; decibel = math.log10 (17.0)</a:t>
            </a:r>
          </a:p>
          <a:p>
            <a:pPr defTabSz="414338">
              <a:spcAft>
                <a:spcPct val="50000"/>
              </a:spcAft>
            </a:pPr>
            <a:r>
              <a:rPr lang="en-US" sz="1600"/>
              <a:t>&gt;&gt;&gt; angle = 1.5</a:t>
            </a:r>
          </a:p>
          <a:p>
            <a:pPr defTabSz="414338">
              <a:spcAft>
                <a:spcPct val="50000"/>
              </a:spcAft>
            </a:pPr>
            <a:r>
              <a:rPr lang="en-US" sz="1600"/>
              <a:t>&gt;&gt;&gt; height = math.sin(angle)</a:t>
            </a:r>
          </a:p>
          <a:p>
            <a:pPr defTabSz="414338">
              <a:spcAft>
                <a:spcPct val="50000"/>
              </a:spcAft>
            </a:pPr>
            <a:r>
              <a:rPr lang="en-US" sz="1600"/>
              <a:t>&gt;&gt;&gt; degrees = 45</a:t>
            </a:r>
          </a:p>
          <a:p>
            <a:pPr defTabSz="414338">
              <a:spcAft>
                <a:spcPct val="50000"/>
              </a:spcAft>
            </a:pPr>
            <a:r>
              <a:rPr lang="en-US" sz="1600"/>
              <a:t>&gt;&gt;&gt; angle = degrees * 2 * math.pi / 360.0</a:t>
            </a:r>
          </a:p>
          <a:p>
            <a:pPr defTabSz="414338">
              <a:spcAft>
                <a:spcPct val="50000"/>
              </a:spcAft>
            </a:pPr>
            <a:r>
              <a:rPr lang="en-US" sz="1600"/>
              <a:t>&gt;&gt;&gt; math.sin(angle)</a:t>
            </a:r>
          </a:p>
          <a:p>
            <a:pPr defTabSz="414338">
              <a:spcAft>
                <a:spcPct val="50000"/>
              </a:spcAft>
            </a:pPr>
            <a:r>
              <a:rPr lang="en-US" sz="1600"/>
              <a:t>0.707106781187</a:t>
            </a:r>
          </a:p>
        </p:txBody>
      </p:sp>
      <p:sp>
        <p:nvSpPr>
          <p:cNvPr id="18436" name="Rectangle 5"/>
          <p:cNvSpPr>
            <a:spLocks noChangeArrowheads="1"/>
          </p:cNvSpPr>
          <p:nvPr/>
        </p:nvSpPr>
        <p:spPr bwMode="auto">
          <a:xfrm>
            <a:off x="4779963" y="2668588"/>
            <a:ext cx="3449637" cy="546100"/>
          </a:xfrm>
          <a:prstGeom prst="rect">
            <a:avLst/>
          </a:prstGeom>
          <a:noFill/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 lIns="82945" tIns="41473" rIns="82945" bIns="41473">
            <a:prstTxWarp prst="textNoShape">
              <a:avLst/>
            </a:prstTxWarp>
            <a:spAutoFit/>
          </a:bodyPr>
          <a:lstStyle/>
          <a:p>
            <a:pPr defTabSz="414338"/>
            <a:r>
              <a:rPr lang="en-US" sz="1600"/>
              <a:t>To convert from degrees to radians, </a:t>
            </a:r>
          </a:p>
          <a:p>
            <a:pPr defTabSz="414338"/>
            <a:r>
              <a:rPr lang="en-US" sz="1600"/>
              <a:t>divide by 360 and multiply by 2*pi</a:t>
            </a:r>
          </a:p>
        </p:txBody>
      </p:sp>
      <p:sp>
        <p:nvSpPr>
          <p:cNvPr id="18437" name="Line 6"/>
          <p:cNvSpPr>
            <a:spLocks noChangeShapeType="1"/>
          </p:cNvSpPr>
          <p:nvPr/>
        </p:nvSpPr>
        <p:spPr bwMode="auto">
          <a:xfrm flipH="1">
            <a:off x="4157663" y="3221038"/>
            <a:ext cx="622300" cy="6921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s-ES_tradnl"/>
          </a:p>
        </p:txBody>
      </p:sp>
      <p:sp>
        <p:nvSpPr>
          <p:cNvPr id="18438" name="Text Box 7"/>
          <p:cNvSpPr txBox="1">
            <a:spLocks noChangeArrowheads="1"/>
          </p:cNvSpPr>
          <p:nvPr/>
        </p:nvSpPr>
        <p:spPr bwMode="auto">
          <a:xfrm>
            <a:off x="2016125" y="5118100"/>
            <a:ext cx="4867275" cy="741363"/>
          </a:xfrm>
          <a:prstGeom prst="rect">
            <a:avLst/>
          </a:prstGeom>
          <a:noFill/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lIns="82945" tIns="41473" rIns="82945" bIns="41473">
            <a:prstTxWarp prst="textNoShape">
              <a:avLst/>
            </a:prstTxWarp>
            <a:spAutoFit/>
          </a:bodyPr>
          <a:lstStyle/>
          <a:p>
            <a:pPr algn="ctr" defTabSz="414338">
              <a:spcBef>
                <a:spcPct val="50000"/>
              </a:spcBef>
            </a:pPr>
            <a:r>
              <a:rPr lang="en-US"/>
              <a:t>Can you avoid having to write the formula to</a:t>
            </a:r>
          </a:p>
          <a:p>
            <a:pPr algn="ctr" defTabSz="414338">
              <a:spcBef>
                <a:spcPct val="50000"/>
              </a:spcBef>
            </a:pPr>
            <a:r>
              <a:rPr lang="en-US"/>
              <a:t>convert degrees to radians every time?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609600"/>
            <a:ext cx="8229600" cy="609600"/>
          </a:xfrm>
        </p:spPr>
        <p:txBody>
          <a:bodyPr/>
          <a:lstStyle/>
          <a:p>
            <a:r>
              <a:rPr lang="en-US" smtClean="0"/>
              <a:t>Defining Your Own Functions</a:t>
            </a:r>
            <a:endParaRPr lang="en-US" dirty="0"/>
          </a:p>
        </p:txBody>
      </p:sp>
      <p:sp>
        <p:nvSpPr>
          <p:cNvPr id="19463" name="Footer Placeholder 6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These materials were developed with funding from the US National Institutes of Health grant #2T36 GM008789 to the Pittsburgh Supercomputing Center</a:t>
            </a:r>
            <a:endParaRPr lang="en-US"/>
          </a:p>
        </p:txBody>
      </p:sp>
      <p:sp>
        <p:nvSpPr>
          <p:cNvPr id="19462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4B04754-203B-AA42-86FF-1E123D3215D4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19459" name="Rectangle 4"/>
          <p:cNvSpPr>
            <a:spLocks noChangeArrowheads="1"/>
          </p:cNvSpPr>
          <p:nvPr/>
        </p:nvSpPr>
        <p:spPr bwMode="auto">
          <a:xfrm>
            <a:off x="847725" y="1447800"/>
            <a:ext cx="7396163" cy="790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945" tIns="41473" rIns="82945" bIns="41473">
            <a:prstTxWarp prst="textNoShape">
              <a:avLst/>
            </a:prstTxWarp>
            <a:spAutoFit/>
          </a:bodyPr>
          <a:lstStyle/>
          <a:p>
            <a:pPr defTabSz="414338"/>
            <a:r>
              <a:rPr lang="en-US" sz="2500" dirty="0"/>
              <a:t>def &lt;NAME&gt; ( &lt;LIST OF PARAMETERS&gt; ):</a:t>
            </a:r>
          </a:p>
          <a:p>
            <a:pPr defTabSz="414338"/>
            <a:r>
              <a:rPr lang="en-US" sz="2500" dirty="0"/>
              <a:t>		&lt;STATEMENTS&gt;</a:t>
            </a:r>
          </a:p>
        </p:txBody>
      </p:sp>
      <p:sp>
        <p:nvSpPr>
          <p:cNvPr id="19460" name="Rectangle 5"/>
          <p:cNvSpPr>
            <a:spLocks noChangeArrowheads="1"/>
          </p:cNvSpPr>
          <p:nvPr/>
        </p:nvSpPr>
        <p:spPr bwMode="auto">
          <a:xfrm>
            <a:off x="1758950" y="2362200"/>
            <a:ext cx="5464175" cy="1454150"/>
          </a:xfrm>
          <a:prstGeom prst="rect">
            <a:avLst/>
          </a:prstGeom>
          <a:noFill/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square" lIns="82945" tIns="41473" rIns="82945" bIns="41473">
            <a:prstTxWarp prst="textNoShape">
              <a:avLst/>
            </a:prstTxWarp>
            <a:spAutoFit/>
          </a:bodyPr>
          <a:lstStyle/>
          <a:p>
            <a:pPr defTabSz="414338"/>
            <a:r>
              <a:rPr lang="en-US" sz="2200" dirty="0"/>
              <a:t>import math</a:t>
            </a:r>
          </a:p>
          <a:p>
            <a:pPr defTabSz="414338"/>
            <a:r>
              <a:rPr lang="en-US" sz="2200" dirty="0"/>
              <a:t>def </a:t>
            </a:r>
            <a:r>
              <a:rPr lang="en-US" sz="2200" dirty="0" err="1"/>
              <a:t>radians(degrees</a:t>
            </a:r>
            <a:r>
              <a:rPr lang="en-US" sz="2200" dirty="0"/>
              <a:t>):</a:t>
            </a:r>
          </a:p>
          <a:p>
            <a:pPr defTabSz="414338"/>
            <a:r>
              <a:rPr lang="en-US" sz="2200" dirty="0"/>
              <a:t>	result = degrees * 2 * </a:t>
            </a:r>
            <a:r>
              <a:rPr lang="en-US" sz="2200" dirty="0" err="1"/>
              <a:t>math.pi</a:t>
            </a:r>
            <a:r>
              <a:rPr lang="en-US" sz="2200" dirty="0"/>
              <a:t> / 360.0</a:t>
            </a:r>
          </a:p>
          <a:p>
            <a:pPr defTabSz="414338"/>
            <a:r>
              <a:rPr lang="en-US" sz="2200" dirty="0"/>
              <a:t>	</a:t>
            </a:r>
            <a:r>
              <a:rPr lang="en-US" sz="2200" dirty="0" err="1"/>
              <a:t>return(result</a:t>
            </a:r>
            <a:r>
              <a:rPr lang="en-US" sz="2200" dirty="0"/>
              <a:t>)</a:t>
            </a:r>
          </a:p>
        </p:txBody>
      </p:sp>
      <p:sp>
        <p:nvSpPr>
          <p:cNvPr id="19461" name="Rectangle 7"/>
          <p:cNvSpPr>
            <a:spLocks noChangeArrowheads="1"/>
          </p:cNvSpPr>
          <p:nvPr/>
        </p:nvSpPr>
        <p:spPr bwMode="auto">
          <a:xfrm>
            <a:off x="2125663" y="3962400"/>
            <a:ext cx="4041775" cy="2299747"/>
          </a:xfrm>
          <a:prstGeom prst="rect">
            <a:avLst/>
          </a:prstGeom>
          <a:solidFill>
            <a:schemeClr val="bg1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square" lIns="82945" tIns="41473" rIns="82945" bIns="41473">
            <a:prstTxWarp prst="textNoShape">
              <a:avLst/>
            </a:prstTxWarp>
            <a:spAutoFit/>
          </a:bodyPr>
          <a:lstStyle/>
          <a:p>
            <a:pPr defTabSz="414338"/>
            <a:r>
              <a:rPr lang="en-US" sz="1600" dirty="0">
                <a:solidFill>
                  <a:srgbClr val="000000"/>
                </a:solidFill>
              </a:rPr>
              <a:t>&gt;&gt;&gt; def </a:t>
            </a:r>
            <a:r>
              <a:rPr lang="en-US" sz="1600" dirty="0" err="1">
                <a:solidFill>
                  <a:srgbClr val="000000"/>
                </a:solidFill>
              </a:rPr>
              <a:t>radians(degrees</a:t>
            </a:r>
            <a:r>
              <a:rPr lang="en-US" sz="1600" dirty="0">
                <a:solidFill>
                  <a:srgbClr val="000000"/>
                </a:solidFill>
              </a:rPr>
              <a:t>):</a:t>
            </a:r>
          </a:p>
          <a:p>
            <a:pPr defTabSz="414338"/>
            <a:r>
              <a:rPr lang="en-US" sz="1600" dirty="0">
                <a:solidFill>
                  <a:srgbClr val="000000"/>
                </a:solidFill>
              </a:rPr>
              <a:t>...     result=degrees * 2 * </a:t>
            </a:r>
            <a:r>
              <a:rPr lang="en-US" sz="1600" dirty="0" err="1">
                <a:solidFill>
                  <a:srgbClr val="000000"/>
                </a:solidFill>
              </a:rPr>
              <a:t>math.pi</a:t>
            </a:r>
            <a:r>
              <a:rPr lang="en-US" sz="1600" dirty="0">
                <a:solidFill>
                  <a:srgbClr val="000000"/>
                </a:solidFill>
              </a:rPr>
              <a:t> / 360.0</a:t>
            </a:r>
          </a:p>
          <a:p>
            <a:pPr defTabSz="414338"/>
            <a:r>
              <a:rPr lang="en-US" sz="1600" dirty="0">
                <a:solidFill>
                  <a:srgbClr val="000000"/>
                </a:solidFill>
              </a:rPr>
              <a:t>...     </a:t>
            </a:r>
            <a:r>
              <a:rPr lang="en-US" sz="1600" dirty="0" err="1">
                <a:solidFill>
                  <a:srgbClr val="000000"/>
                </a:solidFill>
              </a:rPr>
              <a:t>return(result</a:t>
            </a:r>
            <a:r>
              <a:rPr lang="en-US" sz="1600" dirty="0">
                <a:solidFill>
                  <a:srgbClr val="000000"/>
                </a:solidFill>
              </a:rPr>
              <a:t>)</a:t>
            </a:r>
          </a:p>
          <a:p>
            <a:pPr defTabSz="414338"/>
            <a:r>
              <a:rPr lang="en-US" sz="1600" dirty="0">
                <a:solidFill>
                  <a:srgbClr val="000000"/>
                </a:solidFill>
              </a:rPr>
              <a:t>... </a:t>
            </a:r>
          </a:p>
          <a:p>
            <a:pPr defTabSz="414338"/>
            <a:endParaRPr lang="en-US" sz="1600" dirty="0">
              <a:solidFill>
                <a:srgbClr val="000000"/>
              </a:solidFill>
            </a:endParaRPr>
          </a:p>
          <a:p>
            <a:pPr defTabSz="414338"/>
            <a:r>
              <a:rPr lang="en-US" sz="1600" dirty="0">
                <a:solidFill>
                  <a:srgbClr val="000000"/>
                </a:solidFill>
              </a:rPr>
              <a:t>&gt;&gt;&gt; radians(45)</a:t>
            </a:r>
          </a:p>
          <a:p>
            <a:pPr defTabSz="414338"/>
            <a:r>
              <a:rPr lang="en-US" sz="1600" dirty="0">
                <a:solidFill>
                  <a:srgbClr val="000000"/>
                </a:solidFill>
              </a:rPr>
              <a:t>0.78539816339744828</a:t>
            </a:r>
          </a:p>
          <a:p>
            <a:pPr defTabSz="414338"/>
            <a:r>
              <a:rPr lang="en-US" sz="1600" dirty="0">
                <a:solidFill>
                  <a:srgbClr val="000000"/>
                </a:solidFill>
              </a:rPr>
              <a:t>&gt;&gt;&gt; radians(180)</a:t>
            </a:r>
          </a:p>
          <a:p>
            <a:pPr defTabSz="414338"/>
            <a:r>
              <a:rPr lang="en-US" sz="1600" dirty="0">
                <a:solidFill>
                  <a:srgbClr val="000000"/>
                </a:solidFill>
              </a:rPr>
              <a:t>3.1415926535897931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609600"/>
            <a:ext cx="8229600" cy="609600"/>
          </a:xfrm>
        </p:spPr>
        <p:txBody>
          <a:bodyPr/>
          <a:lstStyle/>
          <a:p>
            <a:r>
              <a:rPr lang="en-US" smtClean="0"/>
              <a:t>Monolithic Code</a:t>
            </a:r>
            <a:endParaRPr lang="en-US" dirty="0"/>
          </a:p>
        </p:txBody>
      </p:sp>
      <p:sp>
        <p:nvSpPr>
          <p:cNvPr id="2048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These materials were developed with funding from the US National Institutes of Health grant #2T36 GM008789 to the Pittsburgh Supercomputing Center</a:t>
            </a:r>
            <a:endParaRPr lang="en-US"/>
          </a:p>
        </p:txBody>
      </p:sp>
      <p:sp>
        <p:nvSpPr>
          <p:cNvPr id="2048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68FDD8E-05B3-D34E-8FB5-68DA42C8722C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20483" name="Rectangle 4"/>
          <p:cNvSpPr>
            <a:spLocks noChangeArrowheads="1"/>
          </p:cNvSpPr>
          <p:nvPr/>
        </p:nvSpPr>
        <p:spPr bwMode="auto">
          <a:xfrm>
            <a:off x="769938" y="1978025"/>
            <a:ext cx="7396162" cy="1908175"/>
          </a:xfrm>
          <a:prstGeom prst="rect">
            <a:avLst/>
          </a:prstGeom>
          <a:solidFill>
            <a:schemeClr val="bg1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lIns="82945" tIns="41473" rIns="82945" bIns="41473">
            <a:prstTxWarp prst="textNoShape">
              <a:avLst/>
            </a:prstTxWarp>
            <a:spAutoFit/>
          </a:bodyPr>
          <a:lstStyle/>
          <a:p>
            <a:pPr defTabSz="414338"/>
            <a:r>
              <a:rPr lang="en-US" sz="1600">
                <a:solidFill>
                  <a:srgbClr val="000000"/>
                </a:solidFill>
              </a:rPr>
              <a:t>From string import *</a:t>
            </a:r>
          </a:p>
          <a:p>
            <a:pPr defTabSz="414338"/>
            <a:endParaRPr lang="en-US" sz="1600">
              <a:solidFill>
                <a:srgbClr val="000000"/>
              </a:solidFill>
            </a:endParaRPr>
          </a:p>
          <a:p>
            <a:pPr defTabSz="414338"/>
            <a:r>
              <a:rPr lang="en-US" sz="1600">
                <a:solidFill>
                  <a:srgbClr val="000000"/>
                </a:solidFill>
              </a:rPr>
              <a:t>cds = “atgagtgaacgtctgagcattaccccgctggggccgtatatc”</a:t>
            </a:r>
            <a:endParaRPr lang="en-US" sz="1600"/>
          </a:p>
          <a:p>
            <a:pPr defTabSz="414338"/>
            <a:endParaRPr lang="en-US" sz="1600"/>
          </a:p>
          <a:p>
            <a:pPr defTabSz="414338"/>
            <a:r>
              <a:rPr lang="en-US" sz="1600">
                <a:solidFill>
                  <a:srgbClr val="000000"/>
                </a:solidFill>
              </a:rPr>
              <a:t>gc = float(count(cds, 'g') + count(cds, 'c'))/ len(cds)</a:t>
            </a:r>
            <a:endParaRPr lang="en-US" sz="1600"/>
          </a:p>
          <a:p>
            <a:pPr defTabSz="414338"/>
            <a:endParaRPr lang="en-US" sz="1600"/>
          </a:p>
          <a:p>
            <a:pPr defTabSz="414338"/>
            <a:r>
              <a:rPr lang="en-US" sz="1600"/>
              <a:t>print gc</a:t>
            </a:r>
          </a:p>
          <a:p>
            <a:pPr defTabSz="414338"/>
            <a:endParaRPr lang="en-US" sz="16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609600"/>
            <a:ext cx="8229600" cy="609600"/>
          </a:xfrm>
        </p:spPr>
        <p:txBody>
          <a:bodyPr/>
          <a:lstStyle/>
          <a:p>
            <a:r>
              <a:rPr lang="en-US" smtClean="0"/>
              <a:t>Step 1: Wrap Reusable Code in Function</a:t>
            </a:r>
            <a:endParaRPr lang="en-US" dirty="0"/>
          </a:p>
        </p:txBody>
      </p:sp>
      <p:sp>
        <p:nvSpPr>
          <p:cNvPr id="21509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These materials were developed with funding from the US National Institutes of Health grant #2T36 GM008789 to the Pittsburgh Supercomputing Center</a:t>
            </a:r>
            <a:endParaRPr lang="en-US"/>
          </a:p>
        </p:txBody>
      </p:sp>
      <p:sp>
        <p:nvSpPr>
          <p:cNvPr id="21508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04DD0F7-B21E-0A45-A0E1-2046F55963A8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21507" name="Rectangle 5"/>
          <p:cNvSpPr>
            <a:spLocks noChangeArrowheads="1"/>
          </p:cNvSpPr>
          <p:nvPr/>
        </p:nvSpPr>
        <p:spPr bwMode="auto">
          <a:xfrm>
            <a:off x="693738" y="1965325"/>
            <a:ext cx="7672387" cy="763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945" tIns="41473" rIns="82945" bIns="41473">
            <a:prstTxWarp prst="textNoShape">
              <a:avLst/>
            </a:prstTxWarp>
            <a:spAutoFit/>
          </a:bodyPr>
          <a:lstStyle/>
          <a:p>
            <a:pPr defTabSz="414338"/>
            <a:r>
              <a:rPr lang="en-US" sz="1600"/>
              <a:t>def gcCount(sequence):</a:t>
            </a:r>
          </a:p>
          <a:p>
            <a:pPr defTabSz="414338"/>
            <a:r>
              <a:rPr lang="en-US" sz="1600"/>
              <a:t>	gc = float(count(sequence, 'g') + count(sequence, 'c'))/ len(sequence)</a:t>
            </a:r>
          </a:p>
          <a:p>
            <a:pPr defTabSz="414338"/>
            <a:r>
              <a:rPr lang="en-US" sz="1600"/>
              <a:t>	print gc</a:t>
            </a:r>
          </a:p>
        </p:txBody>
      </p:sp>
      <p:sp>
        <p:nvSpPr>
          <p:cNvPr id="21510" name="Rectangle 7"/>
          <p:cNvSpPr>
            <a:spLocks noChangeArrowheads="1"/>
          </p:cNvSpPr>
          <p:nvPr/>
        </p:nvSpPr>
        <p:spPr bwMode="auto">
          <a:xfrm>
            <a:off x="685800" y="3352800"/>
            <a:ext cx="4041775" cy="1068641"/>
          </a:xfrm>
          <a:prstGeom prst="rect">
            <a:avLst/>
          </a:prstGeom>
          <a:solidFill>
            <a:schemeClr val="bg1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lIns="82945" tIns="41473" rIns="82945" bIns="41473">
            <a:prstTxWarp prst="textNoShape">
              <a:avLst/>
            </a:prstTxWarp>
            <a:spAutoFit/>
          </a:bodyPr>
          <a:lstStyle/>
          <a:p>
            <a:pPr defTabSz="414338"/>
            <a:r>
              <a:rPr lang="en-US" sz="1600" dirty="0">
                <a:solidFill>
                  <a:srgbClr val="000000"/>
                </a:solidFill>
              </a:rPr>
              <a:t>&gt;&gt;&gt; </a:t>
            </a:r>
            <a:r>
              <a:rPr lang="en-US" sz="1600" dirty="0" err="1">
                <a:solidFill>
                  <a:srgbClr val="000000"/>
                </a:solidFill>
              </a:rPr>
              <a:t>gcCount(“actgaccgggat</a:t>
            </a:r>
            <a:r>
              <a:rPr lang="en-US" sz="1600" dirty="0">
                <a:solidFill>
                  <a:srgbClr val="000000"/>
                </a:solidFill>
              </a:rPr>
              <a:t>”</a:t>
            </a:r>
            <a:r>
              <a:rPr lang="en-US" sz="1600" dirty="0" smtClean="0">
                <a:solidFill>
                  <a:srgbClr val="000000"/>
                </a:solidFill>
              </a:rPr>
              <a:t>)</a:t>
            </a:r>
          </a:p>
          <a:p>
            <a:pPr defTabSz="414338"/>
            <a:r>
              <a:rPr lang="en-US" sz="1600" dirty="0" smtClean="0">
                <a:solidFill>
                  <a:srgbClr val="000000"/>
                </a:solidFill>
              </a:rPr>
              <a:t>0.583333333333</a:t>
            </a:r>
          </a:p>
          <a:p>
            <a:pPr defTabSz="414338"/>
            <a:endParaRPr lang="en-US" sz="1600" dirty="0">
              <a:solidFill>
                <a:srgbClr val="000000"/>
              </a:solidFill>
            </a:endParaRPr>
          </a:p>
          <a:p>
            <a:pPr defTabSz="414338"/>
            <a:endParaRPr lang="en-US" sz="1600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609600"/>
            <a:ext cx="8229600" cy="609600"/>
          </a:xfrm>
        </p:spPr>
        <p:txBody>
          <a:bodyPr/>
          <a:lstStyle/>
          <a:p>
            <a:r>
              <a:rPr lang="en-US" smtClean="0"/>
              <a:t>Step 2: Add function to script file</a:t>
            </a:r>
            <a:endParaRPr lang="en-US" dirty="0"/>
          </a:p>
        </p:txBody>
      </p:sp>
      <p:sp>
        <p:nvSpPr>
          <p:cNvPr id="22535" name="Footer Placeholder 6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These materials were developed with funding from the US National Institutes of Health grant #2T36 GM008789 to the Pittsburgh Supercomputing Center</a:t>
            </a:r>
            <a:endParaRPr lang="en-US"/>
          </a:p>
        </p:txBody>
      </p:sp>
      <p:sp>
        <p:nvSpPr>
          <p:cNvPr id="22534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EA75CD7-7A02-6349-B26A-395479FEE21E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22531" name="Text Box 4"/>
          <p:cNvSpPr txBox="1">
            <a:spLocks noChangeArrowheads="1"/>
          </p:cNvSpPr>
          <p:nvPr/>
        </p:nvSpPr>
        <p:spPr bwMode="auto">
          <a:xfrm>
            <a:off x="1377950" y="1817688"/>
            <a:ext cx="165100" cy="309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82945" tIns="41473" rIns="82945" bIns="41473">
            <a:prstTxWarp prst="textNoShape">
              <a:avLst/>
            </a:prstTxWarp>
            <a:spAutoFit/>
          </a:bodyPr>
          <a:lstStyle/>
          <a:p>
            <a:pPr defTabSz="414338"/>
            <a:endParaRPr lang="en-US" sz="1600" i="1"/>
          </a:p>
        </p:txBody>
      </p:sp>
      <p:pic>
        <p:nvPicPr>
          <p:cNvPr id="22532" name="Picture 6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484803" y="1282700"/>
            <a:ext cx="3763597" cy="3975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533" name="Text Box 7"/>
          <p:cNvSpPr txBox="1">
            <a:spLocks noChangeArrowheads="1"/>
          </p:cNvSpPr>
          <p:nvPr/>
        </p:nvSpPr>
        <p:spPr bwMode="auto">
          <a:xfrm>
            <a:off x="1268413" y="5257800"/>
            <a:ext cx="6704012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945" tIns="41473" rIns="82945" bIns="41473">
            <a:prstTxWarp prst="textNoShape">
              <a:avLst/>
            </a:prstTxWarp>
            <a:spAutoFit/>
          </a:bodyPr>
          <a:lstStyle/>
          <a:p>
            <a:pPr defTabSz="414338">
              <a:buFont typeface="Wingdings" pitchFamily="-112" charset="2"/>
              <a:buChar char=""/>
            </a:pPr>
            <a:r>
              <a:rPr lang="en-US" sz="1600" i="1" dirty="0"/>
              <a:t> Save script in a file</a:t>
            </a:r>
          </a:p>
          <a:p>
            <a:pPr defTabSz="414338">
              <a:buFont typeface="Wingdings" pitchFamily="-112" charset="2"/>
              <a:buChar char=""/>
            </a:pPr>
            <a:r>
              <a:rPr lang="en-US" sz="1600" i="1" dirty="0"/>
              <a:t> Re-load when you want to use the functions</a:t>
            </a:r>
          </a:p>
          <a:p>
            <a:pPr defTabSz="414338">
              <a:buFont typeface="Wingdings" pitchFamily="-112" charset="2"/>
              <a:buChar char=""/>
            </a:pPr>
            <a:r>
              <a:rPr lang="en-US" sz="1600" i="1" dirty="0"/>
              <a:t> No need to retype your functions</a:t>
            </a:r>
          </a:p>
          <a:p>
            <a:pPr defTabSz="414338">
              <a:buFont typeface="Wingdings" pitchFamily="-112" charset="2"/>
              <a:buChar char=""/>
            </a:pPr>
            <a:r>
              <a:rPr lang="en-US" sz="1600" i="1" dirty="0"/>
              <a:t> Keep a single group of related functions and declarations in each file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Why Functions?</a:t>
            </a:r>
            <a:endParaRPr lang="en-US" dirty="0"/>
          </a:p>
        </p:txBody>
      </p:sp>
      <p:sp>
        <p:nvSpPr>
          <p:cNvPr id="23555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smtClean="0"/>
              <a:t>Powerful mechanism for creating building blocks</a:t>
            </a:r>
          </a:p>
          <a:p>
            <a:r>
              <a:rPr lang="en-US" smtClean="0"/>
              <a:t>Code reuse</a:t>
            </a:r>
          </a:p>
          <a:p>
            <a:r>
              <a:rPr lang="en-US" smtClean="0"/>
              <a:t>Modularity</a:t>
            </a:r>
          </a:p>
          <a:p>
            <a:r>
              <a:rPr lang="en-US" smtClean="0"/>
              <a:t>Abstraction (i.e. hide (or forget) irrelevant detail)</a:t>
            </a:r>
            <a:endParaRPr lang="en-US"/>
          </a:p>
        </p:txBody>
      </p:sp>
      <p:sp>
        <p:nvSpPr>
          <p:cNvPr id="23557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These materials were developed with funding from the US National Institutes of Health grant #2T36 GM008789 to the Pittsburgh Supercomputing Center</a:t>
            </a:r>
            <a:endParaRPr lang="en-US"/>
          </a:p>
        </p:txBody>
      </p:sp>
      <p:sp>
        <p:nvSpPr>
          <p:cNvPr id="23556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10D23A8-1F91-BB4D-8102-AD54F5803D72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SC_Basic_62409">
  <a:themeElements>
    <a:clrScheme name="Custom 2">
      <a:dk1>
        <a:srgbClr val="000000"/>
      </a:dk1>
      <a:lt1>
        <a:sysClr val="window" lastClr="FFFFFF"/>
      </a:lt1>
      <a:dk2>
        <a:srgbClr val="000000"/>
      </a:dk2>
      <a:lt2>
        <a:srgbClr val="000000"/>
      </a:lt2>
      <a:accent1>
        <a:srgbClr val="8DB3E2"/>
      </a:accent1>
      <a:accent2>
        <a:srgbClr val="00007F"/>
      </a:accent2>
      <a:accent3>
        <a:srgbClr val="FFFFFF"/>
      </a:accent3>
      <a:accent4>
        <a:srgbClr val="000000"/>
      </a:accent4>
      <a:accent5>
        <a:srgbClr val="8DB3E2"/>
      </a:accent5>
      <a:accent6>
        <a:srgbClr val="00007F"/>
      </a:accent6>
      <a:hlink>
        <a:srgbClr val="31859B"/>
      </a:hlink>
      <a:folHlink>
        <a:srgbClr val="76923C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PSC_Basic_62409</Template>
  <TotalTime>522</TotalTime>
  <Words>3884</Words>
  <Application>Microsoft Macintosh PowerPoint</Application>
  <PresentationFormat>On-screen Show (4:3)</PresentationFormat>
  <Paragraphs>475</Paragraphs>
  <Slides>37</Slides>
  <Notes>31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37</vt:i4>
      </vt:variant>
    </vt:vector>
  </HeadingPairs>
  <TitlesOfParts>
    <vt:vector size="38" baseType="lpstr">
      <vt:lpstr>PSC_Basic_62409</vt:lpstr>
      <vt:lpstr>Essential Computing for Bioinformatics</vt:lpstr>
      <vt:lpstr>Slide 2</vt:lpstr>
      <vt:lpstr>Outline</vt:lpstr>
      <vt:lpstr>Built-in Functions</vt:lpstr>
      <vt:lpstr>Defining Your Own Functions</vt:lpstr>
      <vt:lpstr>Monolithic Code</vt:lpstr>
      <vt:lpstr>Step 1: Wrap Reusable Code in Function</vt:lpstr>
      <vt:lpstr>Step 2: Add function to script file</vt:lpstr>
      <vt:lpstr>Why Functions?</vt:lpstr>
      <vt:lpstr>Function Design Guidelines</vt:lpstr>
      <vt:lpstr>Applying the Guidelines</vt:lpstr>
      <vt:lpstr>Outline</vt:lpstr>
      <vt:lpstr>Decision statements</vt:lpstr>
      <vt:lpstr>Compute the complement of a DNA base</vt:lpstr>
      <vt:lpstr>Boolean Expressions</vt:lpstr>
      <vt:lpstr>Some Useful Boolean Laws</vt:lpstr>
      <vt:lpstr>A strange Boolean function</vt:lpstr>
      <vt:lpstr>Outline</vt:lpstr>
      <vt:lpstr>Recursive Functions</vt:lpstr>
      <vt:lpstr>Recursion Basics</vt:lpstr>
      <vt:lpstr>Beware of Infinite Recursions!</vt:lpstr>
      <vt:lpstr>Practice Exercises on Functions</vt:lpstr>
      <vt:lpstr>Reversing a sequence recursively</vt:lpstr>
      <vt:lpstr>Runtime Complexity - 'Big O' Notation</vt:lpstr>
      <vt:lpstr>Runtime Complexity  -  'Big O' Notation</vt:lpstr>
      <vt:lpstr>'Big O' Notation - Factorial Example</vt:lpstr>
      <vt:lpstr>Outline</vt:lpstr>
      <vt:lpstr>Iteration</vt:lpstr>
      <vt:lpstr>Iterative Factorial</vt:lpstr>
      <vt:lpstr>Formatted Output using % operator</vt:lpstr>
      <vt:lpstr>The For Loop: Another Iteration Statement</vt:lpstr>
      <vt:lpstr>For Loop Example</vt:lpstr>
      <vt:lpstr>Revisiting code from Lecture 1</vt:lpstr>
      <vt:lpstr>Approach: Use For Loop</vt:lpstr>
      <vt:lpstr>Exercises on Functions</vt:lpstr>
      <vt:lpstr>Finding Patterns Within Sequences</vt:lpstr>
      <vt:lpstr>Homework</vt:lpstr>
    </vt:vector>
  </TitlesOfParts>
  <Company>PSC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Python programming  for biologists</dc:title>
  <dc:creator>emh</dc:creator>
  <cp:lastModifiedBy>Bienvenido Velez</cp:lastModifiedBy>
  <cp:revision>112</cp:revision>
  <dcterms:created xsi:type="dcterms:W3CDTF">2010-06-15T17:35:48Z</dcterms:created>
  <dcterms:modified xsi:type="dcterms:W3CDTF">2010-06-15T18:18:06Z</dcterms:modified>
</cp:coreProperties>
</file>