
<file path=[Content_Types].xml><?xml version="1.0" encoding="utf-8"?>
<Types xmlns="http://schemas.openxmlformats.org/package/2006/content-types"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3.xml" ContentType="application/vnd.openxmlformats-officedocument.presentationml.slide+xml"/>
  <Default Extension="png" ContentType="image/png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6" r:id="rId1"/>
  </p:sldMasterIdLst>
  <p:notesMasterIdLst>
    <p:notesMasterId r:id="rId26"/>
  </p:notesMasterIdLst>
  <p:handoutMasterIdLst>
    <p:handoutMasterId r:id="rId27"/>
  </p:handoutMasterIdLst>
  <p:sldIdLst>
    <p:sldId id="261" r:id="rId2"/>
    <p:sldId id="258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422" autoAdjust="0"/>
    <p:restoredTop sz="94660"/>
  </p:normalViewPr>
  <p:slideViewPr>
    <p:cSldViewPr>
      <p:cViewPr>
        <p:scale>
          <a:sx n="60" d="100"/>
          <a:sy n="60" d="100"/>
        </p:scale>
        <p:origin x="-2144" y="-7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theme" Target="theme/theme1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tableStyles" Target="tableStyle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handoutMaster" Target="handoutMasters/handoutMaster1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printerSettings" Target="printerSettings/printerSettings1.bin"/><Relationship Id="rId26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11" Type="http://schemas.openxmlformats.org/officeDocument/2006/relationships/slide" Target="slides/slide10.xml"/><Relationship Id="rId29" Type="http://schemas.openxmlformats.org/officeDocument/2006/relationships/presProps" Target="presProp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6B655F-CA65-4F74-8B05-DD20D0F60B79}" type="datetimeFigureOut">
              <a:rPr lang="en-US" smtClean="0"/>
              <a:pPr/>
              <a:t>7/16/09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35F1D9-903D-416B-962F-9612B3B70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4DC5BF-5781-496A-818C-9279541795C7}" type="datetimeFigureOut">
              <a:rPr lang="en-US" smtClean="0"/>
              <a:pPr/>
              <a:t>7/16/09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37C943-F99E-4F33-A14A-D32F92BCF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30300" y="949325"/>
            <a:ext cx="4557713" cy="3419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7651" name="Rectangle 2"/>
          <p:cNvSpPr>
            <a:spLocks noChangeArrowheads="1"/>
          </p:cNvSpPr>
          <p:nvPr>
            <p:ph type="body" idx="1"/>
          </p:nvPr>
        </p:nvSpPr>
        <p:spPr>
          <a:xfrm>
            <a:off x="1055283" y="4701021"/>
            <a:ext cx="4713692" cy="3713572"/>
          </a:xfrm>
          <a:noFill/>
          <a:ln/>
        </p:spPr>
        <p:txBody>
          <a:bodyPr wrap="none" anchor="ctr"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65" charset="2"/>
              <a:buNone/>
            </a:pPr>
            <a:endParaRPr lang="en-US" sz="1600" dirty="0">
              <a:latin typeface="Arial" pitchFamily="-65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7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2" Type="http://schemas.openxmlformats.org/officeDocument/2006/relationships/hyperlink" Target="http://marc.psc.edu/" TargetMode="External"/><Relationship Id="rId3" Type="http://schemas.openxmlformats.org/officeDocument/2006/relationships/image" Target="../media/image4.jpeg"/><Relationship Id="rId6" Type="http://schemas.openxmlformats.org/officeDocument/2006/relationships/image" Target="../media/image7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3200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C2685-7EB5-4289-A761-ABC6C6D9CC5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sp>
        <p:nvSpPr>
          <p:cNvPr id="5" name="Title 2"/>
          <p:cNvSpPr>
            <a:spLocks noGrp="1"/>
          </p:cNvSpPr>
          <p:nvPr userDrawn="1"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685800" y="1524000"/>
            <a:ext cx="8077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The following material is the result of a curriculum development effort to provide a set of courses to support bioinformatics efforts involving students from the biological sciences, computer science, and mathematics departments. They have been developed as a part of the NIH funded project “Assisting Bioinformatics Efforts at Minority Schools” (2T36 GM008789). The people involved with the curriculum development effort include:</a:t>
            </a:r>
          </a:p>
          <a:p>
            <a:pPr marL="111125" indent="-111125">
              <a:buFont typeface="Arial" pitchFamily="34" charset="0"/>
              <a:buChar char="•"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Hugh B. Nicholas, Dr. Troy Wymore, Mr. Alexander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Ropelewski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David Deerfield II, National Resource for Biomedical Supercomputing, Pittsburgh Supercomputing Center, Carnegie Mellon University.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Ricardo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González</a:t>
            </a:r>
            <a:r>
              <a:rPr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Méndez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Medical Sciences Campus.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Alade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Tokuta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North Carolina Central University.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Jaime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Seguel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Bienvenido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Vélez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at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Mayag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ü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Satish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Bhalla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Johnson C. Smith University.</a:t>
            </a:r>
          </a:p>
          <a:p>
            <a:pPr marL="111125" indent="-111125">
              <a:buFont typeface="Arial" pitchFamily="34" charset="0"/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Unless otherwise specified, all the information contained within is Copyrighted © by Carnegie Mellon University. Permission is granted for use, modify, and reproduce these materials for teaching purposes. 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Most recent versions of these presentations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can be found at 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  <a:hlinkClick r:id="rId2"/>
              </a:rPr>
              <a:t>http://marc.psc.edu/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/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JCSUniv.JPG"/>
          <p:cNvPicPr>
            <a:picLocks noChangeAspect="1"/>
          </p:cNvPicPr>
          <p:nvPr userDrawn="1"/>
        </p:nvPicPr>
        <p:blipFill>
          <a:blip r:embed="rId3" cstate="print"/>
          <a:srcRect r="4578"/>
          <a:stretch>
            <a:fillRect/>
          </a:stretch>
        </p:blipFill>
        <p:spPr>
          <a:xfrm>
            <a:off x="3200400" y="67020"/>
            <a:ext cx="762000" cy="771180"/>
          </a:xfrm>
          <a:prstGeom prst="rect">
            <a:avLst/>
          </a:prstGeom>
        </p:spPr>
      </p:pic>
      <p:pic>
        <p:nvPicPr>
          <p:cNvPr id="6" name="Picture 5" descr="logo_upr2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572000" y="76200"/>
            <a:ext cx="762000" cy="723515"/>
          </a:xfrm>
          <a:prstGeom prst="rect">
            <a:avLst/>
          </a:prstGeom>
        </p:spPr>
      </p:pic>
      <p:pic>
        <p:nvPicPr>
          <p:cNvPr id="8" name="Picture 7" descr="logo_uprmed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5715000" y="72940"/>
            <a:ext cx="733864" cy="765260"/>
          </a:xfrm>
          <a:prstGeom prst="rect">
            <a:avLst/>
          </a:prstGeom>
        </p:spPr>
      </p:pic>
      <p:pic>
        <p:nvPicPr>
          <p:cNvPr id="9" name="Picture 8" descr="NCCUniv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257694" y="98032"/>
            <a:ext cx="714106" cy="740168"/>
          </a:xfrm>
          <a:prstGeom prst="rect">
            <a:avLst/>
          </a:prstGeom>
        </p:spPr>
      </p:pic>
      <p:pic>
        <p:nvPicPr>
          <p:cNvPr id="10" name="Picture 9" descr="PSC Logo.JP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1" name="Picture 10" descr="NRBSC Logo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hangingPunct="1"/>
            <a:endParaRPr lang="en-US">
              <a:solidFill>
                <a:srgbClr val="FFFFFF"/>
              </a:solidFill>
              <a:latin typeface="Gill Sans MT" pitchFamily="-65" charset="-1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5334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384300" y="6356350"/>
            <a:ext cx="72771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65" charset="0"/>
                <a:ea typeface="Times New Roman" pitchFamily="-65" charset="0"/>
                <a:cs typeface="Times New Roman" pitchFamily="-65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AFC96256-1295-6148-A1BE-221B910339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563562"/>
          </a:xfrm>
          <a:prstGeom prst="rect">
            <a:avLst/>
          </a:prstGeom>
        </p:spPr>
        <p:txBody>
          <a:bodyPr vert="horz"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s-ES_tradn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Straight Connector 5"/>
          <p:cNvSpPr>
            <a:spLocks noChangeShapeType="1"/>
          </p:cNvSpPr>
          <p:nvPr userDrawn="1"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84300" y="6356350"/>
            <a:ext cx="72771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65" charset="0"/>
                <a:ea typeface="Times New Roman" pitchFamily="-65" charset="0"/>
                <a:cs typeface="Times New Roman" pitchFamily="-65" charset="0"/>
              </a:defRPr>
            </a:lvl1pPr>
          </a:lstStyle>
          <a:p>
            <a:r>
              <a:rPr lang="en-US" dirty="0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C96256-1295-6148-A1BE-221B9103391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7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6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4" name="Picture 13" descr="NRBSC Logo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6858000" y="0"/>
            <a:ext cx="914400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90" r:id="rId3"/>
    <p:sldLayoutId id="2147483691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accent1">
              <a:lumMod val="75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Character_encoding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5800" y="3962400"/>
            <a:ext cx="7543800" cy="2590800"/>
          </a:xfrm>
        </p:spPr>
        <p:txBody>
          <a:bodyPr>
            <a:noAutofit/>
          </a:bodyPr>
          <a:lstStyle/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+mj-lt"/>
              </a:rPr>
              <a:t>MARC: Developing Bioinformatics Programs</a:t>
            </a: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+mj-lt"/>
              </a:rPr>
              <a:t>July 2009</a:t>
            </a:r>
          </a:p>
          <a:p>
            <a:pPr marL="215900" lvl="1" algn="l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18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smtClean="0">
                <a:solidFill>
                  <a:srgbClr val="000000"/>
                </a:solidFill>
                <a:latin typeface="+mj-lt"/>
              </a:rPr>
              <a:t>Alex </a:t>
            </a:r>
            <a:r>
              <a:rPr lang="en-GB" sz="1800" b="1" dirty="0" err="1" smtClean="0">
                <a:solidFill>
                  <a:srgbClr val="000000"/>
                </a:solidFill>
                <a:latin typeface="+mj-lt"/>
              </a:rPr>
              <a:t>Ropelewski</a:t>
            </a:r>
            <a:endParaRPr lang="en-GB" sz="18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PSC-NRBSC</a:t>
            </a:r>
            <a:endParaRPr lang="en-GB" sz="1600" dirty="0" smtClean="0">
              <a:solidFill>
                <a:srgbClr val="00AE00"/>
              </a:solidFill>
              <a:latin typeface="+mj-lt"/>
            </a:endParaRP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err="1" smtClean="0">
                <a:solidFill>
                  <a:srgbClr val="000000"/>
                </a:solidFill>
                <a:latin typeface="+mj-lt"/>
              </a:rPr>
              <a:t>Bienvenido</a:t>
            </a:r>
            <a:r>
              <a:rPr lang="en-GB" sz="1800" b="1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en-GB" sz="1800" b="1" dirty="0" err="1" smtClean="0">
                <a:solidFill>
                  <a:srgbClr val="000000"/>
                </a:solidFill>
                <a:latin typeface="+mj-lt"/>
              </a:rPr>
              <a:t>Vélez</a:t>
            </a:r>
            <a:endParaRPr lang="en-GB" sz="18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UPR Mayaguez</a:t>
            </a:r>
          </a:p>
          <a:p>
            <a:endParaRPr lang="en-US" sz="1400" dirty="0" smtClean="0">
              <a:solidFill>
                <a:schemeClr val="tx1"/>
              </a:solidFill>
              <a:latin typeface="+mj-lt"/>
            </a:endParaRPr>
          </a:p>
          <a:p>
            <a:endParaRPr lang="en-US" sz="1400" dirty="0" smtClean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304800" y="1143000"/>
            <a:ext cx="8229600" cy="9906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latin typeface="+mj-lt"/>
              </a:rPr>
              <a:t>Essential Computing for Bioinformatics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981200" y="1981200"/>
            <a:ext cx="5413375" cy="1776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2200" dirty="0" smtClean="0"/>
              <a:t>Lecture</a:t>
            </a:r>
            <a:r>
              <a:rPr lang="en-US" sz="2200" dirty="0" smtClean="0"/>
              <a:t> 4</a:t>
            </a:r>
          </a:p>
          <a:p>
            <a:pPr algn="ctr" defTabSz="414338"/>
            <a:endParaRPr lang="en-US" sz="2200" dirty="0" smtClean="0"/>
          </a:p>
          <a:p>
            <a:pPr algn="ctr" defTabSz="414338"/>
            <a:r>
              <a:rPr lang="en-US" sz="2200" dirty="0" smtClean="0"/>
              <a:t>High-level Programming with Python</a:t>
            </a:r>
          </a:p>
          <a:p>
            <a:pPr algn="ctr" defTabSz="414338"/>
            <a:endParaRPr lang="en-US" sz="2200" dirty="0" smtClean="0"/>
          </a:p>
          <a:p>
            <a:pPr algn="ctr" defTabSz="414338"/>
            <a:r>
              <a:rPr lang="en-US" sz="2200" dirty="0" smtClean="0"/>
              <a:t>Manipulating Files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787400" y="1524000"/>
            <a:ext cx="7642225" cy="4695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60419" name="Rectang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 of Text Files: FASTA</a:t>
            </a:r>
            <a:endParaRPr lang="en-US"/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635000" y="1371600"/>
            <a:ext cx="7642225" cy="4695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pPr eaLnBrk="0"/>
            <a:r>
              <a:rPr lang="en-US" sz="1000">
                <a:latin typeface="Courier New" pitchFamily="-65" charset="0"/>
              </a:rPr>
              <a:t>&gt;gi|188989396|ref|NC_010688.1| Xanthomonas campestris pv. campestris, complete genome</a:t>
            </a:r>
          </a:p>
          <a:p>
            <a:pPr eaLnBrk="0"/>
            <a:r>
              <a:rPr lang="en-US" sz="1000">
                <a:latin typeface="Courier New" pitchFamily="-65" charset="0"/>
              </a:rPr>
              <a:t>ATGGATGCTTGGCCCCGCTGTCTGGAACGTCTCGAAGCTGAATTCCCGCCCGAAGATGTCCACACCTGGT</a:t>
            </a:r>
          </a:p>
          <a:p>
            <a:pPr eaLnBrk="0"/>
            <a:r>
              <a:rPr lang="en-US" sz="1000">
                <a:latin typeface="Courier New" pitchFamily="-65" charset="0"/>
              </a:rPr>
              <a:t>TGAAACCCCTGCAGGCCGAAGATCGCGGCGACAGCATCGTGCTGTACGCGCCGAACGCCTTCATTGTCGA</a:t>
            </a:r>
          </a:p>
          <a:p>
            <a:pPr eaLnBrk="0"/>
            <a:r>
              <a:rPr lang="en-US" sz="1000">
                <a:latin typeface="Courier New" pitchFamily="-65" charset="0"/>
              </a:rPr>
              <a:t>GCAGGTTCGCGAGCGATACCTGCCGCGCATCCGCGAGTTGCTGGCGTATTTCGCCGGCAATGGCGAGGTG</a:t>
            </a:r>
          </a:p>
          <a:p>
            <a:pPr eaLnBrk="0"/>
            <a:r>
              <a:rPr lang="en-US" sz="1000">
                <a:latin typeface="Courier New" pitchFamily="-65" charset="0"/>
              </a:rPr>
              <a:t>GCGCTGGCGGTCGGCTCCCGTCCGCGTGCGCCGGAGCCGCTGCCGGCACCGCAAGCCGTCGCCAGTGCGC</a:t>
            </a:r>
          </a:p>
          <a:p>
            <a:pPr eaLnBrk="0"/>
            <a:r>
              <a:rPr lang="en-US" sz="1000">
                <a:latin typeface="Courier New" pitchFamily="-65" charset="0"/>
              </a:rPr>
              <a:t>CGGCGGCCGCGCCGATCGTGCCCTTCGCCGGCAACCTGGATTCGCATTACACCTTTGCCAACTTCGTGGA</a:t>
            </a:r>
          </a:p>
          <a:p>
            <a:pPr eaLnBrk="0"/>
            <a:r>
              <a:rPr lang="en-US" sz="1000">
                <a:latin typeface="Courier New" pitchFamily="-65" charset="0"/>
              </a:rPr>
              <a:t>AGGCCGCAGCAACCAGCTCGGTCTGGCCGCGGCGATCCAGGCCGCACAGAAGCCTGGCGACCGGGCGCAC</a:t>
            </a:r>
          </a:p>
          <a:p>
            <a:pPr eaLnBrk="0"/>
            <a:r>
              <a:rPr lang="en-US" sz="1000">
                <a:latin typeface="Courier New" pitchFamily="-65" charset="0"/>
              </a:rPr>
              <a:t>AACCCGTTGCTGCTGTACGGCAGCACCGGGCTGGGCAAGACCCACCTGATGTTCGCGGCCGGCAACGCGC</a:t>
            </a:r>
          </a:p>
          <a:p>
            <a:pPr eaLnBrk="0"/>
            <a:r>
              <a:rPr lang="en-US" sz="1000">
                <a:latin typeface="Courier New" pitchFamily="-65" charset="0"/>
              </a:rPr>
              <a:t>TGCGCCAGGCCAATCCGGCCGCCAAGGTGATGTACCTGCGCTCGGAACAGTTCTTCAGCGCGATGATCCG</a:t>
            </a:r>
          </a:p>
          <a:p>
            <a:pPr eaLnBrk="0"/>
            <a:r>
              <a:rPr lang="en-US" sz="1000">
                <a:latin typeface="Courier New" pitchFamily="-65" charset="0"/>
              </a:rPr>
              <a:t>CGCGTTGCAGGACAAGGCAATGGACCAGTTCAAGCGCCAGTTCCAGCAGATCGATGCGCTGCTGATCGAC</a:t>
            </a:r>
          </a:p>
          <a:p>
            <a:pPr eaLnBrk="0"/>
            <a:r>
              <a:rPr lang="en-US" sz="1000">
                <a:latin typeface="Courier New" pitchFamily="-65" charset="0"/>
              </a:rPr>
              <a:t>GACATCCAGTTTTTTGCCGGCAAGGACCGCACGCAGGAGGAGTTTTTCCACACCTTCAACGCGCTGTTCG</a:t>
            </a:r>
          </a:p>
          <a:p>
            <a:pPr eaLnBrk="0"/>
            <a:r>
              <a:rPr lang="en-US" sz="1000">
                <a:latin typeface="Courier New" pitchFamily="-65" charset="0"/>
              </a:rPr>
              <a:t>ACGGCCGCCAGCAGATCATCCTGACCTGCGACCGCTATCCGCGCGAAGTCGAGGGCCTGGAGCCGCGGCT</a:t>
            </a:r>
          </a:p>
          <a:p>
            <a:pPr eaLnBrk="0"/>
            <a:r>
              <a:rPr lang="en-US" sz="1000">
                <a:latin typeface="Courier New" pitchFamily="-65" charset="0"/>
              </a:rPr>
              <a:t>GAAGTCGCGCCTGGCCTGGGGCCTGTCGGTGGCGATCGACCCGCCGGATTTCGAGACGCGTGCGGCAATC</a:t>
            </a:r>
          </a:p>
          <a:p>
            <a:pPr eaLnBrk="0"/>
            <a:r>
              <a:rPr lang="en-US" sz="1000">
                <a:latin typeface="Courier New" pitchFamily="-65" charset="0"/>
              </a:rPr>
              <a:t>GTGCTGGCCAAGGCGCGCGAGCGCGGCGCCGAGATTCCCGACGACGTGGCGTTTCTGATCGCCAAGAAGA</a:t>
            </a:r>
          </a:p>
          <a:p>
            <a:pPr eaLnBrk="0"/>
            <a:r>
              <a:rPr lang="en-US" sz="1000">
                <a:latin typeface="Courier New" pitchFamily="-65" charset="0"/>
              </a:rPr>
              <a:t>TGCGCTCGAACGTGCGCGACCTGGAAGGGGCGCTCAACACGTTGGTGGCCCGCGCCAACTTCACTGGCCG</a:t>
            </a:r>
          </a:p>
          <a:p>
            <a:pPr eaLnBrk="0"/>
            <a:r>
              <a:rPr lang="en-US" sz="1000">
                <a:latin typeface="Courier New" pitchFamily="-65" charset="0"/>
              </a:rPr>
              <a:t>TTCGATCACCGTGGAGTTTGCGCAGGAGACGCTGCGTGACCTGTTGCGTGCGCAGCAGCAGGCGATCGGC</a:t>
            </a:r>
          </a:p>
          <a:p>
            <a:pPr eaLnBrk="0"/>
            <a:r>
              <a:rPr lang="en-US" sz="1000">
                <a:latin typeface="Courier New" pitchFamily="-65" charset="0"/>
              </a:rPr>
              <a:t>ATTCCCAACATCCAGAAGACCGTGGCCGACTACTACGGCCTGCAGATGAAGGACCTGCTTTCCAAGCGCC</a:t>
            </a:r>
          </a:p>
          <a:p>
            <a:pPr eaLnBrk="0"/>
            <a:r>
              <a:rPr lang="en-US" sz="1000">
                <a:latin typeface="Courier New" pitchFamily="-65" charset="0"/>
              </a:rPr>
              <a:t>GCACCCGCTCATTGGCGCGCCCGCGCCAGGTGGCGATGGCGCTCGCCAAGGAGTTGACCGAGCACAGCCT</a:t>
            </a:r>
          </a:p>
          <a:p>
            <a:pPr eaLnBrk="0"/>
            <a:r>
              <a:rPr lang="en-US" sz="1000">
                <a:latin typeface="Courier New" pitchFamily="-65" charset="0"/>
              </a:rPr>
              <a:t>TCCCGAGATCGGCGATGCGTTTGCCGGCCGCGACCACACCACCGTGCTGCACGCCTGCCGGCAGATCCGC</a:t>
            </a:r>
          </a:p>
          <a:p>
            <a:pPr eaLnBrk="0"/>
            <a:r>
              <a:rPr lang="en-US" sz="1000">
                <a:latin typeface="Courier New" pitchFamily="-65" charset="0"/>
              </a:rPr>
              <a:t>ACGCTGATGGAGGCCGACGGCAAGCTGCGCGAGGACTGGGAAAAGCTGATTCGCAAGCTCAGCGAGTGAG</a:t>
            </a:r>
          </a:p>
          <a:p>
            <a:pPr eaLnBrk="0"/>
            <a:r>
              <a:rPr lang="en-US" sz="1000">
                <a:latin typeface="Courier New" pitchFamily="-65" charset="0"/>
              </a:rPr>
              <a:t>CGTTTGGCGCCCTTCTCGCCCGGCTTGGAAAAAAGCGTGGATGAGTTGGGGCCAAATGCGGGAGAATCTG</a:t>
            </a:r>
          </a:p>
          <a:p>
            <a:pPr eaLnBrk="0"/>
            <a:r>
              <a:rPr lang="en-US" sz="1000">
                <a:latin typeface="Courier New" pitchFamily="-65" charset="0"/>
              </a:rPr>
              <a:t>TGGATAAATGCGGCTGCAGCGTTGAGGCGGAAACTATCCACAGGTTTTCCCACCGCTCCAGGGGCACTAG</a:t>
            </a:r>
          </a:p>
          <a:p>
            <a:pPr eaLnBrk="0"/>
            <a:r>
              <a:rPr lang="en-US" sz="1000">
                <a:latin typeface="Courier New" pitchFamily="-65" charset="0"/>
              </a:rPr>
              <a:t>TCCATAGACTTTGAAGCTCAAAATGGTCTTTGGAAACAATACGTTAGTGTGGTTGTCCGCCGAAAACGGC</a:t>
            </a:r>
          </a:p>
          <a:p>
            <a:pPr eaLnBrk="0"/>
            <a:r>
              <a:rPr lang="en-US" sz="1000">
                <a:latin typeface="Courier New" pitchFamily="-65" charset="0"/>
              </a:rPr>
              <a:t>CCTACCATCACCACCAAGCTTTTGATTTATTCCACATCTTTAAAGCATAGGGGCACGGAACCACATGCGT</a:t>
            </a:r>
          </a:p>
          <a:p>
            <a:pPr eaLnBrk="0"/>
            <a:r>
              <a:rPr lang="en-US" sz="1000">
                <a:latin typeface="Courier New" pitchFamily="-65" charset="0"/>
              </a:rPr>
              <a:t>TTCACACTGCAGCGCGAAGCCTTCCTCAAGCCGTTGGCCCAGGTGGTCAATGTCGTCGAACGGCGTCAGA</a:t>
            </a:r>
          </a:p>
          <a:p>
            <a:pPr eaLnBrk="0"/>
            <a:r>
              <a:rPr lang="en-US" sz="1000">
                <a:latin typeface="Courier New" pitchFamily="-65" charset="0"/>
              </a:rPr>
              <a:t>CATTGCCGGTACTGGCGAACTTGCTGGTGCAGGTGAACAACGGCCAGCTGTCGCTGACGGGGACCGACCT</a:t>
            </a:r>
          </a:p>
          <a:p>
            <a:pPr eaLnBrk="0"/>
            <a:r>
              <a:rPr lang="en-US" sz="1000">
                <a:latin typeface="Courier New" pitchFamily="-65" charset="0"/>
              </a:rPr>
              <a:t>GGAAGTCGAAATGATCTCGCGCACCATGGTCGAGGACGCCCAGGACGGCGAAACCACGATCCCGGCGCGC</a:t>
            </a:r>
          </a:p>
          <a:p>
            <a:pPr eaLnBrk="0"/>
            <a:r>
              <a:rPr lang="en-US" sz="1000">
                <a:latin typeface="Courier New" pitchFamily="-65" charset="0"/>
              </a:rPr>
              <a:t>AAGCTGTTCGACATCCTGCGGGCCCTGCCTGACGGCAGCCGTGTCACCGTCTCGCAAACCGGAGACAAGG</a:t>
            </a:r>
          </a:p>
          <a:p>
            <a:pPr eaLnBrk="0"/>
            <a:r>
              <a:rPr lang="en-US" sz="1000">
                <a:latin typeface="Courier New" pitchFamily="-65" charset="0"/>
              </a:rPr>
              <a:t>TCACGGTGCAGGCCGGGCGCAGCCGCTTTACGCTCGCCACGCTACCGGCCAACGACTTCCCGTCGGTGGA</a:t>
            </a:r>
          </a:p>
          <a:p>
            <a:pPr eaLnBrk="0"/>
            <a:r>
              <a:rPr lang="en-US" sz="1000">
                <a:latin typeface="Courier New" pitchFamily="-65" charset="0"/>
              </a:rPr>
              <a:t>CGAAGTCGAGGCCACCGAGCGTGTGGCGGTGCCGGAAGCCGGGCTGAAGGAGCTGATGGAGCGCACGGCG</a:t>
            </a:r>
          </a:p>
          <a:p>
            <a:pPr eaLnBrk="0"/>
            <a:r>
              <a:rPr lang="en-US" sz="1000">
                <a:latin typeface="Courier New" pitchFamily="-65" charset="0"/>
              </a:rPr>
              <a:t>TTCGCCATGGCCCAGCAGGACGTGCGTTATTACCTCAACGGCCTGCTGTTCGACCTGCGCGATGGCCTGC</a:t>
            </a:r>
          </a:p>
          <a:p>
            <a:pPr eaLnBrk="0"/>
            <a:r>
              <a:rPr lang="en-US" sz="1000">
                <a:latin typeface="Courier New" pitchFamily="-65" charset="0"/>
              </a:rPr>
              <a:t>…</a:t>
            </a:r>
          </a:p>
          <a:p>
            <a:pPr eaLnBrk="0"/>
            <a:r>
              <a:rPr lang="en-US" sz="1000">
                <a:latin typeface="Courier New" pitchFamily="-65" charset="0"/>
              </a:rPr>
              <a:t>…</a:t>
            </a:r>
          </a:p>
          <a:p>
            <a:pPr eaLnBrk="0"/>
            <a:endParaRPr lang="en-US" sz="1000">
              <a:latin typeface="Courier New" pitchFamily="-65" charset="0"/>
            </a:endParaRPr>
          </a:p>
          <a:p>
            <a:endParaRPr lang="en-US" sz="1000">
              <a:latin typeface="Courier New" pitchFamily="-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787400" y="1524000"/>
            <a:ext cx="7642225" cy="4695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62467" name="Rectang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 of Text Files: ClustalW</a:t>
            </a:r>
            <a:endParaRPr lang="en-US" dirty="0"/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600075" y="1371600"/>
            <a:ext cx="7642225" cy="4695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pPr eaLnBrk="0"/>
            <a:r>
              <a:rPr lang="en-US" sz="1000">
                <a:latin typeface="Courier New" pitchFamily="-65" charset="0"/>
              </a:rPr>
              <a:t>clustalw</a:t>
            </a:r>
          </a:p>
          <a:p>
            <a:pPr eaLnBrk="0"/>
            <a:endParaRPr lang="en-US" sz="1000">
              <a:latin typeface="Courier New" pitchFamily="-65" charset="0"/>
            </a:endParaRPr>
          </a:p>
          <a:p>
            <a:pPr eaLnBrk="0"/>
            <a:r>
              <a:rPr lang="en-US" sz="1000">
                <a:latin typeface="Courier New" pitchFamily="-65" charset="0"/>
              </a:rPr>
              <a:t>0xOLI           RIILVTGASDGIGREAAMTYARY--GATVILLGRN----------------EEKLRQV--</a:t>
            </a:r>
          </a:p>
          <a:p>
            <a:pPr eaLnBrk="0"/>
            <a:r>
              <a:rPr lang="en-US" sz="1000">
                <a:latin typeface="Courier New" pitchFamily="-65" charset="0"/>
              </a:rPr>
              <a:t>1xMAN           KKVIVTGASKGIGREMAYHLAKM-GA-HVVVTARS----------------KETLQKV--</a:t>
            </a:r>
          </a:p>
          <a:p>
            <a:pPr eaLnBrk="0"/>
            <a:r>
              <a:rPr lang="en-US" sz="1000">
                <a:latin typeface="Courier New" pitchFamily="-65" charset="0"/>
              </a:rPr>
              <a:t>2xAST           KVILITGASRGIGLQLVKTVIEEDDECIVYGVART----------------EAGLQSL--</a:t>
            </a:r>
          </a:p>
          <a:p>
            <a:pPr eaLnBrk="0"/>
            <a:r>
              <a:rPr lang="en-US" sz="1000">
                <a:latin typeface="Courier New" pitchFamily="-65" charset="0"/>
              </a:rPr>
              <a:t>3xAST           KVILVTGVSRGIGKSIVDVLFSLDKDTVVYGVARS-------------------EAPL--</a:t>
            </a:r>
          </a:p>
          <a:p>
            <a:pPr eaLnBrk="0"/>
            <a:r>
              <a:rPr lang="en-US" sz="1000">
                <a:latin typeface="Courier New" pitchFamily="-65" charset="0"/>
              </a:rPr>
              <a:t>4xAST           KIAVVTGASGGIGYEVTKELARN--GYLVYACARR----------------LEPMAQL--</a:t>
            </a:r>
          </a:p>
          <a:p>
            <a:pPr eaLnBrk="0"/>
            <a:r>
              <a:rPr lang="en-US" sz="1000">
                <a:latin typeface="Courier New" pitchFamily="-65" charset="0"/>
              </a:rPr>
              <a:t>5xMAN           HVALVTGGNKGIGLAIVRDLCRL-FSGDVVLTARD---------------VTRGQAAV--</a:t>
            </a:r>
          </a:p>
          <a:p>
            <a:pPr eaLnBrk="0"/>
            <a:r>
              <a:rPr lang="en-US" sz="1000">
                <a:latin typeface="Courier New" pitchFamily="-65" charset="0"/>
              </a:rPr>
              <a:t>6xCSU           NTVLITGGSAGIGLELAKRLLEL--GNEVIICGRS---------------EARLAEAK--</a:t>
            </a:r>
          </a:p>
          <a:p>
            <a:pPr eaLnBrk="0"/>
            <a:r>
              <a:rPr lang="en-US" sz="1000">
                <a:latin typeface="Courier New" pitchFamily="-65" charset="0"/>
              </a:rPr>
              <a:t>7xEX            KTVIITGGARGLGAEAARQAVAA-GARVVLADVLD---------------E-EGAATA--</a:t>
            </a:r>
          </a:p>
          <a:p>
            <a:pPr eaLnBrk="0"/>
            <a:r>
              <a:rPr lang="en-US" sz="1000">
                <a:latin typeface="Courier New" pitchFamily="-65" charset="0"/>
              </a:rPr>
              <a:t>8xASP           KTVLLTGASRGLGVYIARALAKE--QATVVCVSRS----------------QSGLAQT--</a:t>
            </a:r>
          </a:p>
          <a:p>
            <a:pPr eaLnBrk="0"/>
            <a:r>
              <a:rPr lang="en-US" sz="1000">
                <a:latin typeface="Courier New" pitchFamily="-65" charset="0"/>
              </a:rPr>
              <a:t>9xCSU           KTALITGGGRGIGRATALALAKE--GVNIGLIGRT----------------SANVEKV--</a:t>
            </a:r>
          </a:p>
          <a:p>
            <a:pPr eaLnBrk="0"/>
            <a:r>
              <a:rPr lang="en-US" sz="1000">
                <a:latin typeface="Courier New" pitchFamily="-65" charset="0"/>
              </a:rPr>
              <a:t>10xOBR          KIALVTGAMGGLGTAICQALAKD-GCIVAANCLPN---------------FEPAAAWL--</a:t>
            </a:r>
          </a:p>
          <a:p>
            <a:pPr eaLnBrk="0"/>
            <a:endParaRPr lang="en-US" sz="1000">
              <a:latin typeface="Courier New" pitchFamily="-65" charset="0"/>
            </a:endParaRPr>
          </a:p>
          <a:p>
            <a:pPr eaLnBrk="0"/>
            <a:endParaRPr lang="en-US" sz="1000">
              <a:latin typeface="Courier New" pitchFamily="-65" charset="0"/>
            </a:endParaRPr>
          </a:p>
          <a:p>
            <a:pPr eaLnBrk="0"/>
            <a:r>
              <a:rPr lang="en-US" sz="1000">
                <a:latin typeface="Courier New" pitchFamily="-65" charset="0"/>
              </a:rPr>
              <a:t>0xOLI           ---ASHIN--EETG-RQPQWFILDLLTCTSENC-QQLAQRIAVNY----P-RLDGVLHNA</a:t>
            </a:r>
          </a:p>
          <a:p>
            <a:pPr eaLnBrk="0"/>
            <a:r>
              <a:rPr lang="en-US" sz="1000">
                <a:latin typeface="Courier New" pitchFamily="-65" charset="0"/>
              </a:rPr>
              <a:t>1xMAN           ---VSHCL---ELG-AASAHYIA-GT---MEDM-TFAEQFVAQAG--KLMGGLDMLILNH</a:t>
            </a:r>
          </a:p>
          <a:p>
            <a:pPr eaLnBrk="0"/>
            <a:r>
              <a:rPr lang="en-US" sz="1000">
                <a:latin typeface="Courier New" pitchFamily="-65" charset="0"/>
              </a:rPr>
              <a:t>2xAST           ---QREYG--------ADKFVYRVLD---ITDR-SRMEALVEEIR--QKHGKLDGIVANA</a:t>
            </a:r>
          </a:p>
          <a:p>
            <a:pPr eaLnBrk="0"/>
            <a:r>
              <a:rPr lang="en-US" sz="1000">
                <a:latin typeface="Courier New" pitchFamily="-65" charset="0"/>
              </a:rPr>
              <a:t>3xAST           ----KKLK--EKYG-DRFFYVVG--D---ITED-SVLKQLVNAAVK--GHGKIDSLVANA</a:t>
            </a:r>
          </a:p>
          <a:p>
            <a:pPr eaLnBrk="0"/>
            <a:r>
              <a:rPr lang="en-US" sz="1000">
                <a:latin typeface="Courier New" pitchFamily="-65" charset="0"/>
              </a:rPr>
              <a:t>4xAST           -----AIQ----FG-NDSIKPYK-LD---ISKP-EEIVTFSGFLRANLPDGKLDLLYNNA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5xMAN           ----QQLQ---AEG--LSPRFHQ-LD---IDDL-QSIRALRDFLR--KEYGGLDVLVNNA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6xCSU           ----QQLP--------N-IHTKQ-CD---VADR-SQREALYEWALK--EYPNLNVLVNNA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7xEX            -------R---ELG--DAARYQH-LD---VTIE-EDWQRVVAYAR--EEFGSVDGLVNNA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8xASP           ---CNAVK---AAG--GKAIAIP-FD---VRNT-SQLSALVQQAQ--DIVGPIDVLINNA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9xCSU           ---AEEVK---ALG--VKAAFAA-AD---VKDA-DQVNQAVAQVK--EQLGDIDILINNA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10xOBR          ----GQQE---ALG--FKFYVAE-GD---VSDF-ESCKAMVAKIEA--DLGPVDILVNNA</a:t>
            </a:r>
            <a:endParaRPr lang="en-US"/>
          </a:p>
          <a:p>
            <a:pPr eaLnBrk="0"/>
            <a:endParaRPr lang="en-US" sz="1200">
              <a:latin typeface="Courier New" pitchFamily="-65" charset="0"/>
            </a:endParaRPr>
          </a:p>
          <a:p>
            <a:pPr eaLnBrk="0"/>
            <a:r>
              <a:rPr lang="en-US" sz="1200">
                <a:latin typeface="Courier New" pitchFamily="-65" charset="0"/>
              </a:rPr>
              <a:t>…</a:t>
            </a:r>
          </a:p>
          <a:p>
            <a:pPr eaLnBrk="0"/>
            <a:r>
              <a:rPr lang="en-US" sz="1200">
                <a:latin typeface="Courier New" pitchFamily="-65" charset="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Loading Fasta Sequences: Step 0</a:t>
            </a:r>
            <a:endParaRPr lang="en-US"/>
          </a:p>
        </p:txBody>
      </p:sp>
      <p:sp>
        <p:nvSpPr>
          <p:cNvPr id="63491" name="Rectangle 4"/>
          <p:cNvSpPr>
            <a:spLocks noChangeArrowheads="1"/>
          </p:cNvSpPr>
          <p:nvPr/>
        </p:nvSpPr>
        <p:spPr bwMode="auto">
          <a:xfrm>
            <a:off x="420688" y="1500188"/>
            <a:ext cx="8266112" cy="3130744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>
                <a:latin typeface="Courier New" pitchFamily="-65" charset="0"/>
              </a:rPr>
              <a:t># ex. 1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 open a file for reading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 read a single line of the file and 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 bind the line to variable 'line'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</a:t>
            </a:r>
          </a:p>
          <a:p>
            <a:pPr defTabSz="414338" eaLnBrk="0"/>
            <a:endParaRPr lang="en-US" dirty="0">
              <a:latin typeface="Courier New" pitchFamily="-65" charset="0"/>
            </a:endParaRPr>
          </a:p>
          <a:p>
            <a:pPr defTabSz="414338" eaLnBrk="0"/>
            <a:r>
              <a:rPr lang="en-US" dirty="0">
                <a:latin typeface="Courier New" pitchFamily="-65" charset="0"/>
              </a:rPr>
              <a:t>file = </a:t>
            </a:r>
            <a:r>
              <a:rPr lang="en-US" dirty="0" err="1">
                <a:latin typeface="Courier New" pitchFamily="-65" charset="0"/>
              </a:rPr>
              <a:t>open(</a:t>
            </a:r>
            <a:r>
              <a:rPr lang="en-US" sz="1600" dirty="0" err="1">
                <a:latin typeface="Courier New" pitchFamily="-65" charset="0"/>
              </a:rPr>
              <a:t>”test.txt"</a:t>
            </a:r>
            <a:r>
              <a:rPr lang="en-US" dirty="0" err="1">
                <a:latin typeface="Courier New" pitchFamily="-65" charset="0"/>
              </a:rPr>
              <a:t>,"r</a:t>
            </a:r>
            <a:r>
              <a:rPr lang="en-US" dirty="0">
                <a:latin typeface="Courier New" pitchFamily="-65" charset="0"/>
              </a:rPr>
              <a:t>") </a:t>
            </a:r>
            <a:r>
              <a:rPr lang="en-US" dirty="0">
                <a:solidFill>
                  <a:srgbClr val="FF0000"/>
                </a:solidFill>
                <a:latin typeface="Courier New" pitchFamily="-65" charset="0"/>
              </a:rPr>
              <a:t># Open the file</a:t>
            </a:r>
            <a:endParaRPr lang="en-US" dirty="0">
              <a:latin typeface="Courier New" pitchFamily="-65" charset="0"/>
            </a:endParaRPr>
          </a:p>
          <a:p>
            <a:pPr defTabSz="414338" eaLnBrk="0"/>
            <a:r>
              <a:rPr lang="en-US" dirty="0">
                <a:latin typeface="Courier New" pitchFamily="-65" charset="0"/>
              </a:rPr>
              <a:t>line = </a:t>
            </a:r>
            <a:r>
              <a:rPr lang="en-US" dirty="0" err="1">
                <a:latin typeface="Courier New" pitchFamily="-65" charset="0"/>
              </a:rPr>
              <a:t>file.readline</a:t>
            </a:r>
            <a:r>
              <a:rPr lang="en-US" dirty="0">
                <a:latin typeface="Courier New" pitchFamily="-65" charset="0"/>
              </a:rPr>
              <a:t>()	   </a:t>
            </a:r>
            <a:r>
              <a:rPr lang="en-US" dirty="0">
                <a:solidFill>
                  <a:srgbClr val="FF0000"/>
                </a:solidFill>
                <a:latin typeface="Courier New" pitchFamily="-65" charset="0"/>
              </a:rPr>
              <a:t># Returns next line in a string</a:t>
            </a:r>
            <a:endParaRPr lang="en-US" dirty="0">
              <a:latin typeface="Courier New" pitchFamily="-65" charset="0"/>
            </a:endParaRPr>
          </a:p>
          <a:p>
            <a:pPr defTabSz="414338" eaLnBrk="0"/>
            <a:r>
              <a:rPr lang="en-US" dirty="0">
                <a:latin typeface="Courier New" pitchFamily="-65" charset="0"/>
              </a:rPr>
              <a:t>print line</a:t>
            </a:r>
          </a:p>
          <a:p>
            <a:pPr defTabSz="414338" eaLnBrk="0"/>
            <a:r>
              <a:rPr lang="en-US" dirty="0" err="1">
                <a:latin typeface="Courier New" pitchFamily="-65" charset="0"/>
              </a:rPr>
              <a:t>file.close</a:t>
            </a:r>
            <a:r>
              <a:rPr lang="en-US" dirty="0">
                <a:latin typeface="Courier New" pitchFamily="-65" charset="0"/>
              </a:rPr>
              <a:t>()						</a:t>
            </a:r>
            <a:r>
              <a:rPr lang="en-US" dirty="0">
                <a:solidFill>
                  <a:srgbClr val="FF0000"/>
                </a:solidFill>
                <a:latin typeface="Courier New" pitchFamily="-65" charset="0"/>
              </a:rPr>
              <a:t># Close the file</a:t>
            </a:r>
            <a:endParaRPr lang="en-US" dirty="0">
              <a:latin typeface="Courier New" pitchFamily="-65" charset="0"/>
            </a:endParaRP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1219200" y="5297488"/>
            <a:ext cx="661761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can we scan the entire sequence of lines?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Loading Fasta Sequences: Step 1</a:t>
            </a:r>
            <a:endParaRPr lang="en-US"/>
          </a:p>
        </p:txBody>
      </p:sp>
      <p:sp>
        <p:nvSpPr>
          <p:cNvPr id="65539" name="Rectangle 4"/>
          <p:cNvSpPr>
            <a:spLocks noChangeArrowheads="1"/>
          </p:cNvSpPr>
          <p:nvPr/>
        </p:nvSpPr>
        <p:spPr bwMode="auto">
          <a:xfrm>
            <a:off x="420688" y="1500188"/>
            <a:ext cx="8266112" cy="2853746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>
                <a:latin typeface="Courier New" pitchFamily="-65" charset="0"/>
              </a:rPr>
              <a:t># ex. 3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 read all the lines of the file and store them in a list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 print the 3rd line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</a:t>
            </a:r>
          </a:p>
          <a:p>
            <a:pPr defTabSz="414338" eaLnBrk="0"/>
            <a:endParaRPr lang="en-US" dirty="0">
              <a:latin typeface="Courier New" pitchFamily="-65" charset="0"/>
            </a:endParaRPr>
          </a:p>
          <a:p>
            <a:pPr defTabSz="414338" eaLnBrk="0"/>
            <a:r>
              <a:rPr lang="en-US" dirty="0">
                <a:latin typeface="Courier New" pitchFamily="-65" charset="0"/>
              </a:rPr>
              <a:t>file = </a:t>
            </a:r>
            <a:r>
              <a:rPr lang="en-US" dirty="0" err="1">
                <a:latin typeface="Courier New" pitchFamily="-65" charset="0"/>
              </a:rPr>
              <a:t>open(pathname,"r</a:t>
            </a:r>
            <a:r>
              <a:rPr lang="en-US" dirty="0">
                <a:latin typeface="Courier New" pitchFamily="-65" charset="0"/>
              </a:rPr>
              <a:t>") 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line = </a:t>
            </a:r>
            <a:r>
              <a:rPr lang="en-US" dirty="0" err="1">
                <a:latin typeface="Courier New" pitchFamily="-65" charset="0"/>
              </a:rPr>
              <a:t>file.readlines</a:t>
            </a:r>
            <a:r>
              <a:rPr lang="en-US" dirty="0">
                <a:latin typeface="Courier New" pitchFamily="-65" charset="0"/>
              </a:rPr>
              <a:t>()	 # Reads all lines into a sequence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print line[2]</a:t>
            </a:r>
          </a:p>
          <a:p>
            <a:pPr defTabSz="414338" eaLnBrk="0"/>
            <a:r>
              <a:rPr lang="en-US" dirty="0" err="1">
                <a:latin typeface="Courier New" pitchFamily="-65" charset="0"/>
              </a:rPr>
              <a:t>file.close</a:t>
            </a:r>
            <a:r>
              <a:rPr lang="en-US" dirty="0">
                <a:latin typeface="Courier New" pitchFamily="-65" charset="0"/>
              </a:rPr>
              <a:t>()</a:t>
            </a:r>
            <a:endParaRPr lang="en-US" dirty="0"/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2438400" y="4810125"/>
            <a:ext cx="428434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Why is this NOT a great idea?</a:t>
            </a: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2795587" y="5619750"/>
            <a:ext cx="33326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How can we do better?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Loading Fasta Sequences: Step 2</a:t>
            </a:r>
            <a:endParaRPr lang="en-US"/>
          </a:p>
        </p:txBody>
      </p:sp>
      <p:sp>
        <p:nvSpPr>
          <p:cNvPr id="66563" name="Rectangle 4"/>
          <p:cNvSpPr>
            <a:spLocks noChangeArrowheads="1"/>
          </p:cNvSpPr>
          <p:nvPr/>
        </p:nvSpPr>
        <p:spPr bwMode="auto">
          <a:xfrm>
            <a:off x="420688" y="1500188"/>
            <a:ext cx="8266112" cy="368474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>
                <a:latin typeface="Courier New" pitchFamily="-65" charset="0"/>
              </a:rPr>
              <a:t># ex. 4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 read 1 line at a time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 print the line number and the line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</a:t>
            </a:r>
          </a:p>
          <a:p>
            <a:pPr defTabSz="414338" eaLnBrk="0"/>
            <a:endParaRPr lang="en-US" dirty="0">
              <a:latin typeface="Courier New" pitchFamily="-65" charset="0"/>
            </a:endParaRPr>
          </a:p>
          <a:p>
            <a:pPr defTabSz="414338" eaLnBrk="0"/>
            <a:r>
              <a:rPr lang="en-US" dirty="0">
                <a:latin typeface="Courier New" pitchFamily="-65" charset="0"/>
              </a:rPr>
              <a:t>def example4(pathname):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file = </a:t>
            </a:r>
            <a:r>
              <a:rPr lang="en-US" dirty="0" err="1">
                <a:latin typeface="Courier New" pitchFamily="-65" charset="0"/>
              </a:rPr>
              <a:t>open(pathname,"r</a:t>
            </a:r>
            <a:r>
              <a:rPr lang="en-US" dirty="0">
                <a:latin typeface="Courier New" pitchFamily="-65" charset="0"/>
              </a:rPr>
              <a:t>") 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count = 0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for line in file: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print </a:t>
            </a:r>
            <a:r>
              <a:rPr lang="en-US" dirty="0" err="1">
                <a:latin typeface="Courier New" pitchFamily="-65" charset="0"/>
              </a:rPr>
              <a:t>count,":",line</a:t>
            </a:r>
            <a:endParaRPr lang="en-US" dirty="0">
              <a:latin typeface="Courier New" pitchFamily="-65" charset="0"/>
            </a:endParaRPr>
          </a:p>
          <a:p>
            <a:pPr defTabSz="414338" eaLnBrk="0"/>
            <a:r>
              <a:rPr lang="en-US" dirty="0">
                <a:latin typeface="Courier New" pitchFamily="-65" charset="0"/>
              </a:rPr>
              <a:t>		count = count + 1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</a:t>
            </a:r>
            <a:r>
              <a:rPr lang="en-US" dirty="0" err="1">
                <a:latin typeface="Courier New" pitchFamily="-65" charset="0"/>
              </a:rPr>
              <a:t>file.close</a:t>
            </a:r>
            <a:r>
              <a:rPr lang="en-US" dirty="0">
                <a:latin typeface="Courier New" pitchFamily="-65" charset="0"/>
              </a:rPr>
              <a:t>()</a:t>
            </a:r>
            <a:endParaRPr lang="en-US" dirty="0"/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1371600" y="5638800"/>
            <a:ext cx="64450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Now lets try to extract info from the </a:t>
            </a:r>
            <a:r>
              <a:rPr lang="en-US" sz="2400" dirty="0" err="1">
                <a:solidFill>
                  <a:srgbClr val="FF0000"/>
                </a:solidFill>
              </a:rPr>
              <a:t>Fasta</a:t>
            </a:r>
            <a:r>
              <a:rPr lang="en-US" sz="2400" dirty="0">
                <a:solidFill>
                  <a:srgbClr val="FF0000"/>
                </a:solidFill>
              </a:rPr>
              <a:t> file?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787400" y="1524000"/>
            <a:ext cx="7642225" cy="4695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67587" name="Rectang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Fasta file with three sequences</a:t>
            </a:r>
            <a:endParaRPr lang="en-US"/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635000" y="1371600"/>
            <a:ext cx="7642225" cy="4695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pPr eaLnBrk="0"/>
            <a:r>
              <a:rPr lang="en-US" sz="1000" b="1">
                <a:solidFill>
                  <a:srgbClr val="FF0000"/>
                </a:solidFill>
                <a:latin typeface="Courier New" pitchFamily="-65" charset="0"/>
              </a:rPr>
              <a:t>&gt;gi|188989396|ref|NC_010688.1| Xanthomonas campestris pv. campestris, complete genome</a:t>
            </a:r>
            <a:endParaRPr lang="en-US" sz="1000" b="1">
              <a:latin typeface="Courier New" pitchFamily="-65" charset="0"/>
            </a:endParaRPr>
          </a:p>
          <a:p>
            <a:pPr eaLnBrk="0"/>
            <a:r>
              <a:rPr lang="en-US" sz="1000">
                <a:latin typeface="Courier New" pitchFamily="-65" charset="0"/>
              </a:rPr>
              <a:t>ATGGATGCTTGGCCCCGCTGTCTGGAACGTCTCGAAGCTGAATTCCCGCCCGAAGATGTCCACACCTGGT</a:t>
            </a:r>
          </a:p>
          <a:p>
            <a:pPr eaLnBrk="0"/>
            <a:r>
              <a:rPr lang="en-US" sz="1000">
                <a:latin typeface="Courier New" pitchFamily="-65" charset="0"/>
              </a:rPr>
              <a:t>TGAAACCCCTGCAGGCCGAAGATCGCGGCGACAGCATCGTGCTGTACGCGCCGAACGCCTTCATTGTCGA</a:t>
            </a:r>
          </a:p>
          <a:p>
            <a:pPr eaLnBrk="0"/>
            <a:r>
              <a:rPr lang="en-US" sz="1000">
                <a:latin typeface="Courier New" pitchFamily="-65" charset="0"/>
              </a:rPr>
              <a:t>GCAGGTTCGCGAGCGATACCTGCCGCGCATCCGCGAGTTGCTGGCGTATTTCGCCGGCAATGGCGAGGTG</a:t>
            </a:r>
          </a:p>
          <a:p>
            <a:pPr eaLnBrk="0"/>
            <a:endParaRPr lang="en-US" sz="1000">
              <a:latin typeface="Courier New" pitchFamily="-65" charset="0"/>
            </a:endParaRPr>
          </a:p>
          <a:p>
            <a:pPr eaLnBrk="0"/>
            <a:r>
              <a:rPr lang="en-US" sz="1000" b="1">
                <a:solidFill>
                  <a:srgbClr val="FF0000"/>
                </a:solidFill>
                <a:latin typeface="Courier New" pitchFamily="-65" charset="0"/>
              </a:rPr>
              <a:t>&gt;gi|194208364|ref|XM_001500342.2| PREDICTED: Equus caballus electron-transferring-flavoprotein …</a:t>
            </a:r>
          </a:p>
          <a:p>
            <a:pPr eaLnBrk="0"/>
            <a:r>
              <a:rPr lang="en-US" sz="1000">
                <a:latin typeface="Courier New" pitchFamily="-65" charset="0"/>
              </a:rPr>
              <a:t>GATACGTGACCCGGAAGCCTCTGCTGGCCATGGCGTCATGCGTGGCGCCGGCGCAGAGCGAGAGAGAGTC</a:t>
            </a:r>
          </a:p>
          <a:p>
            <a:pPr eaLnBrk="0"/>
            <a:r>
              <a:rPr lang="en-US" sz="1000">
                <a:latin typeface="Courier New" pitchFamily="-65" charset="0"/>
              </a:rPr>
              <a:t>GGGAGCGCTGTGAAGACAGAGCGGTCGGCTGATCAGAGACGAACTTCAGTGGAGGTGATGGCGCCCCCCG</a:t>
            </a:r>
          </a:p>
          <a:p>
            <a:pPr eaLnBrk="0"/>
            <a:r>
              <a:rPr lang="en-US" sz="1000">
                <a:latin typeface="Courier New" pitchFamily="-65" charset="0"/>
              </a:rPr>
              <a:t>CGGCCTAGAGGTCCAGAGCGTGCCGCGAGCTGCAGACAGTACGCCTCCCATTGTATCCGACGGAGACTCC</a:t>
            </a:r>
          </a:p>
          <a:p>
            <a:pPr eaLnBrk="0"/>
            <a:r>
              <a:rPr lang="en-US" sz="1000">
                <a:latin typeface="Courier New" pitchFamily="-65" charset="0"/>
              </a:rPr>
              <a:t>TCGTTGCAGGGAACATGTTGCTGCCGCTAGCCAAGCTGTCCTGTCCGGCATATCAGTGCTTTCATGCCTT</a:t>
            </a:r>
          </a:p>
          <a:p>
            <a:pPr eaLnBrk="0"/>
            <a:r>
              <a:rPr lang="en-US" sz="1000">
                <a:latin typeface="Courier New" pitchFamily="-65" charset="0"/>
              </a:rPr>
              <a:t>AAAAATTAAGAAAGATTATCTACCTCTGTGTGCTACAAGATGGTCTTCAACTTCTGTTGTACCTCGAATT</a:t>
            </a:r>
          </a:p>
          <a:p>
            <a:pPr eaLnBrk="0"/>
            <a:endParaRPr lang="en-US" sz="1000">
              <a:latin typeface="Courier New" pitchFamily="-65" charset="0"/>
            </a:endParaRPr>
          </a:p>
          <a:p>
            <a:pPr eaLnBrk="0"/>
            <a:r>
              <a:rPr lang="en-US" sz="1000" b="1">
                <a:solidFill>
                  <a:srgbClr val="FF0000"/>
                </a:solidFill>
                <a:latin typeface="Courier New" pitchFamily="-65" charset="0"/>
              </a:rPr>
              <a:t>&gt;gi|193087197|gb|CP001100.1| Chloroherpeton thalassium ATCC 35110, complete genome</a:t>
            </a:r>
          </a:p>
          <a:p>
            <a:pPr eaLnBrk="0"/>
            <a:r>
              <a:rPr lang="en-US" sz="1000">
                <a:latin typeface="Courier New" pitchFamily="-65" charset="0"/>
              </a:rPr>
              <a:t>ATGCTTATGAGCGAAGGACATGACCAGCCAGGCGCTCCTGTTTCTCATTTATCGGAACAGGCTTTAGCAC</a:t>
            </a:r>
          </a:p>
          <a:p>
            <a:pPr eaLnBrk="0"/>
            <a:r>
              <a:rPr lang="en-US" sz="1000">
                <a:latin typeface="Courier New" pitchFamily="-65" charset="0"/>
              </a:rPr>
              <a:t>AAATTGCGTGGAAAAAATGCCTCGATATCATTCGTGATGGCCTTCATAACCTGCAAAGCTTTAAGACTTG</a:t>
            </a:r>
          </a:p>
          <a:p>
            <a:pPr eaLnBrk="0"/>
            <a:r>
              <a:rPr lang="en-US" sz="1000">
                <a:latin typeface="Courier New" pitchFamily="-65" charset="0"/>
              </a:rPr>
              <a:t>GTTTGAGCCCATCGTGCCATTAAAACTTTCTGGCCAGGAATTGACCATTCAGGTGCCCAGCCAGTTTTTT</a:t>
            </a:r>
          </a:p>
          <a:p>
            <a:pPr eaLnBrk="0"/>
            <a:r>
              <a:rPr lang="en-US" sz="1000">
                <a:latin typeface="Courier New" pitchFamily="-65" charset="0"/>
              </a:rPr>
              <a:t>TATGAAATGATCGAGGAAAATTATTACTCGCTTTTAAAGCGCGCCTTGATGGAAGTGATGGGAACGGGAG</a:t>
            </a:r>
          </a:p>
          <a:p>
            <a:pPr eaLnBrk="0"/>
            <a:r>
              <a:rPr lang="en-US" sz="1000">
                <a:latin typeface="Courier New" pitchFamily="-65" charset="0"/>
              </a:rPr>
              <a:t>CCAAGCTGCGATATTCTGTTTTGGTTCAGGCGGCACAAGCTGAAACACCCGTCGTCGCTCGTATCCCCGA</a:t>
            </a:r>
          </a:p>
          <a:p>
            <a:pPr eaLnBrk="0"/>
            <a:r>
              <a:rPr lang="en-US" sz="1000">
                <a:latin typeface="Courier New" pitchFamily="-65" charset="0"/>
              </a:rPr>
              <a:t>GAAAAAAGGCAAGCACACTCCGGCGGCGCTTCCGAAAGTCATTTCTCATGCGAATGGCAAGCAGACAAAA</a:t>
            </a:r>
          </a:p>
          <a:p>
            <a:pPr eaLnBrk="0"/>
            <a:r>
              <a:rPr lang="en-US" sz="1000">
                <a:latin typeface="Courier New" pitchFamily="-65" charset="0"/>
              </a:rPr>
              <a:t>GAAGCTCAAGACTTATTTGCAAACAATGTACACCGCTTCGAAAGCTACCTAAATCCAAAATATCGCTTCG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Loading Fasta Sequences: Step 3</a:t>
            </a:r>
            <a:endParaRPr lang="en-US"/>
          </a:p>
        </p:txBody>
      </p:sp>
      <p:sp>
        <p:nvSpPr>
          <p:cNvPr id="68611" name="Rectangle 4"/>
          <p:cNvSpPr>
            <a:spLocks noChangeArrowheads="1"/>
          </p:cNvSpPr>
          <p:nvPr/>
        </p:nvSpPr>
        <p:spPr bwMode="auto">
          <a:xfrm>
            <a:off x="420688" y="1500188"/>
            <a:ext cx="8266112" cy="406241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>
                <a:latin typeface="Courier New" pitchFamily="-65" charset="0"/>
              </a:rPr>
              <a:t># ex. 5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 read 1 line at a time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 print only the </a:t>
            </a:r>
            <a:r>
              <a:rPr lang="en-US" dirty="0" err="1">
                <a:latin typeface="Courier New" pitchFamily="-65" charset="0"/>
              </a:rPr>
              <a:t>fasta</a:t>
            </a:r>
            <a:r>
              <a:rPr lang="en-US" dirty="0">
                <a:latin typeface="Courier New" pitchFamily="-65" charset="0"/>
              </a:rPr>
              <a:t> sequence header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</a:t>
            </a:r>
          </a:p>
          <a:p>
            <a:pPr defTabSz="414338" eaLnBrk="0"/>
            <a:endParaRPr lang="en-US" dirty="0">
              <a:latin typeface="Courier New" pitchFamily="-65" charset="0"/>
            </a:endParaRPr>
          </a:p>
          <a:p>
            <a:pPr defTabSz="414338" eaLnBrk="0"/>
            <a:r>
              <a:rPr lang="en-US" dirty="0">
                <a:latin typeface="Courier New" pitchFamily="-65" charset="0"/>
              </a:rPr>
              <a:t>def example5(pathname):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file = </a:t>
            </a:r>
            <a:r>
              <a:rPr lang="en-US" dirty="0" err="1">
                <a:latin typeface="Courier New" pitchFamily="-65" charset="0"/>
              </a:rPr>
              <a:t>open(pathname,"r</a:t>
            </a:r>
            <a:r>
              <a:rPr lang="en-US" dirty="0">
                <a:latin typeface="Courier New" pitchFamily="-65" charset="0"/>
              </a:rPr>
              <a:t>") 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count = 0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for line in file: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if line[0] == '&gt;':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print </a:t>
            </a:r>
            <a:r>
              <a:rPr lang="en-US" dirty="0" err="1">
                <a:latin typeface="Courier New" pitchFamily="-65" charset="0"/>
              </a:rPr>
              <a:t>count,":",line</a:t>
            </a:r>
            <a:endParaRPr lang="en-US" dirty="0">
              <a:latin typeface="Courier New" pitchFamily="-65" charset="0"/>
            </a:endParaRPr>
          </a:p>
          <a:p>
            <a:pPr defTabSz="414338" eaLnBrk="0"/>
            <a:r>
              <a:rPr lang="en-US" dirty="0">
                <a:latin typeface="Courier New" pitchFamily="-65" charset="0"/>
              </a:rPr>
              <a:t>			count = count + 1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</a:t>
            </a:r>
            <a:r>
              <a:rPr lang="en-US" dirty="0" err="1">
                <a:latin typeface="Courier New" pitchFamily="-65" charset="0"/>
              </a:rPr>
              <a:t>file.close</a:t>
            </a:r>
            <a:r>
              <a:rPr lang="en-US" dirty="0">
                <a:latin typeface="Courier New" pitchFamily="-65" charset="0"/>
              </a:rPr>
              <a:t>()</a:t>
            </a:r>
            <a:endParaRPr lang="en-US" dirty="0"/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219200" y="5867400"/>
            <a:ext cx="64450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Now lets try to extract info from the </a:t>
            </a:r>
            <a:r>
              <a:rPr lang="en-US" sz="2400" dirty="0" err="1">
                <a:solidFill>
                  <a:srgbClr val="FF0000"/>
                </a:solidFill>
              </a:rPr>
              <a:t>Fasta</a:t>
            </a:r>
            <a:r>
              <a:rPr lang="en-US" sz="2400" dirty="0">
                <a:solidFill>
                  <a:srgbClr val="FF0000"/>
                </a:solidFill>
              </a:rPr>
              <a:t> file?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Loading Fasta Sequences: Step 4</a:t>
            </a:r>
            <a:endParaRPr lang="en-US"/>
          </a:p>
        </p:txBody>
      </p:sp>
      <p:sp>
        <p:nvSpPr>
          <p:cNvPr id="69635" name="Rectangle 4"/>
          <p:cNvSpPr>
            <a:spLocks noChangeArrowheads="1"/>
          </p:cNvSpPr>
          <p:nvPr/>
        </p:nvSpPr>
        <p:spPr bwMode="auto">
          <a:xfrm>
            <a:off x="420688" y="1500188"/>
            <a:ext cx="8266112" cy="398621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>
                <a:latin typeface="Courier New" pitchFamily="-65" charset="0"/>
              </a:rPr>
              <a:t># ex. 6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 read 1 line at a time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 identify the </a:t>
            </a:r>
            <a:r>
              <a:rPr lang="en-US" dirty="0" err="1">
                <a:latin typeface="Courier New" pitchFamily="-65" charset="0"/>
              </a:rPr>
              <a:t>fasta</a:t>
            </a:r>
            <a:r>
              <a:rPr lang="en-US" dirty="0">
                <a:latin typeface="Courier New" pitchFamily="-65" charset="0"/>
              </a:rPr>
              <a:t> sequence header and the sequence data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</a:t>
            </a:r>
          </a:p>
          <a:p>
            <a:pPr defTabSz="414338" eaLnBrk="0"/>
            <a:endParaRPr lang="en-US" dirty="0">
              <a:latin typeface="Courier New" pitchFamily="-65" charset="0"/>
            </a:endParaRPr>
          </a:p>
          <a:p>
            <a:pPr defTabSz="414338" eaLnBrk="0"/>
            <a:r>
              <a:rPr lang="en-US" dirty="0">
                <a:latin typeface="Courier New" pitchFamily="-65" charset="0"/>
              </a:rPr>
              <a:t>def example6(pathname):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file = </a:t>
            </a:r>
            <a:r>
              <a:rPr lang="en-US" dirty="0" err="1">
                <a:latin typeface="Courier New" pitchFamily="-65" charset="0"/>
              </a:rPr>
              <a:t>open(pathname,"r</a:t>
            </a:r>
            <a:r>
              <a:rPr lang="en-US" dirty="0">
                <a:latin typeface="Courier New" pitchFamily="-65" charset="0"/>
              </a:rPr>
              <a:t>") 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for line in file: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if line[0] == '&gt;':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print "</a:t>
            </a:r>
            <a:r>
              <a:rPr lang="en-US" dirty="0" err="1">
                <a:latin typeface="Courier New" pitchFamily="-65" charset="0"/>
              </a:rPr>
              <a:t>header",line</a:t>
            </a:r>
            <a:endParaRPr lang="en-US" dirty="0">
              <a:latin typeface="Courier New" pitchFamily="-65" charset="0"/>
            </a:endParaRPr>
          </a:p>
          <a:p>
            <a:pPr defTabSz="414338" eaLnBrk="0"/>
            <a:r>
              <a:rPr lang="en-US" dirty="0">
                <a:latin typeface="Courier New" pitchFamily="-65" charset="0"/>
              </a:rPr>
              <a:t>		else: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print "</a:t>
            </a:r>
            <a:r>
              <a:rPr lang="en-US" dirty="0" err="1">
                <a:latin typeface="Courier New" pitchFamily="-65" charset="0"/>
              </a:rPr>
              <a:t>data",line</a:t>
            </a:r>
            <a:endParaRPr lang="en-US" dirty="0">
              <a:latin typeface="Courier New" pitchFamily="-65" charset="0"/>
            </a:endParaRPr>
          </a:p>
          <a:p>
            <a:pPr defTabSz="414338" eaLnBrk="0"/>
            <a:r>
              <a:rPr lang="en-US" dirty="0">
                <a:latin typeface="Courier New" pitchFamily="-65" charset="0"/>
              </a:rPr>
              <a:t>	</a:t>
            </a:r>
            <a:r>
              <a:rPr lang="en-US" dirty="0" err="1">
                <a:latin typeface="Courier New" pitchFamily="-65" charset="0"/>
              </a:rPr>
              <a:t>file.close</a:t>
            </a:r>
            <a:r>
              <a:rPr lang="en-US" dirty="0">
                <a:latin typeface="Courier New" pitchFamily="-65" charset="0"/>
              </a:rPr>
              <a:t>()</a:t>
            </a:r>
            <a:endParaRPr lang="en-US" dirty="0"/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1371600" y="5715000"/>
            <a:ext cx="6241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</a:rPr>
              <a:t>How about blank lines and trailing newlines?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Loading Fasta Sequences: Step 5</a:t>
            </a:r>
            <a:endParaRPr lang="en-US"/>
          </a:p>
        </p:txBody>
      </p:sp>
      <p:sp>
        <p:nvSpPr>
          <p:cNvPr id="70659" name="Rectangle 4"/>
          <p:cNvSpPr>
            <a:spLocks noChangeArrowheads="1"/>
          </p:cNvSpPr>
          <p:nvPr/>
        </p:nvSpPr>
        <p:spPr bwMode="auto">
          <a:xfrm>
            <a:off x="431800" y="1219200"/>
            <a:ext cx="8266113" cy="5029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sz="1400" dirty="0">
                <a:latin typeface="Courier New" pitchFamily="-65" charset="0"/>
              </a:rPr>
              <a:t># ex. 8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#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# read 1 line at a time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# identify the </a:t>
            </a:r>
            <a:r>
              <a:rPr lang="en-US" sz="1400" dirty="0" err="1">
                <a:latin typeface="Courier New" pitchFamily="-65" charset="0"/>
              </a:rPr>
              <a:t>fasta</a:t>
            </a:r>
            <a:r>
              <a:rPr lang="en-US" sz="1400" dirty="0">
                <a:latin typeface="Courier New" pitchFamily="-65" charset="0"/>
              </a:rPr>
              <a:t> sequence header and the sequence data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# account for blank lines and trailing space/newlines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# collect sequence data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def example8(pathname):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file = </a:t>
            </a:r>
            <a:r>
              <a:rPr lang="en-US" sz="1400" dirty="0" err="1">
                <a:latin typeface="Courier New" pitchFamily="-65" charset="0"/>
              </a:rPr>
              <a:t>open(pathname,"r</a:t>
            </a:r>
            <a:r>
              <a:rPr lang="en-US" sz="1400" dirty="0">
                <a:latin typeface="Courier New" pitchFamily="-65" charset="0"/>
              </a:rPr>
              <a:t>")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data = "" 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for line in file: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	</a:t>
            </a:r>
            <a:r>
              <a:rPr lang="en-US" sz="1400" dirty="0">
                <a:solidFill>
                  <a:srgbClr val="FF0000"/>
                </a:solidFill>
                <a:latin typeface="Courier New" pitchFamily="-65" charset="0"/>
              </a:rPr>
              <a:t># remove the trailing '\</a:t>
            </a:r>
            <a:r>
              <a:rPr lang="en-US" sz="1400" dirty="0" err="1">
                <a:solidFill>
                  <a:srgbClr val="FF0000"/>
                </a:solidFill>
                <a:latin typeface="Courier New" pitchFamily="-65" charset="0"/>
              </a:rPr>
              <a:t>n</a:t>
            </a:r>
            <a:r>
              <a:rPr lang="en-US" sz="1400" dirty="0">
                <a:solidFill>
                  <a:srgbClr val="FF0000"/>
                </a:solidFill>
                <a:latin typeface="Courier New" pitchFamily="-65" charset="0"/>
              </a:rPr>
              <a:t>' and trailing spaces</a:t>
            </a:r>
            <a:endParaRPr lang="en-US" sz="1400" dirty="0">
              <a:latin typeface="Courier New" pitchFamily="-65" charset="0"/>
            </a:endParaRP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	line = </a:t>
            </a:r>
            <a:r>
              <a:rPr lang="en-US" sz="1400" dirty="0" err="1">
                <a:latin typeface="Courier New" pitchFamily="-65" charset="0"/>
              </a:rPr>
              <a:t>line.rstrip('\n</a:t>
            </a:r>
            <a:r>
              <a:rPr lang="en-US" sz="1400" dirty="0">
                <a:latin typeface="Courier New" pitchFamily="-65" charset="0"/>
              </a:rPr>
              <a:t> ')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	</a:t>
            </a:r>
            <a:r>
              <a:rPr lang="en-US" sz="1400" dirty="0">
                <a:solidFill>
                  <a:srgbClr val="FF0000"/>
                </a:solidFill>
                <a:latin typeface="Courier New" pitchFamily="-65" charset="0"/>
              </a:rPr>
              <a:t># if the line length is &lt; 1, there nothing to do for this line</a:t>
            </a:r>
          </a:p>
          <a:p>
            <a:pPr defTabSz="414338" eaLnBrk="0"/>
            <a:r>
              <a:rPr lang="en-US" sz="1400" dirty="0">
                <a:solidFill>
                  <a:srgbClr val="FF0000"/>
                </a:solidFill>
                <a:latin typeface="Courier New" pitchFamily="-65" charset="0"/>
              </a:rPr>
              <a:t>		# so move to the next line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	if </a:t>
            </a:r>
            <a:r>
              <a:rPr lang="en-US" sz="1400" dirty="0" err="1">
                <a:latin typeface="Courier New" pitchFamily="-65" charset="0"/>
              </a:rPr>
              <a:t>len</a:t>
            </a:r>
            <a:r>
              <a:rPr lang="en-US" sz="1400" dirty="0">
                <a:latin typeface="Courier New" pitchFamily="-65" charset="0"/>
              </a:rPr>
              <a:t>( line ) &lt; 1: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		continue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	if line[0] == '&gt;':</a:t>
            </a:r>
          </a:p>
          <a:p>
            <a:pPr defTabSz="414338" eaLnBrk="0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 dirty="0">
                <a:latin typeface="Courier New" pitchFamily="-65" charset="0"/>
              </a:rPr>
              <a:t>			print "</a:t>
            </a:r>
            <a:r>
              <a:rPr lang="en-US" sz="1400" dirty="0" err="1">
                <a:latin typeface="Courier New" pitchFamily="-65" charset="0"/>
              </a:rPr>
              <a:t>data",data</a:t>
            </a:r>
            <a:endParaRPr lang="en-US" sz="1400" dirty="0">
              <a:latin typeface="Courier New" pitchFamily="-65" charset="0"/>
            </a:endParaRPr>
          </a:p>
          <a:p>
            <a:pPr defTabSz="414338" eaLnBrk="0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 dirty="0">
                <a:latin typeface="Courier New" pitchFamily="-65" charset="0"/>
              </a:rPr>
              <a:t>			data = ""</a:t>
            </a:r>
          </a:p>
          <a:p>
            <a:pPr defTabSz="414338" eaLnBrk="0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 dirty="0">
                <a:latin typeface="Courier New" pitchFamily="-65" charset="0"/>
              </a:rPr>
              <a:t>			print "</a:t>
            </a:r>
            <a:r>
              <a:rPr lang="en-US" sz="1400" dirty="0" err="1">
                <a:latin typeface="Courier New" pitchFamily="-65" charset="0"/>
              </a:rPr>
              <a:t>header",line</a:t>
            </a:r>
            <a:endParaRPr lang="en-US" sz="1400" dirty="0">
              <a:latin typeface="Courier New" pitchFamily="-65" charset="0"/>
            </a:endParaRP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	else: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		data = data + line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</a:t>
            </a:r>
            <a:r>
              <a:rPr lang="en-US" sz="1400" dirty="0" err="1">
                <a:latin typeface="Courier New" pitchFamily="-65" charset="0"/>
              </a:rPr>
              <a:t>file.close</a:t>
            </a:r>
            <a:r>
              <a:rPr lang="en-US" sz="1400" dirty="0">
                <a:latin typeface="Courier New" pitchFamily="-65" charset="0"/>
              </a:rPr>
              <a:t>()</a:t>
            </a: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4419600" y="4800600"/>
            <a:ext cx="3886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How about blank lines and trailing newlines?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Loading Fasta Sequences: Step 6</a:t>
            </a:r>
            <a:endParaRPr lang="en-US"/>
          </a:p>
        </p:txBody>
      </p:sp>
      <p:sp>
        <p:nvSpPr>
          <p:cNvPr id="71683" name="Rectangle 4"/>
          <p:cNvSpPr>
            <a:spLocks noChangeArrowheads="1"/>
          </p:cNvSpPr>
          <p:nvPr/>
        </p:nvSpPr>
        <p:spPr bwMode="auto">
          <a:xfrm>
            <a:off x="431800" y="1219200"/>
            <a:ext cx="8266113" cy="48006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>
                <a:latin typeface="Courier New" pitchFamily="-65" charset="0"/>
              </a:rPr>
              <a:t>def </a:t>
            </a:r>
            <a:r>
              <a:rPr lang="en-US" b="1" dirty="0" err="1">
                <a:latin typeface="Courier New" pitchFamily="-65" charset="0"/>
              </a:rPr>
              <a:t>readFastaFile</a:t>
            </a:r>
            <a:r>
              <a:rPr lang="en-US" dirty="0" err="1">
                <a:latin typeface="Courier New" pitchFamily="-65" charset="0"/>
              </a:rPr>
              <a:t>(filename</a:t>
            </a:r>
            <a:r>
              <a:rPr lang="en-US" dirty="0">
                <a:latin typeface="Courier New" pitchFamily="-65" charset="0"/>
              </a:rPr>
              <a:t>):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file = </a:t>
            </a:r>
            <a:r>
              <a:rPr lang="en-US" dirty="0" err="1">
                <a:latin typeface="Courier New" pitchFamily="-65" charset="0"/>
              </a:rPr>
              <a:t>open(filename,"r</a:t>
            </a:r>
            <a:r>
              <a:rPr lang="en-US" dirty="0">
                <a:latin typeface="Courier New" pitchFamily="-65" charset="0"/>
              </a:rPr>
              <a:t>")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</a:t>
            </a:r>
            <a:r>
              <a:rPr lang="en-US" dirty="0" err="1">
                <a:latin typeface="Courier New" pitchFamily="-65" charset="0"/>
              </a:rPr>
              <a:t>sequence_data</a:t>
            </a:r>
            <a:r>
              <a:rPr lang="en-US" dirty="0">
                <a:latin typeface="Courier New" pitchFamily="-65" charset="0"/>
              </a:rPr>
              <a:t> = []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for line in file: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# remove the trailing '\</a:t>
            </a:r>
            <a:r>
              <a:rPr lang="en-US" dirty="0" err="1">
                <a:latin typeface="Courier New" pitchFamily="-65" charset="0"/>
              </a:rPr>
              <a:t>n</a:t>
            </a:r>
            <a:r>
              <a:rPr lang="en-US" dirty="0">
                <a:latin typeface="Courier New" pitchFamily="-65" charset="0"/>
              </a:rPr>
              <a:t>' and trailing spaces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line = </a:t>
            </a:r>
            <a:r>
              <a:rPr lang="en-US" dirty="0" err="1">
                <a:latin typeface="Courier New" pitchFamily="-65" charset="0"/>
              </a:rPr>
              <a:t>line.rstrip('\n</a:t>
            </a:r>
            <a:r>
              <a:rPr lang="en-US" dirty="0">
                <a:latin typeface="Courier New" pitchFamily="-65" charset="0"/>
              </a:rPr>
              <a:t> ')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# if the line length is &lt; 1, do nothing 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# so skip rest of iteration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if </a:t>
            </a:r>
            <a:r>
              <a:rPr lang="en-US" dirty="0" err="1">
                <a:latin typeface="Courier New" pitchFamily="-65" charset="0"/>
              </a:rPr>
              <a:t>len</a:t>
            </a:r>
            <a:r>
              <a:rPr lang="en-US" dirty="0">
                <a:latin typeface="Courier New" pitchFamily="-65" charset="0"/>
              </a:rPr>
              <a:t>( line ) &lt; 1: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continue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if line[0] == '&gt;':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</a:t>
            </a:r>
            <a:r>
              <a:rPr lang="en-US" dirty="0" err="1">
                <a:latin typeface="Courier New" pitchFamily="-65" charset="0"/>
              </a:rPr>
              <a:t>sequence_data.append</a:t>
            </a:r>
            <a:r>
              <a:rPr lang="en-US" dirty="0">
                <a:latin typeface="Courier New" pitchFamily="-65" charset="0"/>
              </a:rPr>
              <a:t>('')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else: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</a:t>
            </a:r>
            <a:r>
              <a:rPr lang="en-US" dirty="0" err="1">
                <a:latin typeface="Courier New" pitchFamily="-65" charset="0"/>
              </a:rPr>
              <a:t>k</a:t>
            </a:r>
            <a:r>
              <a:rPr lang="en-US" dirty="0">
                <a:latin typeface="Courier New" pitchFamily="-65" charset="0"/>
              </a:rPr>
              <a:t> = </a:t>
            </a:r>
            <a:r>
              <a:rPr lang="en-US" dirty="0" err="1">
                <a:latin typeface="Courier New" pitchFamily="-65" charset="0"/>
              </a:rPr>
              <a:t>len(sequence_data</a:t>
            </a:r>
            <a:r>
              <a:rPr lang="en-US" dirty="0">
                <a:latin typeface="Courier New" pitchFamily="-65" charset="0"/>
              </a:rPr>
              <a:t>) - 1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</a:t>
            </a:r>
            <a:r>
              <a:rPr lang="en-US" dirty="0" err="1">
                <a:latin typeface="Courier New" pitchFamily="-65" charset="0"/>
              </a:rPr>
              <a:t>sequence_data[k</a:t>
            </a:r>
            <a:r>
              <a:rPr lang="en-US" dirty="0">
                <a:latin typeface="Courier New" pitchFamily="-65" charset="0"/>
              </a:rPr>
              <a:t>] = </a:t>
            </a:r>
            <a:r>
              <a:rPr lang="en-US" dirty="0" err="1">
                <a:latin typeface="Courier New" pitchFamily="-65" charset="0"/>
              </a:rPr>
              <a:t>sequence_data[k</a:t>
            </a:r>
            <a:r>
              <a:rPr lang="en-US" dirty="0">
                <a:latin typeface="Courier New" pitchFamily="-65" charset="0"/>
              </a:rPr>
              <a:t>] + line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</a:t>
            </a:r>
            <a:r>
              <a:rPr lang="en-US" dirty="0" err="1">
                <a:latin typeface="Courier New" pitchFamily="-65" charset="0"/>
              </a:rPr>
              <a:t>file.close</a:t>
            </a:r>
            <a:r>
              <a:rPr lang="en-US" dirty="0">
                <a:latin typeface="Courier New" pitchFamily="-65" charset="0"/>
              </a:rPr>
              <a:t>()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</a:t>
            </a:r>
            <a:r>
              <a:rPr lang="en-US" dirty="0" err="1">
                <a:latin typeface="Courier New" pitchFamily="-65" charset="0"/>
              </a:rPr>
              <a:t>return(sequence_data</a:t>
            </a:r>
            <a:r>
              <a:rPr lang="en-US" dirty="0">
                <a:latin typeface="Courier New" pitchFamily="-65" charset="0"/>
              </a:rPr>
              <a:t>)</a:t>
            </a:r>
            <a:endParaRPr lang="en-US" dirty="0"/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3962400" y="6019800"/>
            <a:ext cx="4683125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How about blank lines and trailing newlines?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 of File Operations</a:t>
            </a: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66C31-195C-6D46-8973-4BAA24990931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graphicFrame>
        <p:nvGraphicFramePr>
          <p:cNvPr id="21541" name="Group 37"/>
          <p:cNvGraphicFramePr>
            <a:graphicFrameLocks noGrp="1"/>
          </p:cNvGraphicFramePr>
          <p:nvPr/>
        </p:nvGraphicFramePr>
        <p:xfrm>
          <a:off x="1233488" y="1397000"/>
          <a:ext cx="6816725" cy="4341813"/>
        </p:xfrm>
        <a:graphic>
          <a:graphicData uri="http://schemas.openxmlformats.org/drawingml/2006/table">
            <a:tbl>
              <a:tblPr/>
              <a:tblGrid>
                <a:gridCol w="1749425"/>
                <a:gridCol w="506730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Method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Read([n])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Reads at most n bytes; if no n is specified, reads the entire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Readline([n])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Reads a line of input, if n is specified reads at most n bytes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Readlines()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Reads all lines and returns the in a list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Xreadlines()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Reads all lines but handles them as a XRangeType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Write(s)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Writes string 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Writelines(l)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Writes all strings in list I as lines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Close()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Closes the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Seek(offset[, mode])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Changes to a new file position=start + offset.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Start is specified by the mode argument: mode=0 (default), start = start of the file, mode=1, start = current file position and mode=2, start = end of the file.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787400" y="1524000"/>
            <a:ext cx="7642225" cy="4695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72707" name="Rectang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Importing ClustalW Files</a:t>
            </a:r>
            <a:endParaRPr lang="en-US"/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600075" y="1371600"/>
            <a:ext cx="7642225" cy="4695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pPr eaLnBrk="0"/>
            <a:r>
              <a:rPr lang="en-US" sz="1000">
                <a:latin typeface="Courier New" pitchFamily="-65" charset="0"/>
              </a:rPr>
              <a:t>clustalw</a:t>
            </a:r>
          </a:p>
          <a:p>
            <a:pPr eaLnBrk="0"/>
            <a:endParaRPr lang="en-US" sz="1000">
              <a:latin typeface="Courier New" pitchFamily="-65" charset="0"/>
            </a:endParaRPr>
          </a:p>
          <a:p>
            <a:pPr eaLnBrk="0"/>
            <a:r>
              <a:rPr lang="en-US" sz="1000">
                <a:latin typeface="Courier New" pitchFamily="-65" charset="0"/>
              </a:rPr>
              <a:t>0xOLI           RIILVTGASDGIGREAAMTYARY--GATVILLGRN----------------EEKLRQV--</a:t>
            </a:r>
          </a:p>
          <a:p>
            <a:pPr eaLnBrk="0"/>
            <a:r>
              <a:rPr lang="en-US" sz="1000">
                <a:latin typeface="Courier New" pitchFamily="-65" charset="0"/>
              </a:rPr>
              <a:t>1xMAN           KKVIVTGASKGIGREMAYHLAKM-GA-HVVVTARS----------------KETLQKV--</a:t>
            </a:r>
          </a:p>
          <a:p>
            <a:pPr eaLnBrk="0"/>
            <a:r>
              <a:rPr lang="en-US" sz="1000">
                <a:latin typeface="Courier New" pitchFamily="-65" charset="0"/>
              </a:rPr>
              <a:t>2xAST           KVILITGASRGIGLQLVKTVIEEDDECIVYGVART----------------EAGLQSL--</a:t>
            </a:r>
          </a:p>
          <a:p>
            <a:pPr eaLnBrk="0"/>
            <a:r>
              <a:rPr lang="en-US" sz="1000">
                <a:latin typeface="Courier New" pitchFamily="-65" charset="0"/>
              </a:rPr>
              <a:t>3xAST           KVILVTGVSRGIGKSIVDVLFSLDKDTVVYGVARS-------------------EAPL--</a:t>
            </a:r>
          </a:p>
          <a:p>
            <a:pPr eaLnBrk="0"/>
            <a:r>
              <a:rPr lang="en-US" sz="1000">
                <a:latin typeface="Courier New" pitchFamily="-65" charset="0"/>
              </a:rPr>
              <a:t>4xAST           KIAVVTGASGGIGYEVTKELARN--GYLVYACARR----------------LEPMAQL--</a:t>
            </a:r>
          </a:p>
          <a:p>
            <a:pPr eaLnBrk="0"/>
            <a:r>
              <a:rPr lang="en-US" sz="1000">
                <a:latin typeface="Courier New" pitchFamily="-65" charset="0"/>
              </a:rPr>
              <a:t>5xMAN           HVALVTGGNKGIGLAIVRDLCRL-FSGDVVLTARD---------------VTRGQAAV--</a:t>
            </a:r>
          </a:p>
          <a:p>
            <a:pPr eaLnBrk="0"/>
            <a:r>
              <a:rPr lang="en-US" sz="1000">
                <a:latin typeface="Courier New" pitchFamily="-65" charset="0"/>
              </a:rPr>
              <a:t>6xCSU           NTVLITGGSAGIGLELAKRLLEL--GNEVIICGRS---------------EARLAEAK--</a:t>
            </a:r>
          </a:p>
          <a:p>
            <a:pPr eaLnBrk="0"/>
            <a:r>
              <a:rPr lang="en-US" sz="1000">
                <a:latin typeface="Courier New" pitchFamily="-65" charset="0"/>
              </a:rPr>
              <a:t>7xEX            KTVIITGGARGLGAEAARQAVAA-GARVVLADVLD---------------E-EGAATA--</a:t>
            </a:r>
          </a:p>
          <a:p>
            <a:pPr eaLnBrk="0"/>
            <a:r>
              <a:rPr lang="en-US" sz="1000">
                <a:latin typeface="Courier New" pitchFamily="-65" charset="0"/>
              </a:rPr>
              <a:t>8xASP           KTVLLTGASRGLGVYIARALAKE--QATVVCVSRS----------------QSGLAQT--</a:t>
            </a:r>
          </a:p>
          <a:p>
            <a:pPr eaLnBrk="0"/>
            <a:r>
              <a:rPr lang="en-US" sz="1000">
                <a:latin typeface="Courier New" pitchFamily="-65" charset="0"/>
              </a:rPr>
              <a:t>9xCSU           KTALITGGGRGIGRATALALAKE--GVNIGLIGRT----------------SANVEKV--</a:t>
            </a:r>
          </a:p>
          <a:p>
            <a:pPr eaLnBrk="0"/>
            <a:r>
              <a:rPr lang="en-US" sz="1000">
                <a:latin typeface="Courier New" pitchFamily="-65" charset="0"/>
              </a:rPr>
              <a:t>10xOBR          KIALVTGAMGGLGTAICQALAKD-GCIVAANCLPN---------------FEPAAAWL--</a:t>
            </a:r>
          </a:p>
          <a:p>
            <a:pPr eaLnBrk="0"/>
            <a:endParaRPr lang="en-US" sz="1000">
              <a:latin typeface="Courier New" pitchFamily="-65" charset="0"/>
            </a:endParaRPr>
          </a:p>
          <a:p>
            <a:pPr eaLnBrk="0"/>
            <a:endParaRPr lang="en-US" sz="1000">
              <a:latin typeface="Courier New" pitchFamily="-65" charset="0"/>
            </a:endParaRPr>
          </a:p>
          <a:p>
            <a:pPr eaLnBrk="0"/>
            <a:r>
              <a:rPr lang="en-US" sz="1000">
                <a:latin typeface="Courier New" pitchFamily="-65" charset="0"/>
              </a:rPr>
              <a:t>0xOLI           ---ASHIN--EETG-RQPQWFILDLLTCTSENC-QQLAQRIAVNY----P-RLDGVLHNA</a:t>
            </a:r>
          </a:p>
          <a:p>
            <a:pPr eaLnBrk="0"/>
            <a:r>
              <a:rPr lang="en-US" sz="1000">
                <a:latin typeface="Courier New" pitchFamily="-65" charset="0"/>
              </a:rPr>
              <a:t>1xMAN           ---VSHCL---ELG-AASAHYIA-GT---MEDM-TFAEQFVAQAG--KLMGGLDMLILNH</a:t>
            </a:r>
          </a:p>
          <a:p>
            <a:pPr eaLnBrk="0"/>
            <a:r>
              <a:rPr lang="en-US" sz="1000">
                <a:latin typeface="Courier New" pitchFamily="-65" charset="0"/>
              </a:rPr>
              <a:t>2xAST           ---QREYG--------ADKFVYRVLD---ITDR-SRMEALVEEIR--QKHGKLDGIVANA</a:t>
            </a:r>
          </a:p>
          <a:p>
            <a:pPr eaLnBrk="0"/>
            <a:r>
              <a:rPr lang="en-US" sz="1000">
                <a:latin typeface="Courier New" pitchFamily="-65" charset="0"/>
              </a:rPr>
              <a:t>3xAST           ----KKLK--EKYG-DRFFYVVG--D---ITED-SVLKQLVNAAVK--GHGKIDSLVANA</a:t>
            </a:r>
          </a:p>
          <a:p>
            <a:pPr eaLnBrk="0"/>
            <a:r>
              <a:rPr lang="en-US" sz="1000">
                <a:latin typeface="Courier New" pitchFamily="-65" charset="0"/>
              </a:rPr>
              <a:t>4xAST           -----AIQ----FG-NDSIKPYK-LD---ISKP-EEIVTFSGFLRANLPDGKLDLLYNNA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5xMAN           ----QQLQ---AEG--LSPRFHQ-LD---IDDL-QSIRALRDFLR--KEYGGLDVLVNNA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6xCSU           ----QQLP--------N-IHTKQ-CD---VADR-SQREALYEWALK--EYPNLNVLVNNA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7xEX            -------R---ELG--DAARYQH-LD---VTIE-EDWQRVVAYAR--EEFGSVDGLVNNA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8xASP           ---CNAVK---AAG--GKAIAIP-FD---VRNT-SQLSALVQQAQ--DIVGPIDVLINNA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9xCSU           ---AEEVK---ALG--VKAAFAA-AD---VKDA-DQVNQAVAQVK--EQLGDIDILINNA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10xOBR          ----GQQE---ALG--FKFYVAE-GD---VSDF-ESCKAMVAKIEA--DLGPVDILVNNA</a:t>
            </a:r>
            <a:endParaRPr lang="en-US"/>
          </a:p>
          <a:p>
            <a:pPr eaLnBrk="0"/>
            <a:endParaRPr lang="en-US" sz="1200">
              <a:latin typeface="Courier New" pitchFamily="-65" charset="0"/>
            </a:endParaRPr>
          </a:p>
          <a:p>
            <a:pPr eaLnBrk="0"/>
            <a:r>
              <a:rPr lang="en-US" sz="1200">
                <a:latin typeface="Courier New" pitchFamily="-65" charset="0"/>
              </a:rPr>
              <a:t>…</a:t>
            </a:r>
          </a:p>
          <a:p>
            <a:pPr eaLnBrk="0"/>
            <a:r>
              <a:rPr lang="en-US" sz="1200">
                <a:latin typeface="Courier New" pitchFamily="-65" charset="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Reading from ClustalW Files</a:t>
            </a:r>
            <a:endParaRPr lang="en-US"/>
          </a:p>
        </p:txBody>
      </p:sp>
      <p:sp>
        <p:nvSpPr>
          <p:cNvPr id="22533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619B8-5C82-0A40-8505-5AF2F6D1255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2253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377825" y="1355725"/>
            <a:ext cx="8335963" cy="4185761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/>
            <a:r>
              <a:rPr lang="en-US" sz="1400" dirty="0">
                <a:latin typeface="Courier New" pitchFamily="-65" charset="0"/>
              </a:rPr>
              <a:t>def </a:t>
            </a:r>
            <a:r>
              <a:rPr lang="en-US" sz="1400" b="1" dirty="0" err="1">
                <a:latin typeface="Courier New" pitchFamily="-65" charset="0"/>
              </a:rPr>
              <a:t>loadClustalwAlignment</a:t>
            </a:r>
            <a:r>
              <a:rPr lang="en-US" sz="1400" dirty="0" err="1">
                <a:latin typeface="Courier New" pitchFamily="-65" charset="0"/>
              </a:rPr>
              <a:t>(pathname</a:t>
            </a:r>
            <a:r>
              <a:rPr lang="en-US" sz="1400" dirty="0">
                <a:latin typeface="Courier New" pitchFamily="-65" charset="0"/>
              </a:rPr>
              <a:t>):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sequences = []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id2SequenceMap = </a:t>
            </a:r>
            <a:r>
              <a:rPr lang="en-US" sz="1400" dirty="0" err="1">
                <a:latin typeface="Courier New" pitchFamily="-65" charset="0"/>
              </a:rPr>
              <a:t>dict</a:t>
            </a:r>
            <a:r>
              <a:rPr lang="en-US" sz="1400" dirty="0">
                <a:latin typeface="Courier New" pitchFamily="-65" charset="0"/>
              </a:rPr>
              <a:t>()  # Keep id -&gt; </a:t>
            </a:r>
            <a:r>
              <a:rPr lang="en-US" sz="1400" dirty="0" err="1">
                <a:latin typeface="Courier New" pitchFamily="-65" charset="0"/>
              </a:rPr>
              <a:t>seq</a:t>
            </a:r>
            <a:r>
              <a:rPr lang="en-US" sz="1400" dirty="0">
                <a:latin typeface="Courier New" pitchFamily="-65" charset="0"/>
              </a:rPr>
              <a:t> dictionary to collect data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</a:t>
            </a:r>
            <a:r>
              <a:rPr lang="en-US" sz="1400" dirty="0" err="1">
                <a:latin typeface="Courier New" pitchFamily="-65" charset="0"/>
              </a:rPr>
              <a:t>f</a:t>
            </a:r>
            <a:r>
              <a:rPr lang="en-US" sz="1400" dirty="0">
                <a:latin typeface="Courier New" pitchFamily="-65" charset="0"/>
              </a:rPr>
              <a:t>=</a:t>
            </a:r>
            <a:r>
              <a:rPr lang="en-US" sz="1400" dirty="0" err="1">
                <a:latin typeface="Courier New" pitchFamily="-65" charset="0"/>
              </a:rPr>
              <a:t>open(pathname</a:t>
            </a:r>
            <a:r>
              <a:rPr lang="en-US" sz="1400" dirty="0">
                <a:latin typeface="Courier New" pitchFamily="-65" charset="0"/>
              </a:rPr>
              <a:t>, '</a:t>
            </a:r>
            <a:r>
              <a:rPr lang="en-US" sz="1400" dirty="0" err="1">
                <a:latin typeface="Courier New" pitchFamily="-65" charset="0"/>
              </a:rPr>
              <a:t>r</a:t>
            </a:r>
            <a:r>
              <a:rPr lang="en-US" sz="1400" dirty="0">
                <a:latin typeface="Courier New" pitchFamily="-65" charset="0"/>
              </a:rPr>
              <a:t>')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</a:t>
            </a:r>
            <a:r>
              <a:rPr lang="en-US" sz="1400" dirty="0" err="1">
                <a:latin typeface="Courier New" pitchFamily="-65" charset="0"/>
              </a:rPr>
              <a:t>f.readline</a:t>
            </a:r>
            <a:r>
              <a:rPr lang="en-US" sz="1400" dirty="0">
                <a:latin typeface="Courier New" pitchFamily="-65" charset="0"/>
              </a:rPr>
              <a:t>()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for line in </a:t>
            </a:r>
            <a:r>
              <a:rPr lang="en-US" sz="1400" dirty="0" err="1">
                <a:latin typeface="Courier New" pitchFamily="-65" charset="0"/>
              </a:rPr>
              <a:t>f</a:t>
            </a:r>
            <a:r>
              <a:rPr lang="en-US" sz="1400" dirty="0">
                <a:latin typeface="Courier New" pitchFamily="-65" charset="0"/>
              </a:rPr>
              <a:t>: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    line = </a:t>
            </a:r>
            <a:r>
              <a:rPr lang="en-US" sz="1400" dirty="0" err="1">
                <a:latin typeface="Courier New" pitchFamily="-65" charset="0"/>
              </a:rPr>
              <a:t>line.replace('\n</a:t>
            </a:r>
            <a:r>
              <a:rPr lang="en-US" sz="1400" dirty="0">
                <a:latin typeface="Courier New" pitchFamily="-65" charset="0"/>
              </a:rPr>
              <a:t>','')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    if (</a:t>
            </a:r>
            <a:r>
              <a:rPr lang="en-US" sz="1400" dirty="0" err="1">
                <a:latin typeface="Courier New" pitchFamily="-65" charset="0"/>
              </a:rPr>
              <a:t>len(line</a:t>
            </a:r>
            <a:r>
              <a:rPr lang="en-US" sz="1400" dirty="0">
                <a:latin typeface="Courier New" pitchFamily="-65" charset="0"/>
              </a:rPr>
              <a:t>)&gt;1):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        </a:t>
            </a:r>
            <a:r>
              <a:rPr lang="en-US" sz="1400" dirty="0" err="1">
                <a:latin typeface="Courier New" pitchFamily="-65" charset="0"/>
              </a:rPr>
              <a:t>sequenceID</a:t>
            </a:r>
            <a:r>
              <a:rPr lang="en-US" sz="1400" dirty="0">
                <a:latin typeface="Courier New" pitchFamily="-65" charset="0"/>
              </a:rPr>
              <a:t> = </a:t>
            </a:r>
            <a:r>
              <a:rPr lang="en-US" sz="1400" dirty="0" err="1">
                <a:latin typeface="Courier New" pitchFamily="-65" charset="0"/>
              </a:rPr>
              <a:t>extractID(line</a:t>
            </a:r>
            <a:r>
              <a:rPr lang="en-US" sz="1400" dirty="0">
                <a:latin typeface="Courier New" pitchFamily="-65" charset="0"/>
              </a:rPr>
              <a:t>)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        if (</a:t>
            </a:r>
            <a:r>
              <a:rPr lang="en-US" sz="1400" dirty="0" err="1">
                <a:latin typeface="Courier New" pitchFamily="-65" charset="0"/>
              </a:rPr>
              <a:t>sequenceID</a:t>
            </a:r>
            <a:r>
              <a:rPr lang="en-US" sz="1400" dirty="0">
                <a:latin typeface="Courier New" pitchFamily="-65" charset="0"/>
              </a:rPr>
              <a:t> in id2SequenceMap):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            </a:t>
            </a:r>
            <a:r>
              <a:rPr lang="en-US" sz="1400" dirty="0" err="1">
                <a:latin typeface="Courier New" pitchFamily="-65" charset="0"/>
              </a:rPr>
              <a:t>prevSequence</a:t>
            </a:r>
            <a:r>
              <a:rPr lang="en-US" sz="1400" dirty="0">
                <a:latin typeface="Courier New" pitchFamily="-65" charset="0"/>
              </a:rPr>
              <a:t> = id2SequenceMap[sequenceID]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        else: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            </a:t>
            </a:r>
            <a:r>
              <a:rPr lang="en-US" sz="1400" dirty="0" err="1">
                <a:latin typeface="Courier New" pitchFamily="-65" charset="0"/>
              </a:rPr>
              <a:t>prevSequence</a:t>
            </a:r>
            <a:r>
              <a:rPr lang="en-US" sz="1400" dirty="0">
                <a:latin typeface="Courier New" pitchFamily="-65" charset="0"/>
              </a:rPr>
              <a:t> = ' '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        id2SequenceMap[sequenceID]= </a:t>
            </a:r>
            <a:r>
              <a:rPr lang="en-US" sz="1400" dirty="0" err="1">
                <a:latin typeface="Courier New" pitchFamily="-65" charset="0"/>
              </a:rPr>
              <a:t>prevSequence</a:t>
            </a:r>
            <a:r>
              <a:rPr lang="en-US" sz="1400" dirty="0">
                <a:latin typeface="Courier New" pitchFamily="-65" charset="0"/>
              </a:rPr>
              <a:t> + </a:t>
            </a:r>
            <a:r>
              <a:rPr lang="en-US" sz="1400" dirty="0" err="1">
                <a:latin typeface="Courier New" pitchFamily="-65" charset="0"/>
              </a:rPr>
              <a:t>extractSequence(line</a:t>
            </a:r>
            <a:r>
              <a:rPr lang="en-US" sz="1400" dirty="0">
                <a:latin typeface="Courier New" pitchFamily="-65" charset="0"/>
              </a:rPr>
              <a:t>)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</a:t>
            </a:r>
            <a:r>
              <a:rPr lang="en-US" sz="1400" dirty="0" err="1">
                <a:latin typeface="Courier New" pitchFamily="-65" charset="0"/>
              </a:rPr>
              <a:t>f.close</a:t>
            </a:r>
            <a:r>
              <a:rPr lang="en-US" sz="1400" dirty="0">
                <a:latin typeface="Courier New" pitchFamily="-65" charset="0"/>
              </a:rPr>
              <a:t>()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sequences = []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	for key in id2SequenceMap.keys():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    sequences = sequences + [key + ":"+id2SequenceMap[key]]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return sequences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Writing to Text Files</a:t>
            </a:r>
            <a:endParaRPr 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7AD2A-7E5A-8448-9E67-8726E4D87731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2355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385763" y="1143000"/>
            <a:ext cx="8335962" cy="5346736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>
                <a:latin typeface="Courier New" pitchFamily="-65" charset="0"/>
              </a:rPr>
              <a:t>def </a:t>
            </a:r>
            <a:r>
              <a:rPr lang="en-US" b="1" dirty="0" err="1">
                <a:latin typeface="Courier New" pitchFamily="-65" charset="0"/>
              </a:rPr>
              <a:t>translateFastaFile</a:t>
            </a:r>
            <a:r>
              <a:rPr lang="en-US" dirty="0" err="1">
                <a:latin typeface="Courier New" pitchFamily="-65" charset="0"/>
              </a:rPr>
              <a:t>(infilename</a:t>
            </a:r>
            <a:r>
              <a:rPr lang="en-US" dirty="0">
                <a:latin typeface="Courier New" pitchFamily="-65" charset="0"/>
              </a:rPr>
              <a:t>, </a:t>
            </a:r>
            <a:r>
              <a:rPr lang="en-US" dirty="0" err="1">
                <a:latin typeface="Courier New" pitchFamily="-65" charset="0"/>
              </a:rPr>
              <a:t>outfilename</a:t>
            </a:r>
            <a:r>
              <a:rPr lang="en-US" dirty="0">
                <a:latin typeface="Courier New" pitchFamily="-65" charset="0"/>
              </a:rPr>
              <a:t>):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</a:t>
            </a:r>
            <a:r>
              <a:rPr lang="en-US" dirty="0" err="1">
                <a:latin typeface="Courier New" pitchFamily="-65" charset="0"/>
              </a:rPr>
              <a:t>infile</a:t>
            </a:r>
            <a:r>
              <a:rPr lang="en-US" dirty="0">
                <a:latin typeface="Courier New" pitchFamily="-65" charset="0"/>
              </a:rPr>
              <a:t> = </a:t>
            </a:r>
            <a:r>
              <a:rPr lang="en-US" dirty="0" err="1">
                <a:latin typeface="Courier New" pitchFamily="-65" charset="0"/>
              </a:rPr>
              <a:t>open(filename,"r</a:t>
            </a:r>
            <a:r>
              <a:rPr lang="en-US" dirty="0">
                <a:latin typeface="Courier New" pitchFamily="-65" charset="0"/>
              </a:rPr>
              <a:t>")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</a:t>
            </a:r>
            <a:r>
              <a:rPr lang="en-US" dirty="0" err="1">
                <a:latin typeface="Courier New" pitchFamily="-65" charset="0"/>
              </a:rPr>
              <a:t>outfile</a:t>
            </a:r>
            <a:r>
              <a:rPr lang="en-US" dirty="0">
                <a:latin typeface="Courier New" pitchFamily="-65" charset="0"/>
              </a:rPr>
              <a:t> = </a:t>
            </a:r>
            <a:r>
              <a:rPr lang="en-US" dirty="0" err="1">
                <a:latin typeface="Courier New" pitchFamily="-65" charset="0"/>
              </a:rPr>
              <a:t>open(filename</a:t>
            </a:r>
            <a:r>
              <a:rPr lang="en-US" dirty="0">
                <a:latin typeface="Courier New" pitchFamily="-65" charset="0"/>
              </a:rPr>
              <a:t>, "</a:t>
            </a:r>
            <a:r>
              <a:rPr lang="en-US" dirty="0" err="1">
                <a:latin typeface="Courier New" pitchFamily="-65" charset="0"/>
              </a:rPr>
              <a:t>w</a:t>
            </a:r>
            <a:r>
              <a:rPr lang="en-US" dirty="0">
                <a:latin typeface="Courier New" pitchFamily="-65" charset="0"/>
              </a:rPr>
              <a:t>")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</a:t>
            </a:r>
            <a:r>
              <a:rPr lang="en-US" dirty="0" err="1">
                <a:latin typeface="Courier New" pitchFamily="-65" charset="0"/>
              </a:rPr>
              <a:t>sequence_data</a:t>
            </a:r>
            <a:r>
              <a:rPr lang="en-US" dirty="0">
                <a:latin typeface="Courier New" pitchFamily="-65" charset="0"/>
              </a:rPr>
              <a:t> = []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for line in </a:t>
            </a:r>
            <a:r>
              <a:rPr lang="en-US" dirty="0" err="1">
                <a:latin typeface="Courier New" pitchFamily="-65" charset="0"/>
              </a:rPr>
              <a:t>infile</a:t>
            </a:r>
            <a:r>
              <a:rPr lang="en-US" dirty="0">
                <a:latin typeface="Courier New" pitchFamily="-65" charset="0"/>
              </a:rPr>
              <a:t>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# remove the trailing '\</a:t>
            </a:r>
            <a:r>
              <a:rPr lang="en-US" dirty="0" err="1">
                <a:latin typeface="Courier New" pitchFamily="-65" charset="0"/>
              </a:rPr>
              <a:t>n</a:t>
            </a:r>
            <a:r>
              <a:rPr lang="en-US" dirty="0">
                <a:latin typeface="Courier New" pitchFamily="-65" charset="0"/>
              </a:rPr>
              <a:t>' and trailing spaces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line = </a:t>
            </a:r>
            <a:r>
              <a:rPr lang="en-US" dirty="0" err="1">
                <a:latin typeface="Courier New" pitchFamily="-65" charset="0"/>
              </a:rPr>
              <a:t>line.rstrip('\n</a:t>
            </a:r>
            <a:r>
              <a:rPr lang="en-US" dirty="0">
                <a:latin typeface="Courier New" pitchFamily="-65" charset="0"/>
              </a:rPr>
              <a:t> ')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# if the line length is &lt; 1, do nothing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# so skip rest of iteration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if </a:t>
            </a:r>
            <a:r>
              <a:rPr lang="en-US" dirty="0" err="1">
                <a:latin typeface="Courier New" pitchFamily="-65" charset="0"/>
              </a:rPr>
              <a:t>len</a:t>
            </a:r>
            <a:r>
              <a:rPr lang="en-US" dirty="0">
                <a:latin typeface="Courier New" pitchFamily="-65" charset="0"/>
              </a:rPr>
              <a:t>( line ) &lt; 1: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continue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if line[0] == '&gt;':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</a:t>
            </a:r>
            <a:r>
              <a:rPr lang="en-US" dirty="0" err="1">
                <a:latin typeface="Courier New" pitchFamily="-65" charset="0"/>
              </a:rPr>
              <a:t>sequence_data.append</a:t>
            </a:r>
            <a:r>
              <a:rPr lang="en-US" dirty="0">
                <a:latin typeface="Courier New" pitchFamily="-65" charset="0"/>
              </a:rPr>
              <a:t>('')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else: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</a:t>
            </a:r>
            <a:r>
              <a:rPr lang="en-US" dirty="0" err="1">
                <a:latin typeface="Courier New" pitchFamily="-65" charset="0"/>
              </a:rPr>
              <a:t>k</a:t>
            </a:r>
            <a:r>
              <a:rPr lang="en-US" dirty="0">
                <a:latin typeface="Courier New" pitchFamily="-65" charset="0"/>
              </a:rPr>
              <a:t> = </a:t>
            </a:r>
            <a:r>
              <a:rPr lang="en-US" dirty="0" err="1">
                <a:latin typeface="Courier New" pitchFamily="-65" charset="0"/>
              </a:rPr>
              <a:t>len(sequence_data</a:t>
            </a:r>
            <a:r>
              <a:rPr lang="en-US" dirty="0">
                <a:latin typeface="Courier New" pitchFamily="-65" charset="0"/>
              </a:rPr>
              <a:t>) - 1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</a:t>
            </a:r>
            <a:r>
              <a:rPr lang="en-US" dirty="0" err="1">
                <a:latin typeface="Courier New" pitchFamily="-65" charset="0"/>
              </a:rPr>
              <a:t>sequence_data[k</a:t>
            </a:r>
            <a:r>
              <a:rPr lang="en-US" dirty="0">
                <a:latin typeface="Courier New" pitchFamily="-65" charset="0"/>
              </a:rPr>
              <a:t>] = </a:t>
            </a:r>
            <a:r>
              <a:rPr lang="en-US" dirty="0" err="1">
                <a:latin typeface="Courier New" pitchFamily="-65" charset="0"/>
              </a:rPr>
              <a:t>sequence_data[k</a:t>
            </a:r>
            <a:r>
              <a:rPr lang="en-US" dirty="0">
                <a:latin typeface="Courier New" pitchFamily="-65" charset="0"/>
              </a:rPr>
              <a:t>] + line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</a:t>
            </a:r>
            <a:r>
              <a:rPr lang="en-US" dirty="0" err="1">
                <a:latin typeface="Courier New" pitchFamily="-65" charset="0"/>
              </a:rPr>
              <a:t>file.close</a:t>
            </a:r>
            <a:r>
              <a:rPr lang="en-US" dirty="0">
                <a:latin typeface="Courier New" pitchFamily="-65" charset="0"/>
              </a:rPr>
              <a:t>()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</a:t>
            </a:r>
            <a:r>
              <a:rPr lang="en-US" dirty="0" err="1">
                <a:latin typeface="Courier New" pitchFamily="-65" charset="0"/>
              </a:rPr>
              <a:t>return(sequence_data</a:t>
            </a:r>
            <a:r>
              <a:rPr lang="en-US" dirty="0">
                <a:latin typeface="Courier New" pitchFamily="-65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mtClean="0"/>
              <a:t>Homework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24581" name="Footer Placeholder 4"/>
          <p:cNvSpPr>
            <a:spLocks noGrp="1"/>
          </p:cNvSpPr>
          <p:nvPr>
            <p:ph type="ftr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D4CCAE-DEC9-1D47-948E-5925124F3D69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Outline</a:t>
            </a:r>
            <a:endParaRPr lang="en-GB" dirty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smtClean="0"/>
              <a:t>Text Files</a:t>
            </a:r>
          </a:p>
          <a:p>
            <a:r>
              <a:rPr lang="en-GB" smtClean="0"/>
              <a:t>Reading from Text Files</a:t>
            </a:r>
          </a:p>
          <a:p>
            <a:r>
              <a:rPr lang="en-GB" smtClean="0"/>
              <a:t>Writing to Text Files</a:t>
            </a:r>
          </a:p>
          <a:p>
            <a:r>
              <a:rPr lang="en-GB" smtClean="0"/>
              <a:t>Examples</a:t>
            </a:r>
            <a:endParaRPr lang="en-GB" dirty="0"/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09337C-9B2B-054E-B7BB-5CE51182E6C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are Text Files?</a:t>
            </a: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800" dirty="0" smtClean="0"/>
              <a:t>Persistent (non-volatile) storage of data</a:t>
            </a:r>
          </a:p>
          <a:p>
            <a:r>
              <a:rPr lang="en-US" sz="2800" dirty="0" smtClean="0"/>
              <a:t>Needed when:</a:t>
            </a:r>
          </a:p>
          <a:p>
            <a:pPr lvl="1"/>
            <a:r>
              <a:rPr lang="en-US" sz="2400" dirty="0" smtClean="0"/>
              <a:t> data must outlive the execution of your program</a:t>
            </a:r>
          </a:p>
          <a:p>
            <a:pPr lvl="1"/>
            <a:r>
              <a:rPr lang="en-US" sz="2400" dirty="0" smtClean="0"/>
              <a:t>data does not fit in memory (external algorithms)</a:t>
            </a:r>
          </a:p>
          <a:p>
            <a:pPr lvl="1"/>
            <a:r>
              <a:rPr lang="en-US" sz="2400" dirty="0" smtClean="0"/>
              <a:t>data is supplied in batch form (non-interactive)</a:t>
            </a:r>
          </a:p>
          <a:p>
            <a:r>
              <a:rPr lang="en-US" sz="2800" dirty="0" smtClean="0"/>
              <a:t>Files are stored in your hard drive</a:t>
            </a:r>
          </a:p>
          <a:p>
            <a:r>
              <a:rPr lang="en-US" sz="2800" dirty="0" smtClean="0"/>
              <a:t> Files are maintained by your computer’s Operating System (e.g. Linux, Windows, </a:t>
            </a:r>
            <a:r>
              <a:rPr lang="en-US" sz="2800" dirty="0" err="1" smtClean="0"/>
              <a:t>MacOS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1843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9793B2-898C-DF4E-82C4-37FA2E796CD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 of Text Files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2895600"/>
          </a:xfrm>
        </p:spPr>
        <p:txBody>
          <a:bodyPr/>
          <a:lstStyle/>
          <a:p>
            <a:r>
              <a:rPr lang="en-US" sz="2800" dirty="0" smtClean="0"/>
              <a:t>Word documents</a:t>
            </a:r>
          </a:p>
          <a:p>
            <a:r>
              <a:rPr lang="en-US" sz="2800" dirty="0" smtClean="0"/>
              <a:t>Html documents retrieved from the web</a:t>
            </a:r>
          </a:p>
          <a:p>
            <a:r>
              <a:rPr lang="en-US" sz="2800" dirty="0" smtClean="0"/>
              <a:t>XML documents</a:t>
            </a:r>
          </a:p>
          <a:p>
            <a:r>
              <a:rPr lang="en-US" sz="2800" dirty="0" smtClean="0"/>
              <a:t>FASTA files</a:t>
            </a:r>
          </a:p>
          <a:p>
            <a:r>
              <a:rPr lang="en-US" sz="2800" dirty="0" smtClean="0"/>
              <a:t>GENBANK file</a:t>
            </a:r>
          </a:p>
          <a:p>
            <a:r>
              <a:rPr lang="en-US" sz="2800" dirty="0" smtClean="0"/>
              <a:t>Multiple Sequence Alignment Files (PFAM)</a:t>
            </a:r>
            <a:endParaRPr lang="en-US" sz="2800" dirty="0"/>
          </a:p>
        </p:txBody>
      </p:sp>
      <p:sp>
        <p:nvSpPr>
          <p:cNvPr id="19462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946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ED45B0-7C38-B140-94DC-94C473BB6F5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69925" y="4419600"/>
            <a:ext cx="7567613" cy="144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1600" dirty="0"/>
              <a:t>Text files contain a sequence of numbers that must be decoded  using some standard in order to be converted to string form</a:t>
            </a:r>
          </a:p>
          <a:p>
            <a:pPr algn="ctr" defTabSz="414338"/>
            <a:endParaRPr lang="en-US" sz="1600" dirty="0"/>
          </a:p>
          <a:p>
            <a:pPr algn="ctr" defTabSz="414338"/>
            <a:r>
              <a:rPr lang="en-US" sz="1600" dirty="0"/>
              <a:t> Examples of encodings: ASCII, LATIN1, EBCDIC, Unicode</a:t>
            </a:r>
          </a:p>
          <a:p>
            <a:pPr algn="ctr" defTabSz="414338"/>
            <a:endParaRPr lang="en-US" sz="1600" dirty="0"/>
          </a:p>
          <a:p>
            <a:pPr algn="ctr" defTabSz="414338"/>
            <a:r>
              <a:rPr lang="en-US" sz="1600" dirty="0"/>
              <a:t>Check </a:t>
            </a:r>
            <a:r>
              <a:rPr lang="en-US" sz="1600" dirty="0">
                <a:hlinkClick r:id="rId2"/>
              </a:rPr>
              <a:t>http://en.wikipedia.org/wiki/Character_encoding</a:t>
            </a:r>
            <a:r>
              <a:rPr lang="en-US" sz="1600" dirty="0"/>
              <a:t> for more info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99" name="Rectangle 203"/>
          <p:cNvSpPr>
            <a:spLocks noChangeArrowheads="1"/>
          </p:cNvSpPr>
          <p:nvPr/>
        </p:nvSpPr>
        <p:spPr bwMode="auto">
          <a:xfrm>
            <a:off x="1047750" y="1447800"/>
            <a:ext cx="7165975" cy="33559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55498" name="Rectangle 202"/>
          <p:cNvSpPr>
            <a:spLocks noChangeArrowheads="1"/>
          </p:cNvSpPr>
          <p:nvPr/>
        </p:nvSpPr>
        <p:spPr bwMode="auto">
          <a:xfrm>
            <a:off x="895350" y="1295400"/>
            <a:ext cx="7165975" cy="33559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55303" name="AutoShape 7"/>
          <p:cNvSpPr>
            <a:spLocks noChangeArrowheads="1"/>
          </p:cNvSpPr>
          <p:nvPr/>
        </p:nvSpPr>
        <p:spPr bwMode="auto">
          <a:xfrm>
            <a:off x="4946650" y="26352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55304" name="AutoShape 8"/>
          <p:cNvSpPr>
            <a:spLocks noChangeArrowheads="1"/>
          </p:cNvSpPr>
          <p:nvPr/>
        </p:nvSpPr>
        <p:spPr bwMode="auto">
          <a:xfrm>
            <a:off x="1041400" y="26352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05" name="AutoShape 9"/>
          <p:cNvSpPr>
            <a:spLocks noChangeArrowheads="1"/>
          </p:cNvSpPr>
          <p:nvPr/>
        </p:nvSpPr>
        <p:spPr bwMode="auto">
          <a:xfrm>
            <a:off x="1365250" y="26352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06" name="AutoShape 10"/>
          <p:cNvSpPr>
            <a:spLocks noChangeArrowheads="1"/>
          </p:cNvSpPr>
          <p:nvPr/>
        </p:nvSpPr>
        <p:spPr bwMode="auto">
          <a:xfrm>
            <a:off x="1690688" y="263525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07" name="AutoShape 11"/>
          <p:cNvSpPr>
            <a:spLocks noChangeArrowheads="1"/>
          </p:cNvSpPr>
          <p:nvPr/>
        </p:nvSpPr>
        <p:spPr bwMode="auto">
          <a:xfrm>
            <a:off x="2014538" y="263525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08" name="AutoShape 12"/>
          <p:cNvSpPr>
            <a:spLocks noChangeArrowheads="1"/>
          </p:cNvSpPr>
          <p:nvPr/>
        </p:nvSpPr>
        <p:spPr bwMode="auto">
          <a:xfrm>
            <a:off x="2339975" y="26352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09" name="AutoShape 13"/>
          <p:cNvSpPr>
            <a:spLocks noChangeArrowheads="1"/>
          </p:cNvSpPr>
          <p:nvPr/>
        </p:nvSpPr>
        <p:spPr bwMode="auto">
          <a:xfrm>
            <a:off x="2665413" y="263525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10" name="AutoShape 14"/>
          <p:cNvSpPr>
            <a:spLocks noChangeArrowheads="1"/>
          </p:cNvSpPr>
          <p:nvPr/>
        </p:nvSpPr>
        <p:spPr bwMode="auto">
          <a:xfrm>
            <a:off x="2989263" y="263525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11" name="AutoShape 15"/>
          <p:cNvSpPr>
            <a:spLocks noChangeArrowheads="1"/>
          </p:cNvSpPr>
          <p:nvPr/>
        </p:nvSpPr>
        <p:spPr bwMode="auto">
          <a:xfrm>
            <a:off x="3314700" y="26352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12" name="AutoShape 16"/>
          <p:cNvSpPr>
            <a:spLocks noChangeArrowheads="1"/>
          </p:cNvSpPr>
          <p:nvPr/>
        </p:nvSpPr>
        <p:spPr bwMode="auto">
          <a:xfrm>
            <a:off x="3640138" y="263525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13" name="AutoShape 17"/>
          <p:cNvSpPr>
            <a:spLocks noChangeArrowheads="1"/>
          </p:cNvSpPr>
          <p:nvPr/>
        </p:nvSpPr>
        <p:spPr bwMode="auto">
          <a:xfrm>
            <a:off x="3963988" y="263525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14" name="AutoShape 18"/>
          <p:cNvSpPr>
            <a:spLocks noChangeArrowheads="1"/>
          </p:cNvSpPr>
          <p:nvPr/>
        </p:nvSpPr>
        <p:spPr bwMode="auto">
          <a:xfrm>
            <a:off x="4289425" y="26352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15" name="AutoShape 19"/>
          <p:cNvSpPr>
            <a:spLocks noChangeArrowheads="1"/>
          </p:cNvSpPr>
          <p:nvPr/>
        </p:nvSpPr>
        <p:spPr bwMode="auto">
          <a:xfrm>
            <a:off x="4613275" y="26352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2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Top-level Anatomy of a Text File</a:t>
            </a:r>
            <a:endParaRPr lang="en-US" dirty="0"/>
          </a:p>
        </p:txBody>
      </p:sp>
      <p:sp>
        <p:nvSpPr>
          <p:cNvPr id="15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65" charset="0"/>
                <a:ea typeface="Times New Roman" pitchFamily="-65" charset="0"/>
                <a:cs typeface="Times New Roman" pitchFamily="-65" charset="0"/>
              </a:defRPr>
            </a:lvl1pPr>
          </a:lstStyle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5346" name="AutoShape 50"/>
          <p:cNvSpPr>
            <a:spLocks noChangeArrowheads="1"/>
          </p:cNvSpPr>
          <p:nvPr/>
        </p:nvSpPr>
        <p:spPr bwMode="auto">
          <a:xfrm>
            <a:off x="7213600" y="3019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55347" name="AutoShape 51"/>
          <p:cNvSpPr>
            <a:spLocks noChangeArrowheads="1"/>
          </p:cNvSpPr>
          <p:nvPr/>
        </p:nvSpPr>
        <p:spPr bwMode="auto">
          <a:xfrm>
            <a:off x="1041400" y="3019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48" name="AutoShape 52"/>
          <p:cNvSpPr>
            <a:spLocks noChangeArrowheads="1"/>
          </p:cNvSpPr>
          <p:nvPr/>
        </p:nvSpPr>
        <p:spPr bwMode="auto">
          <a:xfrm>
            <a:off x="1365250" y="3019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49" name="AutoShape 53"/>
          <p:cNvSpPr>
            <a:spLocks noChangeArrowheads="1"/>
          </p:cNvSpPr>
          <p:nvPr/>
        </p:nvSpPr>
        <p:spPr bwMode="auto">
          <a:xfrm>
            <a:off x="1690688" y="3019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50" name="AutoShape 54"/>
          <p:cNvSpPr>
            <a:spLocks noChangeArrowheads="1"/>
          </p:cNvSpPr>
          <p:nvPr/>
        </p:nvSpPr>
        <p:spPr bwMode="auto">
          <a:xfrm>
            <a:off x="2014538" y="3019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51" name="AutoShape 55"/>
          <p:cNvSpPr>
            <a:spLocks noChangeArrowheads="1"/>
          </p:cNvSpPr>
          <p:nvPr/>
        </p:nvSpPr>
        <p:spPr bwMode="auto">
          <a:xfrm>
            <a:off x="2339975" y="3019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52" name="AutoShape 56"/>
          <p:cNvSpPr>
            <a:spLocks noChangeArrowheads="1"/>
          </p:cNvSpPr>
          <p:nvPr/>
        </p:nvSpPr>
        <p:spPr bwMode="auto">
          <a:xfrm>
            <a:off x="2665413" y="3019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53" name="AutoShape 57"/>
          <p:cNvSpPr>
            <a:spLocks noChangeArrowheads="1"/>
          </p:cNvSpPr>
          <p:nvPr/>
        </p:nvSpPr>
        <p:spPr bwMode="auto">
          <a:xfrm>
            <a:off x="2989263" y="3019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54" name="AutoShape 58"/>
          <p:cNvSpPr>
            <a:spLocks noChangeArrowheads="1"/>
          </p:cNvSpPr>
          <p:nvPr/>
        </p:nvSpPr>
        <p:spPr bwMode="auto">
          <a:xfrm>
            <a:off x="3314700" y="3019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55" name="AutoShape 59"/>
          <p:cNvSpPr>
            <a:spLocks noChangeArrowheads="1"/>
          </p:cNvSpPr>
          <p:nvPr/>
        </p:nvSpPr>
        <p:spPr bwMode="auto">
          <a:xfrm>
            <a:off x="3640138" y="3019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56" name="AutoShape 60"/>
          <p:cNvSpPr>
            <a:spLocks noChangeArrowheads="1"/>
          </p:cNvSpPr>
          <p:nvPr/>
        </p:nvSpPr>
        <p:spPr bwMode="auto">
          <a:xfrm>
            <a:off x="3963988" y="3019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57" name="AutoShape 61"/>
          <p:cNvSpPr>
            <a:spLocks noChangeArrowheads="1"/>
          </p:cNvSpPr>
          <p:nvPr/>
        </p:nvSpPr>
        <p:spPr bwMode="auto">
          <a:xfrm>
            <a:off x="4289425" y="3019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58" name="AutoShape 62"/>
          <p:cNvSpPr>
            <a:spLocks noChangeArrowheads="1"/>
          </p:cNvSpPr>
          <p:nvPr/>
        </p:nvSpPr>
        <p:spPr bwMode="auto">
          <a:xfrm>
            <a:off x="4613275" y="3019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59" name="AutoShape 63"/>
          <p:cNvSpPr>
            <a:spLocks noChangeArrowheads="1"/>
          </p:cNvSpPr>
          <p:nvPr/>
        </p:nvSpPr>
        <p:spPr bwMode="auto">
          <a:xfrm>
            <a:off x="4938713" y="3019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60" name="AutoShape 64"/>
          <p:cNvSpPr>
            <a:spLocks noChangeArrowheads="1"/>
          </p:cNvSpPr>
          <p:nvPr/>
        </p:nvSpPr>
        <p:spPr bwMode="auto">
          <a:xfrm>
            <a:off x="5264150" y="3019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61" name="AutoShape 65"/>
          <p:cNvSpPr>
            <a:spLocks noChangeArrowheads="1"/>
          </p:cNvSpPr>
          <p:nvPr/>
        </p:nvSpPr>
        <p:spPr bwMode="auto">
          <a:xfrm>
            <a:off x="5588000" y="3019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62" name="AutoShape 66"/>
          <p:cNvSpPr>
            <a:spLocks noChangeArrowheads="1"/>
          </p:cNvSpPr>
          <p:nvPr/>
        </p:nvSpPr>
        <p:spPr bwMode="auto">
          <a:xfrm>
            <a:off x="5913438" y="3019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63" name="AutoShape 67"/>
          <p:cNvSpPr>
            <a:spLocks noChangeArrowheads="1"/>
          </p:cNvSpPr>
          <p:nvPr/>
        </p:nvSpPr>
        <p:spPr bwMode="auto">
          <a:xfrm>
            <a:off x="6238875" y="3019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64" name="AutoShape 68"/>
          <p:cNvSpPr>
            <a:spLocks noChangeArrowheads="1"/>
          </p:cNvSpPr>
          <p:nvPr/>
        </p:nvSpPr>
        <p:spPr bwMode="auto">
          <a:xfrm>
            <a:off x="6562725" y="3019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65" name="AutoShape 69"/>
          <p:cNvSpPr>
            <a:spLocks noChangeArrowheads="1"/>
          </p:cNvSpPr>
          <p:nvPr/>
        </p:nvSpPr>
        <p:spPr bwMode="auto">
          <a:xfrm>
            <a:off x="6888163" y="3019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67" name="AutoShape 71"/>
          <p:cNvSpPr>
            <a:spLocks noChangeArrowheads="1"/>
          </p:cNvSpPr>
          <p:nvPr/>
        </p:nvSpPr>
        <p:spPr bwMode="auto">
          <a:xfrm>
            <a:off x="6557963" y="34051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55368" name="AutoShape 72"/>
          <p:cNvSpPr>
            <a:spLocks noChangeArrowheads="1"/>
          </p:cNvSpPr>
          <p:nvPr/>
        </p:nvSpPr>
        <p:spPr bwMode="auto">
          <a:xfrm>
            <a:off x="1041400" y="34051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69" name="AutoShape 73"/>
          <p:cNvSpPr>
            <a:spLocks noChangeArrowheads="1"/>
          </p:cNvSpPr>
          <p:nvPr/>
        </p:nvSpPr>
        <p:spPr bwMode="auto">
          <a:xfrm>
            <a:off x="1365250" y="34051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70" name="AutoShape 74"/>
          <p:cNvSpPr>
            <a:spLocks noChangeArrowheads="1"/>
          </p:cNvSpPr>
          <p:nvPr/>
        </p:nvSpPr>
        <p:spPr bwMode="auto">
          <a:xfrm>
            <a:off x="1690688" y="34051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71" name="AutoShape 75"/>
          <p:cNvSpPr>
            <a:spLocks noChangeArrowheads="1"/>
          </p:cNvSpPr>
          <p:nvPr/>
        </p:nvSpPr>
        <p:spPr bwMode="auto">
          <a:xfrm>
            <a:off x="2014538" y="34051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72" name="AutoShape 76"/>
          <p:cNvSpPr>
            <a:spLocks noChangeArrowheads="1"/>
          </p:cNvSpPr>
          <p:nvPr/>
        </p:nvSpPr>
        <p:spPr bwMode="auto">
          <a:xfrm>
            <a:off x="2339975" y="34051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73" name="AutoShape 77"/>
          <p:cNvSpPr>
            <a:spLocks noChangeArrowheads="1"/>
          </p:cNvSpPr>
          <p:nvPr/>
        </p:nvSpPr>
        <p:spPr bwMode="auto">
          <a:xfrm>
            <a:off x="2665413" y="34051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74" name="AutoShape 78"/>
          <p:cNvSpPr>
            <a:spLocks noChangeArrowheads="1"/>
          </p:cNvSpPr>
          <p:nvPr/>
        </p:nvSpPr>
        <p:spPr bwMode="auto">
          <a:xfrm>
            <a:off x="2989263" y="34051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75" name="AutoShape 79"/>
          <p:cNvSpPr>
            <a:spLocks noChangeArrowheads="1"/>
          </p:cNvSpPr>
          <p:nvPr/>
        </p:nvSpPr>
        <p:spPr bwMode="auto">
          <a:xfrm>
            <a:off x="3314700" y="34051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76" name="AutoShape 80"/>
          <p:cNvSpPr>
            <a:spLocks noChangeArrowheads="1"/>
          </p:cNvSpPr>
          <p:nvPr/>
        </p:nvSpPr>
        <p:spPr bwMode="auto">
          <a:xfrm>
            <a:off x="3640138" y="34051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77" name="AutoShape 81"/>
          <p:cNvSpPr>
            <a:spLocks noChangeArrowheads="1"/>
          </p:cNvSpPr>
          <p:nvPr/>
        </p:nvSpPr>
        <p:spPr bwMode="auto">
          <a:xfrm>
            <a:off x="3963988" y="34051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78" name="AutoShape 82"/>
          <p:cNvSpPr>
            <a:spLocks noChangeArrowheads="1"/>
          </p:cNvSpPr>
          <p:nvPr/>
        </p:nvSpPr>
        <p:spPr bwMode="auto">
          <a:xfrm>
            <a:off x="4289425" y="34051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79" name="AutoShape 83"/>
          <p:cNvSpPr>
            <a:spLocks noChangeArrowheads="1"/>
          </p:cNvSpPr>
          <p:nvPr/>
        </p:nvSpPr>
        <p:spPr bwMode="auto">
          <a:xfrm>
            <a:off x="4613275" y="34051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80" name="AutoShape 84"/>
          <p:cNvSpPr>
            <a:spLocks noChangeArrowheads="1"/>
          </p:cNvSpPr>
          <p:nvPr/>
        </p:nvSpPr>
        <p:spPr bwMode="auto">
          <a:xfrm>
            <a:off x="4938713" y="34051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81" name="AutoShape 85"/>
          <p:cNvSpPr>
            <a:spLocks noChangeArrowheads="1"/>
          </p:cNvSpPr>
          <p:nvPr/>
        </p:nvSpPr>
        <p:spPr bwMode="auto">
          <a:xfrm>
            <a:off x="5264150" y="34051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82" name="AutoShape 86"/>
          <p:cNvSpPr>
            <a:spLocks noChangeArrowheads="1"/>
          </p:cNvSpPr>
          <p:nvPr/>
        </p:nvSpPr>
        <p:spPr bwMode="auto">
          <a:xfrm>
            <a:off x="5588000" y="34051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83" name="AutoShape 87"/>
          <p:cNvSpPr>
            <a:spLocks noChangeArrowheads="1"/>
          </p:cNvSpPr>
          <p:nvPr/>
        </p:nvSpPr>
        <p:spPr bwMode="auto">
          <a:xfrm>
            <a:off x="5913438" y="34051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84" name="AutoShape 88"/>
          <p:cNvSpPr>
            <a:spLocks noChangeArrowheads="1"/>
          </p:cNvSpPr>
          <p:nvPr/>
        </p:nvSpPr>
        <p:spPr bwMode="auto">
          <a:xfrm>
            <a:off x="6238875" y="34051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88" name="AutoShape 92"/>
          <p:cNvSpPr>
            <a:spLocks noChangeArrowheads="1"/>
          </p:cNvSpPr>
          <p:nvPr/>
        </p:nvSpPr>
        <p:spPr bwMode="auto">
          <a:xfrm>
            <a:off x="6891338" y="3789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55389" name="AutoShape 93"/>
          <p:cNvSpPr>
            <a:spLocks noChangeArrowheads="1"/>
          </p:cNvSpPr>
          <p:nvPr/>
        </p:nvSpPr>
        <p:spPr bwMode="auto">
          <a:xfrm>
            <a:off x="1041400" y="3789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90" name="AutoShape 94"/>
          <p:cNvSpPr>
            <a:spLocks noChangeArrowheads="1"/>
          </p:cNvSpPr>
          <p:nvPr/>
        </p:nvSpPr>
        <p:spPr bwMode="auto">
          <a:xfrm>
            <a:off x="1365250" y="3789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 dirty="0" err="1"/>
              <a:t>c</a:t>
            </a:r>
            <a:endParaRPr lang="en-US" sz="1200" dirty="0"/>
          </a:p>
        </p:txBody>
      </p:sp>
      <p:sp>
        <p:nvSpPr>
          <p:cNvPr id="55391" name="AutoShape 95"/>
          <p:cNvSpPr>
            <a:spLocks noChangeArrowheads="1"/>
          </p:cNvSpPr>
          <p:nvPr/>
        </p:nvSpPr>
        <p:spPr bwMode="auto">
          <a:xfrm>
            <a:off x="1690688" y="3789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92" name="AutoShape 96"/>
          <p:cNvSpPr>
            <a:spLocks noChangeArrowheads="1"/>
          </p:cNvSpPr>
          <p:nvPr/>
        </p:nvSpPr>
        <p:spPr bwMode="auto">
          <a:xfrm>
            <a:off x="2014538" y="3789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93" name="AutoShape 97"/>
          <p:cNvSpPr>
            <a:spLocks noChangeArrowheads="1"/>
          </p:cNvSpPr>
          <p:nvPr/>
        </p:nvSpPr>
        <p:spPr bwMode="auto">
          <a:xfrm>
            <a:off x="2339975" y="3789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94" name="AutoShape 98"/>
          <p:cNvSpPr>
            <a:spLocks noChangeArrowheads="1"/>
          </p:cNvSpPr>
          <p:nvPr/>
        </p:nvSpPr>
        <p:spPr bwMode="auto">
          <a:xfrm>
            <a:off x="2665413" y="3789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95" name="AutoShape 99"/>
          <p:cNvSpPr>
            <a:spLocks noChangeArrowheads="1"/>
          </p:cNvSpPr>
          <p:nvPr/>
        </p:nvSpPr>
        <p:spPr bwMode="auto">
          <a:xfrm>
            <a:off x="2989263" y="3789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96" name="AutoShape 100"/>
          <p:cNvSpPr>
            <a:spLocks noChangeArrowheads="1"/>
          </p:cNvSpPr>
          <p:nvPr/>
        </p:nvSpPr>
        <p:spPr bwMode="auto">
          <a:xfrm>
            <a:off x="3314700" y="3789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97" name="AutoShape 101"/>
          <p:cNvSpPr>
            <a:spLocks noChangeArrowheads="1"/>
          </p:cNvSpPr>
          <p:nvPr/>
        </p:nvSpPr>
        <p:spPr bwMode="auto">
          <a:xfrm>
            <a:off x="3640138" y="3789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98" name="AutoShape 102"/>
          <p:cNvSpPr>
            <a:spLocks noChangeArrowheads="1"/>
          </p:cNvSpPr>
          <p:nvPr/>
        </p:nvSpPr>
        <p:spPr bwMode="auto">
          <a:xfrm>
            <a:off x="3963988" y="3789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99" name="AutoShape 103"/>
          <p:cNvSpPr>
            <a:spLocks noChangeArrowheads="1"/>
          </p:cNvSpPr>
          <p:nvPr/>
        </p:nvSpPr>
        <p:spPr bwMode="auto">
          <a:xfrm>
            <a:off x="4289425" y="3789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00" name="AutoShape 104"/>
          <p:cNvSpPr>
            <a:spLocks noChangeArrowheads="1"/>
          </p:cNvSpPr>
          <p:nvPr/>
        </p:nvSpPr>
        <p:spPr bwMode="auto">
          <a:xfrm>
            <a:off x="4613275" y="3789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01" name="AutoShape 105"/>
          <p:cNvSpPr>
            <a:spLocks noChangeArrowheads="1"/>
          </p:cNvSpPr>
          <p:nvPr/>
        </p:nvSpPr>
        <p:spPr bwMode="auto">
          <a:xfrm>
            <a:off x="4938713" y="3789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02" name="AutoShape 106"/>
          <p:cNvSpPr>
            <a:spLocks noChangeArrowheads="1"/>
          </p:cNvSpPr>
          <p:nvPr/>
        </p:nvSpPr>
        <p:spPr bwMode="auto">
          <a:xfrm>
            <a:off x="5264150" y="3789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03" name="AutoShape 107"/>
          <p:cNvSpPr>
            <a:spLocks noChangeArrowheads="1"/>
          </p:cNvSpPr>
          <p:nvPr/>
        </p:nvSpPr>
        <p:spPr bwMode="auto">
          <a:xfrm>
            <a:off x="5588000" y="3789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04" name="AutoShape 108"/>
          <p:cNvSpPr>
            <a:spLocks noChangeArrowheads="1"/>
          </p:cNvSpPr>
          <p:nvPr/>
        </p:nvSpPr>
        <p:spPr bwMode="auto">
          <a:xfrm>
            <a:off x="5913438" y="3789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05" name="AutoShape 109"/>
          <p:cNvSpPr>
            <a:spLocks noChangeArrowheads="1"/>
          </p:cNvSpPr>
          <p:nvPr/>
        </p:nvSpPr>
        <p:spPr bwMode="auto">
          <a:xfrm>
            <a:off x="6238875" y="3789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06" name="AutoShape 110"/>
          <p:cNvSpPr>
            <a:spLocks noChangeArrowheads="1"/>
          </p:cNvSpPr>
          <p:nvPr/>
        </p:nvSpPr>
        <p:spPr bwMode="auto">
          <a:xfrm>
            <a:off x="6562725" y="3789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09" name="AutoShape 113"/>
          <p:cNvSpPr>
            <a:spLocks noChangeArrowheads="1"/>
          </p:cNvSpPr>
          <p:nvPr/>
        </p:nvSpPr>
        <p:spPr bwMode="auto">
          <a:xfrm>
            <a:off x="3970338" y="41751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55410" name="AutoShape 114"/>
          <p:cNvSpPr>
            <a:spLocks noChangeArrowheads="1"/>
          </p:cNvSpPr>
          <p:nvPr/>
        </p:nvSpPr>
        <p:spPr bwMode="auto">
          <a:xfrm>
            <a:off x="1041400" y="41751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11" name="AutoShape 115"/>
          <p:cNvSpPr>
            <a:spLocks noChangeArrowheads="1"/>
          </p:cNvSpPr>
          <p:nvPr/>
        </p:nvSpPr>
        <p:spPr bwMode="auto">
          <a:xfrm>
            <a:off x="1365250" y="41751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12" name="AutoShape 116"/>
          <p:cNvSpPr>
            <a:spLocks noChangeArrowheads="1"/>
          </p:cNvSpPr>
          <p:nvPr/>
        </p:nvSpPr>
        <p:spPr bwMode="auto">
          <a:xfrm>
            <a:off x="1690688" y="41751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13" name="AutoShape 117"/>
          <p:cNvSpPr>
            <a:spLocks noChangeArrowheads="1"/>
          </p:cNvSpPr>
          <p:nvPr/>
        </p:nvSpPr>
        <p:spPr bwMode="auto">
          <a:xfrm>
            <a:off x="2014538" y="41751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14" name="AutoShape 118"/>
          <p:cNvSpPr>
            <a:spLocks noChangeArrowheads="1"/>
          </p:cNvSpPr>
          <p:nvPr/>
        </p:nvSpPr>
        <p:spPr bwMode="auto">
          <a:xfrm>
            <a:off x="2339975" y="41751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15" name="AutoShape 119"/>
          <p:cNvSpPr>
            <a:spLocks noChangeArrowheads="1"/>
          </p:cNvSpPr>
          <p:nvPr/>
        </p:nvSpPr>
        <p:spPr bwMode="auto">
          <a:xfrm>
            <a:off x="2665413" y="41751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16" name="AutoShape 120"/>
          <p:cNvSpPr>
            <a:spLocks noChangeArrowheads="1"/>
          </p:cNvSpPr>
          <p:nvPr/>
        </p:nvSpPr>
        <p:spPr bwMode="auto">
          <a:xfrm>
            <a:off x="2989263" y="41751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17" name="AutoShape 121"/>
          <p:cNvSpPr>
            <a:spLocks noChangeArrowheads="1"/>
          </p:cNvSpPr>
          <p:nvPr/>
        </p:nvSpPr>
        <p:spPr bwMode="auto">
          <a:xfrm>
            <a:off x="3314700" y="41751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18" name="AutoShape 122"/>
          <p:cNvSpPr>
            <a:spLocks noChangeArrowheads="1"/>
          </p:cNvSpPr>
          <p:nvPr/>
        </p:nvSpPr>
        <p:spPr bwMode="auto">
          <a:xfrm>
            <a:off x="3640138" y="41751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29" name="AutoShape 133"/>
          <p:cNvSpPr>
            <a:spLocks noChangeArrowheads="1"/>
          </p:cNvSpPr>
          <p:nvPr/>
        </p:nvSpPr>
        <p:spPr bwMode="auto">
          <a:xfrm>
            <a:off x="4303713" y="41798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EOF</a:t>
            </a:r>
            <a:endParaRPr lang="en-US" sz="1200"/>
          </a:p>
        </p:txBody>
      </p:sp>
      <p:sp>
        <p:nvSpPr>
          <p:cNvPr id="55436" name="AutoShape 140"/>
          <p:cNvSpPr>
            <a:spLocks noChangeArrowheads="1"/>
          </p:cNvSpPr>
          <p:nvPr/>
        </p:nvSpPr>
        <p:spPr bwMode="auto">
          <a:xfrm>
            <a:off x="7207250" y="1495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55437" name="AutoShape 141"/>
          <p:cNvSpPr>
            <a:spLocks noChangeArrowheads="1"/>
          </p:cNvSpPr>
          <p:nvPr/>
        </p:nvSpPr>
        <p:spPr bwMode="auto">
          <a:xfrm>
            <a:off x="1035050" y="1495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38" name="AutoShape 142"/>
          <p:cNvSpPr>
            <a:spLocks noChangeArrowheads="1"/>
          </p:cNvSpPr>
          <p:nvPr/>
        </p:nvSpPr>
        <p:spPr bwMode="auto">
          <a:xfrm>
            <a:off x="1358900" y="1495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39" name="AutoShape 143"/>
          <p:cNvSpPr>
            <a:spLocks noChangeArrowheads="1"/>
          </p:cNvSpPr>
          <p:nvPr/>
        </p:nvSpPr>
        <p:spPr bwMode="auto">
          <a:xfrm>
            <a:off x="1684338" y="1495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40" name="AutoShape 144"/>
          <p:cNvSpPr>
            <a:spLocks noChangeArrowheads="1"/>
          </p:cNvSpPr>
          <p:nvPr/>
        </p:nvSpPr>
        <p:spPr bwMode="auto">
          <a:xfrm>
            <a:off x="2008188" y="1495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41" name="AutoShape 145"/>
          <p:cNvSpPr>
            <a:spLocks noChangeArrowheads="1"/>
          </p:cNvSpPr>
          <p:nvPr/>
        </p:nvSpPr>
        <p:spPr bwMode="auto">
          <a:xfrm>
            <a:off x="2333625" y="1495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42" name="AutoShape 146"/>
          <p:cNvSpPr>
            <a:spLocks noChangeArrowheads="1"/>
          </p:cNvSpPr>
          <p:nvPr/>
        </p:nvSpPr>
        <p:spPr bwMode="auto">
          <a:xfrm>
            <a:off x="2659063" y="1495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43" name="AutoShape 147"/>
          <p:cNvSpPr>
            <a:spLocks noChangeArrowheads="1"/>
          </p:cNvSpPr>
          <p:nvPr/>
        </p:nvSpPr>
        <p:spPr bwMode="auto">
          <a:xfrm>
            <a:off x="2982913" y="1495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44" name="AutoShape 148"/>
          <p:cNvSpPr>
            <a:spLocks noChangeArrowheads="1"/>
          </p:cNvSpPr>
          <p:nvPr/>
        </p:nvSpPr>
        <p:spPr bwMode="auto">
          <a:xfrm>
            <a:off x="3308350" y="1495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45" name="AutoShape 149"/>
          <p:cNvSpPr>
            <a:spLocks noChangeArrowheads="1"/>
          </p:cNvSpPr>
          <p:nvPr/>
        </p:nvSpPr>
        <p:spPr bwMode="auto">
          <a:xfrm>
            <a:off x="3633788" y="1495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46" name="AutoShape 150"/>
          <p:cNvSpPr>
            <a:spLocks noChangeArrowheads="1"/>
          </p:cNvSpPr>
          <p:nvPr/>
        </p:nvSpPr>
        <p:spPr bwMode="auto">
          <a:xfrm>
            <a:off x="3957638" y="1495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47" name="AutoShape 151"/>
          <p:cNvSpPr>
            <a:spLocks noChangeArrowheads="1"/>
          </p:cNvSpPr>
          <p:nvPr/>
        </p:nvSpPr>
        <p:spPr bwMode="auto">
          <a:xfrm>
            <a:off x="4283075" y="1495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48" name="AutoShape 152"/>
          <p:cNvSpPr>
            <a:spLocks noChangeArrowheads="1"/>
          </p:cNvSpPr>
          <p:nvPr/>
        </p:nvSpPr>
        <p:spPr bwMode="auto">
          <a:xfrm>
            <a:off x="4606925" y="1495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49" name="AutoShape 153"/>
          <p:cNvSpPr>
            <a:spLocks noChangeArrowheads="1"/>
          </p:cNvSpPr>
          <p:nvPr/>
        </p:nvSpPr>
        <p:spPr bwMode="auto">
          <a:xfrm>
            <a:off x="4932363" y="1495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50" name="AutoShape 154"/>
          <p:cNvSpPr>
            <a:spLocks noChangeArrowheads="1"/>
          </p:cNvSpPr>
          <p:nvPr/>
        </p:nvSpPr>
        <p:spPr bwMode="auto">
          <a:xfrm>
            <a:off x="5257800" y="1495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51" name="AutoShape 155"/>
          <p:cNvSpPr>
            <a:spLocks noChangeArrowheads="1"/>
          </p:cNvSpPr>
          <p:nvPr/>
        </p:nvSpPr>
        <p:spPr bwMode="auto">
          <a:xfrm>
            <a:off x="5581650" y="1495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52" name="AutoShape 156"/>
          <p:cNvSpPr>
            <a:spLocks noChangeArrowheads="1"/>
          </p:cNvSpPr>
          <p:nvPr/>
        </p:nvSpPr>
        <p:spPr bwMode="auto">
          <a:xfrm>
            <a:off x="5907088" y="1495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53" name="AutoShape 157"/>
          <p:cNvSpPr>
            <a:spLocks noChangeArrowheads="1"/>
          </p:cNvSpPr>
          <p:nvPr/>
        </p:nvSpPr>
        <p:spPr bwMode="auto">
          <a:xfrm>
            <a:off x="6232525" y="1495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54" name="AutoShape 158"/>
          <p:cNvSpPr>
            <a:spLocks noChangeArrowheads="1"/>
          </p:cNvSpPr>
          <p:nvPr/>
        </p:nvSpPr>
        <p:spPr bwMode="auto">
          <a:xfrm>
            <a:off x="6556375" y="1495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55" name="AutoShape 159"/>
          <p:cNvSpPr>
            <a:spLocks noChangeArrowheads="1"/>
          </p:cNvSpPr>
          <p:nvPr/>
        </p:nvSpPr>
        <p:spPr bwMode="auto">
          <a:xfrm>
            <a:off x="6881813" y="1495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57" name="AutoShape 161"/>
          <p:cNvSpPr>
            <a:spLocks noChangeArrowheads="1"/>
          </p:cNvSpPr>
          <p:nvPr/>
        </p:nvSpPr>
        <p:spPr bwMode="auto">
          <a:xfrm>
            <a:off x="6232525" y="18796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55458" name="AutoShape 162"/>
          <p:cNvSpPr>
            <a:spLocks noChangeArrowheads="1"/>
          </p:cNvSpPr>
          <p:nvPr/>
        </p:nvSpPr>
        <p:spPr bwMode="auto">
          <a:xfrm>
            <a:off x="1035050" y="18796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59" name="AutoShape 163"/>
          <p:cNvSpPr>
            <a:spLocks noChangeArrowheads="1"/>
          </p:cNvSpPr>
          <p:nvPr/>
        </p:nvSpPr>
        <p:spPr bwMode="auto">
          <a:xfrm>
            <a:off x="1358900" y="18796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60" name="AutoShape 164"/>
          <p:cNvSpPr>
            <a:spLocks noChangeArrowheads="1"/>
          </p:cNvSpPr>
          <p:nvPr/>
        </p:nvSpPr>
        <p:spPr bwMode="auto">
          <a:xfrm>
            <a:off x="1684338" y="18796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61" name="AutoShape 165"/>
          <p:cNvSpPr>
            <a:spLocks noChangeArrowheads="1"/>
          </p:cNvSpPr>
          <p:nvPr/>
        </p:nvSpPr>
        <p:spPr bwMode="auto">
          <a:xfrm>
            <a:off x="2008188" y="18796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62" name="AutoShape 166"/>
          <p:cNvSpPr>
            <a:spLocks noChangeArrowheads="1"/>
          </p:cNvSpPr>
          <p:nvPr/>
        </p:nvSpPr>
        <p:spPr bwMode="auto">
          <a:xfrm>
            <a:off x="2333625" y="18796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63" name="AutoShape 167"/>
          <p:cNvSpPr>
            <a:spLocks noChangeArrowheads="1"/>
          </p:cNvSpPr>
          <p:nvPr/>
        </p:nvSpPr>
        <p:spPr bwMode="auto">
          <a:xfrm>
            <a:off x="2659063" y="18796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64" name="AutoShape 168"/>
          <p:cNvSpPr>
            <a:spLocks noChangeArrowheads="1"/>
          </p:cNvSpPr>
          <p:nvPr/>
        </p:nvSpPr>
        <p:spPr bwMode="auto">
          <a:xfrm>
            <a:off x="2982913" y="18796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65" name="AutoShape 169"/>
          <p:cNvSpPr>
            <a:spLocks noChangeArrowheads="1"/>
          </p:cNvSpPr>
          <p:nvPr/>
        </p:nvSpPr>
        <p:spPr bwMode="auto">
          <a:xfrm>
            <a:off x="3308350" y="18796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66" name="AutoShape 170"/>
          <p:cNvSpPr>
            <a:spLocks noChangeArrowheads="1"/>
          </p:cNvSpPr>
          <p:nvPr/>
        </p:nvSpPr>
        <p:spPr bwMode="auto">
          <a:xfrm>
            <a:off x="3633788" y="18796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67" name="AutoShape 171"/>
          <p:cNvSpPr>
            <a:spLocks noChangeArrowheads="1"/>
          </p:cNvSpPr>
          <p:nvPr/>
        </p:nvSpPr>
        <p:spPr bwMode="auto">
          <a:xfrm>
            <a:off x="3957638" y="18796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68" name="AutoShape 172"/>
          <p:cNvSpPr>
            <a:spLocks noChangeArrowheads="1"/>
          </p:cNvSpPr>
          <p:nvPr/>
        </p:nvSpPr>
        <p:spPr bwMode="auto">
          <a:xfrm>
            <a:off x="4283075" y="18796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69" name="AutoShape 173"/>
          <p:cNvSpPr>
            <a:spLocks noChangeArrowheads="1"/>
          </p:cNvSpPr>
          <p:nvPr/>
        </p:nvSpPr>
        <p:spPr bwMode="auto">
          <a:xfrm>
            <a:off x="4606925" y="18796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70" name="AutoShape 174"/>
          <p:cNvSpPr>
            <a:spLocks noChangeArrowheads="1"/>
          </p:cNvSpPr>
          <p:nvPr/>
        </p:nvSpPr>
        <p:spPr bwMode="auto">
          <a:xfrm>
            <a:off x="4932363" y="18796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71" name="AutoShape 175"/>
          <p:cNvSpPr>
            <a:spLocks noChangeArrowheads="1"/>
          </p:cNvSpPr>
          <p:nvPr/>
        </p:nvSpPr>
        <p:spPr bwMode="auto">
          <a:xfrm>
            <a:off x="5257800" y="18796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72" name="AutoShape 176"/>
          <p:cNvSpPr>
            <a:spLocks noChangeArrowheads="1"/>
          </p:cNvSpPr>
          <p:nvPr/>
        </p:nvSpPr>
        <p:spPr bwMode="auto">
          <a:xfrm>
            <a:off x="5581650" y="18796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73" name="AutoShape 177"/>
          <p:cNvSpPr>
            <a:spLocks noChangeArrowheads="1"/>
          </p:cNvSpPr>
          <p:nvPr/>
        </p:nvSpPr>
        <p:spPr bwMode="auto">
          <a:xfrm>
            <a:off x="5907088" y="18796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78" name="AutoShape 182"/>
          <p:cNvSpPr>
            <a:spLocks noChangeArrowheads="1"/>
          </p:cNvSpPr>
          <p:nvPr/>
        </p:nvSpPr>
        <p:spPr bwMode="auto">
          <a:xfrm>
            <a:off x="6572250" y="2265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55479" name="AutoShape 183"/>
          <p:cNvSpPr>
            <a:spLocks noChangeArrowheads="1"/>
          </p:cNvSpPr>
          <p:nvPr/>
        </p:nvSpPr>
        <p:spPr bwMode="auto">
          <a:xfrm>
            <a:off x="1035050" y="2265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80" name="AutoShape 184"/>
          <p:cNvSpPr>
            <a:spLocks noChangeArrowheads="1"/>
          </p:cNvSpPr>
          <p:nvPr/>
        </p:nvSpPr>
        <p:spPr bwMode="auto">
          <a:xfrm>
            <a:off x="1358900" y="2265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81" name="AutoShape 185"/>
          <p:cNvSpPr>
            <a:spLocks noChangeArrowheads="1"/>
          </p:cNvSpPr>
          <p:nvPr/>
        </p:nvSpPr>
        <p:spPr bwMode="auto">
          <a:xfrm>
            <a:off x="1684338" y="2265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82" name="AutoShape 186"/>
          <p:cNvSpPr>
            <a:spLocks noChangeArrowheads="1"/>
          </p:cNvSpPr>
          <p:nvPr/>
        </p:nvSpPr>
        <p:spPr bwMode="auto">
          <a:xfrm>
            <a:off x="2008188" y="2265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83" name="AutoShape 187"/>
          <p:cNvSpPr>
            <a:spLocks noChangeArrowheads="1"/>
          </p:cNvSpPr>
          <p:nvPr/>
        </p:nvSpPr>
        <p:spPr bwMode="auto">
          <a:xfrm>
            <a:off x="2333625" y="2265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84" name="AutoShape 188"/>
          <p:cNvSpPr>
            <a:spLocks noChangeArrowheads="1"/>
          </p:cNvSpPr>
          <p:nvPr/>
        </p:nvSpPr>
        <p:spPr bwMode="auto">
          <a:xfrm>
            <a:off x="2659063" y="2265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85" name="AutoShape 189"/>
          <p:cNvSpPr>
            <a:spLocks noChangeArrowheads="1"/>
          </p:cNvSpPr>
          <p:nvPr/>
        </p:nvSpPr>
        <p:spPr bwMode="auto">
          <a:xfrm>
            <a:off x="2982913" y="2265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86" name="AutoShape 190"/>
          <p:cNvSpPr>
            <a:spLocks noChangeArrowheads="1"/>
          </p:cNvSpPr>
          <p:nvPr/>
        </p:nvSpPr>
        <p:spPr bwMode="auto">
          <a:xfrm>
            <a:off x="3308350" y="2265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87" name="AutoShape 191"/>
          <p:cNvSpPr>
            <a:spLocks noChangeArrowheads="1"/>
          </p:cNvSpPr>
          <p:nvPr/>
        </p:nvSpPr>
        <p:spPr bwMode="auto">
          <a:xfrm>
            <a:off x="3633788" y="2265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88" name="AutoShape 192"/>
          <p:cNvSpPr>
            <a:spLocks noChangeArrowheads="1"/>
          </p:cNvSpPr>
          <p:nvPr/>
        </p:nvSpPr>
        <p:spPr bwMode="auto">
          <a:xfrm>
            <a:off x="3957638" y="2265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89" name="AutoShape 193"/>
          <p:cNvSpPr>
            <a:spLocks noChangeArrowheads="1"/>
          </p:cNvSpPr>
          <p:nvPr/>
        </p:nvSpPr>
        <p:spPr bwMode="auto">
          <a:xfrm>
            <a:off x="4283075" y="2265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90" name="AutoShape 194"/>
          <p:cNvSpPr>
            <a:spLocks noChangeArrowheads="1"/>
          </p:cNvSpPr>
          <p:nvPr/>
        </p:nvSpPr>
        <p:spPr bwMode="auto">
          <a:xfrm>
            <a:off x="4606925" y="2265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91" name="AutoShape 195"/>
          <p:cNvSpPr>
            <a:spLocks noChangeArrowheads="1"/>
          </p:cNvSpPr>
          <p:nvPr/>
        </p:nvSpPr>
        <p:spPr bwMode="auto">
          <a:xfrm>
            <a:off x="4932363" y="2265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92" name="AutoShape 196"/>
          <p:cNvSpPr>
            <a:spLocks noChangeArrowheads="1"/>
          </p:cNvSpPr>
          <p:nvPr/>
        </p:nvSpPr>
        <p:spPr bwMode="auto">
          <a:xfrm>
            <a:off x="5257800" y="2265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93" name="AutoShape 197"/>
          <p:cNvSpPr>
            <a:spLocks noChangeArrowheads="1"/>
          </p:cNvSpPr>
          <p:nvPr/>
        </p:nvSpPr>
        <p:spPr bwMode="auto">
          <a:xfrm>
            <a:off x="5581650" y="2265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94" name="AutoShape 198"/>
          <p:cNvSpPr>
            <a:spLocks noChangeArrowheads="1"/>
          </p:cNvSpPr>
          <p:nvPr/>
        </p:nvSpPr>
        <p:spPr bwMode="auto">
          <a:xfrm>
            <a:off x="5907088" y="2265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95" name="AutoShape 199"/>
          <p:cNvSpPr>
            <a:spLocks noChangeArrowheads="1"/>
          </p:cNvSpPr>
          <p:nvPr/>
        </p:nvSpPr>
        <p:spPr bwMode="auto">
          <a:xfrm>
            <a:off x="6232525" y="2265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500" name="AutoShape 204"/>
          <p:cNvSpPr>
            <a:spLocks noChangeArrowheads="1"/>
          </p:cNvSpPr>
          <p:nvPr/>
        </p:nvSpPr>
        <p:spPr bwMode="auto">
          <a:xfrm>
            <a:off x="598488" y="507365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501" name="Text Box 205"/>
          <p:cNvSpPr txBox="1">
            <a:spLocks noChangeArrowheads="1"/>
          </p:cNvSpPr>
          <p:nvPr/>
        </p:nvSpPr>
        <p:spPr bwMode="auto">
          <a:xfrm>
            <a:off x="963613" y="5046663"/>
            <a:ext cx="164465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Any Character</a:t>
            </a:r>
          </a:p>
        </p:txBody>
      </p:sp>
      <p:sp>
        <p:nvSpPr>
          <p:cNvPr id="55502" name="AutoShape 206"/>
          <p:cNvSpPr>
            <a:spLocks noChangeArrowheads="1"/>
          </p:cNvSpPr>
          <p:nvPr/>
        </p:nvSpPr>
        <p:spPr bwMode="auto">
          <a:xfrm>
            <a:off x="2949575" y="50736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55503" name="Text Box 207"/>
          <p:cNvSpPr txBox="1">
            <a:spLocks noChangeArrowheads="1"/>
          </p:cNvSpPr>
          <p:nvPr/>
        </p:nvSpPr>
        <p:spPr bwMode="auto">
          <a:xfrm>
            <a:off x="3276600" y="5046663"/>
            <a:ext cx="23574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End-of-line Character</a:t>
            </a:r>
          </a:p>
        </p:txBody>
      </p:sp>
      <p:sp>
        <p:nvSpPr>
          <p:cNvPr id="55504" name="AutoShape 208"/>
          <p:cNvSpPr>
            <a:spLocks noChangeArrowheads="1"/>
          </p:cNvSpPr>
          <p:nvPr/>
        </p:nvSpPr>
        <p:spPr bwMode="auto">
          <a:xfrm>
            <a:off x="5794375" y="50736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EOF</a:t>
            </a:r>
            <a:endParaRPr lang="en-US" sz="1200"/>
          </a:p>
        </p:txBody>
      </p:sp>
      <p:sp>
        <p:nvSpPr>
          <p:cNvPr id="55505" name="Text Box 209"/>
          <p:cNvSpPr txBox="1">
            <a:spLocks noChangeArrowheads="1"/>
          </p:cNvSpPr>
          <p:nvPr/>
        </p:nvSpPr>
        <p:spPr bwMode="auto">
          <a:xfrm>
            <a:off x="6127750" y="5048250"/>
            <a:ext cx="2293938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End-of-file Character</a:t>
            </a:r>
          </a:p>
        </p:txBody>
      </p:sp>
      <p:sp>
        <p:nvSpPr>
          <p:cNvPr id="55506" name="Text Box 210"/>
          <p:cNvSpPr txBox="1">
            <a:spLocks noChangeArrowheads="1"/>
          </p:cNvSpPr>
          <p:nvPr/>
        </p:nvSpPr>
        <p:spPr bwMode="auto">
          <a:xfrm>
            <a:off x="3990975" y="5649913"/>
            <a:ext cx="100965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Invisible</a:t>
            </a:r>
          </a:p>
        </p:txBody>
      </p:sp>
      <p:cxnSp>
        <p:nvCxnSpPr>
          <p:cNvPr id="55507" name="AutoShape 211"/>
          <p:cNvCxnSpPr>
            <a:cxnSpLocks noChangeShapeType="1"/>
            <a:stCxn id="55506" idx="3"/>
          </p:cNvCxnSpPr>
          <p:nvPr/>
        </p:nvCxnSpPr>
        <p:spPr bwMode="auto">
          <a:xfrm flipV="1">
            <a:off x="5000625" y="5399088"/>
            <a:ext cx="749300" cy="425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5508" name="AutoShape 212"/>
          <p:cNvCxnSpPr>
            <a:cxnSpLocks noChangeShapeType="1"/>
            <a:stCxn id="55506" idx="1"/>
          </p:cNvCxnSpPr>
          <p:nvPr/>
        </p:nvCxnSpPr>
        <p:spPr bwMode="auto">
          <a:xfrm flipH="1" flipV="1">
            <a:off x="3265488" y="5456238"/>
            <a:ext cx="725487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4" name="Slide Number Placeholder 5"/>
          <p:cNvSpPr txBox="1">
            <a:spLocks/>
          </p:cNvSpPr>
          <p:nvPr/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C96256-1295-6148-A1BE-221B9103391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787400" y="1524000"/>
            <a:ext cx="7642225" cy="4695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573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 of Text Files: HTML</a:t>
            </a:r>
            <a:endParaRPr lang="en-US" dirty="0"/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635000" y="1219200"/>
            <a:ext cx="7642225" cy="48482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eaLnBrk="0"/>
            <a:r>
              <a:rPr lang="en-US" sz="1000" dirty="0"/>
              <a:t>&lt;html&gt;&lt;head&gt;</a:t>
            </a:r>
          </a:p>
          <a:p>
            <a:pPr eaLnBrk="0"/>
            <a:r>
              <a:rPr lang="en-US" sz="1000" dirty="0"/>
              <a:t>  &lt;meta http-equiv="Content-Type" content="text/html; </a:t>
            </a:r>
            <a:r>
              <a:rPr lang="en-US" sz="1000" dirty="0" err="1"/>
              <a:t>charset</a:t>
            </a:r>
            <a:r>
              <a:rPr lang="en-US" sz="1000" dirty="0"/>
              <a:t>=utf-8"/&gt;</a:t>
            </a:r>
          </a:p>
          <a:p>
            <a:pPr eaLnBrk="0"/>
            <a:r>
              <a:rPr lang="en-US" sz="1000" dirty="0"/>
              <a:t>  &lt;meta name="robots" content="index, </a:t>
            </a:r>
            <a:r>
              <a:rPr lang="en-US" sz="1000" dirty="0" err="1"/>
              <a:t>nofollow</a:t>
            </a:r>
            <a:r>
              <a:rPr lang="en-US" sz="1000" dirty="0"/>
              <a:t>, </a:t>
            </a:r>
            <a:r>
              <a:rPr lang="en-US" sz="1000" dirty="0" err="1"/>
              <a:t>noarchive</a:t>
            </a:r>
            <a:r>
              <a:rPr lang="en-US" sz="1000" dirty="0"/>
              <a:t>"/&gt;</a:t>
            </a:r>
          </a:p>
          <a:p>
            <a:pPr eaLnBrk="0"/>
            <a:r>
              <a:rPr lang="en-US" sz="1000" dirty="0"/>
              <a:t>  &lt;title&gt;NCBI Sequence Viewer v2.0&lt;/title&gt;</a:t>
            </a:r>
          </a:p>
          <a:p>
            <a:pPr eaLnBrk="0"/>
            <a:r>
              <a:rPr lang="en-US" sz="1000" dirty="0"/>
              <a:t>&lt;!--MUTABLE--&gt;</a:t>
            </a:r>
          </a:p>
          <a:p>
            <a:pPr eaLnBrk="0"/>
            <a:r>
              <a:rPr lang="en-US" sz="1000" dirty="0"/>
              <a:t>&lt;!--www.ncbi.nlm.nih.gov:80--&gt;</a:t>
            </a:r>
          </a:p>
          <a:p>
            <a:pPr eaLnBrk="0"/>
            <a:r>
              <a:rPr lang="en-US" sz="1000" dirty="0"/>
              <a:t>&lt;!--MUTABLE--&gt;</a:t>
            </a:r>
          </a:p>
          <a:p>
            <a:pPr eaLnBrk="0"/>
            <a:r>
              <a:rPr lang="en-US" sz="1000" dirty="0"/>
              <a:t>  &lt;link type="text/</a:t>
            </a:r>
            <a:r>
              <a:rPr lang="en-US" sz="1000" dirty="0" err="1"/>
              <a:t>css</a:t>
            </a:r>
            <a:r>
              <a:rPr lang="en-US" sz="1000" dirty="0"/>
              <a:t>" </a:t>
            </a:r>
            <a:r>
              <a:rPr lang="en-US" sz="1000" dirty="0" err="1"/>
              <a:t>rel</a:t>
            </a:r>
            <a:r>
              <a:rPr lang="en-US" sz="1000" dirty="0"/>
              <a:t>="</a:t>
            </a:r>
            <a:r>
              <a:rPr lang="en-US" sz="1000" dirty="0" err="1"/>
              <a:t>stylesheet</a:t>
            </a:r>
            <a:r>
              <a:rPr lang="en-US" sz="1000" dirty="0"/>
              <a:t>" </a:t>
            </a:r>
            <a:r>
              <a:rPr lang="en-US" sz="1000" dirty="0" err="1"/>
              <a:t>href</a:t>
            </a:r>
            <a:r>
              <a:rPr lang="en-US" sz="1000" dirty="0"/>
              <a:t>="http://</a:t>
            </a:r>
            <a:r>
              <a:rPr lang="en-US" sz="1000" dirty="0" err="1"/>
              <a:t>www.ncbi.nlm.nih.gov/corehtml/ncbi_test.css</a:t>
            </a:r>
            <a:r>
              <a:rPr lang="en-US" sz="1000" dirty="0"/>
              <a:t>"/&gt;</a:t>
            </a:r>
          </a:p>
          <a:p>
            <a:pPr eaLnBrk="0"/>
            <a:r>
              <a:rPr lang="en-US" sz="1000" dirty="0"/>
              <a:t>  &lt;link type="text/</a:t>
            </a:r>
            <a:r>
              <a:rPr lang="en-US" sz="1000" dirty="0" err="1"/>
              <a:t>css</a:t>
            </a:r>
            <a:r>
              <a:rPr lang="en-US" sz="1000" dirty="0"/>
              <a:t>" </a:t>
            </a:r>
            <a:r>
              <a:rPr lang="en-US" sz="1000" dirty="0" err="1"/>
              <a:t>rel</a:t>
            </a:r>
            <a:r>
              <a:rPr lang="en-US" sz="1000" dirty="0"/>
              <a:t>="</a:t>
            </a:r>
            <a:r>
              <a:rPr lang="en-US" sz="1000" dirty="0" err="1"/>
              <a:t>stylesheet</a:t>
            </a:r>
            <a:r>
              <a:rPr lang="en-US" sz="1000" dirty="0"/>
              <a:t>" </a:t>
            </a:r>
            <a:r>
              <a:rPr lang="en-US" sz="1000" dirty="0" err="1"/>
              <a:t>href</a:t>
            </a:r>
            <a:r>
              <a:rPr lang="en-US" sz="1000" dirty="0"/>
              <a:t>="../</a:t>
            </a:r>
            <a:r>
              <a:rPr lang="en-US" sz="1000" dirty="0" err="1"/>
              <a:t>sviewer/viewer.css</a:t>
            </a:r>
            <a:r>
              <a:rPr lang="en-US" sz="1000" dirty="0"/>
              <a:t>"/&gt;</a:t>
            </a:r>
          </a:p>
          <a:p>
            <a:pPr eaLnBrk="0"/>
            <a:r>
              <a:rPr lang="en-US" sz="1000" dirty="0"/>
              <a:t>  &lt;script type="text/</a:t>
            </a:r>
            <a:r>
              <a:rPr lang="en-US" sz="1000" dirty="0" err="1"/>
              <a:t>javascript</a:t>
            </a:r>
            <a:r>
              <a:rPr lang="en-US" sz="1000" dirty="0"/>
              <a:t>" </a:t>
            </a:r>
            <a:r>
              <a:rPr lang="en-US" sz="1000" dirty="0" err="1"/>
              <a:t>src</a:t>
            </a:r>
            <a:r>
              <a:rPr lang="en-US" sz="1000" dirty="0"/>
              <a:t>="../</a:t>
            </a:r>
            <a:r>
              <a:rPr lang="en-US" sz="1000" dirty="0" err="1"/>
              <a:t>sviewer/viewer.js</a:t>
            </a:r>
            <a:r>
              <a:rPr lang="en-US" sz="1000" dirty="0"/>
              <a:t>"&gt; &lt;/script&gt;</a:t>
            </a:r>
          </a:p>
          <a:p>
            <a:pPr eaLnBrk="0"/>
            <a:endParaRPr lang="en-US" sz="1000" dirty="0"/>
          </a:p>
          <a:p>
            <a:pPr eaLnBrk="0"/>
            <a:r>
              <a:rPr lang="en-US" sz="1000" dirty="0"/>
              <a:t>  &lt;script type="text/</a:t>
            </a:r>
            <a:r>
              <a:rPr lang="en-US" sz="1000" dirty="0" err="1"/>
              <a:t>javascript</a:t>
            </a:r>
            <a:r>
              <a:rPr lang="en-US" sz="1000" dirty="0"/>
              <a:t>" </a:t>
            </a:r>
            <a:r>
              <a:rPr lang="en-US" sz="1000" dirty="0" err="1"/>
              <a:t>src</a:t>
            </a:r>
            <a:r>
              <a:rPr lang="en-US" sz="1000" dirty="0"/>
              <a:t>="http://www.ncbi.nlm.nih.gov/coreweb/javascript/popupmenu2/popupmenu2_6loader.js"&gt; &lt;/script&gt;</a:t>
            </a:r>
          </a:p>
          <a:p>
            <a:pPr eaLnBrk="0"/>
            <a:r>
              <a:rPr lang="en-US" sz="1000" dirty="0"/>
              <a:t>&lt;/head&gt;&lt;body &gt;&lt;form name="frmQueryBox0" action="/sites/</a:t>
            </a:r>
            <a:r>
              <a:rPr lang="en-US" sz="1000" dirty="0" err="1"/>
              <a:t>entrez</a:t>
            </a:r>
            <a:r>
              <a:rPr lang="en-US" sz="1000" dirty="0"/>
              <a:t>" method="get" style="margin:0"&gt;</a:t>
            </a:r>
          </a:p>
          <a:p>
            <a:pPr eaLnBrk="0"/>
            <a:r>
              <a:rPr lang="en-US" sz="1000" dirty="0"/>
              <a:t>  &lt;table width="100%" border="0" </a:t>
            </a:r>
            <a:r>
              <a:rPr lang="en-US" sz="1000" dirty="0" err="1"/>
              <a:t>cellpadding</a:t>
            </a:r>
            <a:r>
              <a:rPr lang="en-US" sz="1000" dirty="0"/>
              <a:t>="0" </a:t>
            </a:r>
            <a:r>
              <a:rPr lang="en-US" sz="1000" dirty="0" err="1"/>
              <a:t>cellspacing</a:t>
            </a:r>
            <a:r>
              <a:rPr lang="en-US" sz="1000" dirty="0"/>
              <a:t>="0"&gt;</a:t>
            </a:r>
          </a:p>
          <a:p>
            <a:pPr eaLnBrk="0"/>
            <a:r>
              <a:rPr lang="en-US" sz="1000" dirty="0"/>
              <a:t>    &lt;</a:t>
            </a:r>
            <a:r>
              <a:rPr lang="en-US" sz="1000" dirty="0" err="1"/>
              <a:t>tr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&lt;td&gt;</a:t>
            </a:r>
          </a:p>
          <a:p>
            <a:pPr eaLnBrk="0"/>
            <a:r>
              <a:rPr lang="en-US" sz="1000" dirty="0"/>
              <a:t>        &lt;table width="100%" border="0" </a:t>
            </a:r>
            <a:r>
              <a:rPr lang="en-US" sz="1000" dirty="0" err="1"/>
              <a:t>cellpadding</a:t>
            </a:r>
            <a:r>
              <a:rPr lang="en-US" sz="1000" dirty="0"/>
              <a:t>="0" </a:t>
            </a:r>
            <a:r>
              <a:rPr lang="en-US" sz="1000" dirty="0" err="1"/>
              <a:t>cellspacing</a:t>
            </a:r>
            <a:r>
              <a:rPr lang="en-US" sz="1000" dirty="0"/>
              <a:t>="0"&gt;</a:t>
            </a:r>
          </a:p>
          <a:p>
            <a:pPr eaLnBrk="0"/>
            <a:r>
              <a:rPr lang="en-US" sz="1000" dirty="0"/>
              <a:t>          &lt;</a:t>
            </a:r>
            <a:r>
              <a:rPr lang="en-US" sz="1000" dirty="0" err="1"/>
              <a:t>tr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&lt;td align="left" width="130"&gt;</a:t>
            </a:r>
          </a:p>
          <a:p>
            <a:pPr eaLnBrk="0"/>
            <a:r>
              <a:rPr lang="en-US" sz="1000" dirty="0"/>
              <a:t>              &lt;a </a:t>
            </a:r>
            <a:r>
              <a:rPr lang="en-US" sz="1000" dirty="0" err="1"/>
              <a:t>href</a:t>
            </a:r>
            <a:r>
              <a:rPr lang="en-US" sz="1000" dirty="0"/>
              <a:t>="http://</a:t>
            </a:r>
            <a:r>
              <a:rPr lang="en-US" sz="1000" dirty="0" err="1"/>
              <a:t>www.ncbi.nlm.nih.gov</a:t>
            </a:r>
            <a:r>
              <a:rPr lang="en-US" sz="1000" dirty="0"/>
              <a:t>"&gt;</a:t>
            </a:r>
          </a:p>
          <a:p>
            <a:pPr eaLnBrk="0"/>
            <a:endParaRPr lang="en-US" sz="1000" dirty="0"/>
          </a:p>
          <a:p>
            <a:pPr eaLnBrk="0"/>
            <a:r>
              <a:rPr lang="en-US" sz="1000" dirty="0"/>
              <a:t>                &lt;</a:t>
            </a:r>
            <a:r>
              <a:rPr lang="en-US" sz="1000" dirty="0" err="1"/>
              <a:t>img</a:t>
            </a:r>
            <a:r>
              <a:rPr lang="en-US" sz="1000" dirty="0"/>
              <a:t> </a:t>
            </a:r>
            <a:r>
              <a:rPr lang="en-US" sz="1000" dirty="0" err="1"/>
              <a:t>src</a:t>
            </a:r>
            <a:r>
              <a:rPr lang="en-US" sz="1000" dirty="0"/>
              <a:t>="http://</a:t>
            </a:r>
            <a:r>
              <a:rPr lang="en-US" sz="1000" dirty="0" err="1"/>
              <a:t>www.ncbi.nlm.nih.gov/corehtml/left.GIF</a:t>
            </a:r>
            <a:r>
              <a:rPr lang="en-US" sz="1000" dirty="0"/>
              <a:t>" width="130" height="45" border="0" alt="NCBI"/&gt;</a:t>
            </a:r>
          </a:p>
          <a:p>
            <a:pPr eaLnBrk="0"/>
            <a:r>
              <a:rPr lang="en-US" sz="1000" dirty="0"/>
              <a:t>              &lt;/a&gt;</a:t>
            </a:r>
          </a:p>
          <a:p>
            <a:pPr eaLnBrk="0"/>
            <a:r>
              <a:rPr lang="en-US" sz="1000" dirty="0"/>
              <a:t>            &lt;/td&gt;</a:t>
            </a:r>
          </a:p>
          <a:p>
            <a:pPr eaLnBrk="0"/>
            <a:r>
              <a:rPr lang="en-US" sz="1000" dirty="0"/>
              <a:t>            &lt;td align="left"&gt;</a:t>
            </a:r>
          </a:p>
          <a:p>
            <a:pPr eaLnBrk="0"/>
            <a:r>
              <a:rPr lang="en-US" sz="1000" dirty="0"/>
              <a:t>              &lt;</a:t>
            </a:r>
            <a:r>
              <a:rPr lang="en-US" sz="1000" dirty="0" err="1"/>
              <a:t>img</a:t>
            </a:r>
            <a:r>
              <a:rPr lang="en-US" sz="1000" dirty="0"/>
              <a:t> </a:t>
            </a:r>
            <a:r>
              <a:rPr lang="en-US" sz="1000" dirty="0" err="1"/>
              <a:t>src</a:t>
            </a:r>
            <a:r>
              <a:rPr lang="en-US" sz="1000" dirty="0"/>
              <a:t>="/</a:t>
            </a:r>
            <a:r>
              <a:rPr lang="en-US" sz="1000" dirty="0" err="1"/>
              <a:t>entrez/query/static/gifs/entrez_nuc.gif</a:t>
            </a:r>
            <a:r>
              <a:rPr lang="en-US" sz="1000" dirty="0"/>
              <a:t>" alt="Nucleotide banner"/&gt;</a:t>
            </a:r>
          </a:p>
          <a:p>
            <a:pPr eaLnBrk="0"/>
            <a:r>
              <a:rPr lang="en-US" sz="1000" dirty="0"/>
              <a:t>            &lt;/td&gt;</a:t>
            </a:r>
          </a:p>
          <a:p>
            <a:pPr eaLnBrk="0"/>
            <a:r>
              <a:rPr lang="en-US" sz="1000" dirty="0"/>
              <a:t>            &lt;td&gt;</a:t>
            </a:r>
          </a:p>
          <a:p>
            <a:pPr eaLnBrk="0"/>
            <a:r>
              <a:rPr lang="en-US" sz="1000" dirty="0"/>
              <a:t>              &lt;table class="medium1" border="0" </a:t>
            </a:r>
            <a:r>
              <a:rPr lang="en-US" sz="1000" dirty="0" err="1"/>
              <a:t>bordercolor</a:t>
            </a:r>
            <a:r>
              <a:rPr lang="en-US" sz="1000" dirty="0"/>
              <a:t>="#336699" </a:t>
            </a:r>
            <a:r>
              <a:rPr lang="en-US" sz="1000" dirty="0" err="1"/>
              <a:t>cellpadding</a:t>
            </a:r>
            <a:r>
              <a:rPr lang="en-US" sz="1000" dirty="0"/>
              <a:t>="2" </a:t>
            </a:r>
            <a:r>
              <a:rPr lang="en-US" sz="1000" dirty="0" err="1"/>
              <a:t>cellspacing</a:t>
            </a:r>
            <a:r>
              <a:rPr lang="en-US" sz="1000" dirty="0"/>
              <a:t>="0" align="right"&gt;</a:t>
            </a:r>
          </a:p>
          <a:p>
            <a:pPr eaLnBrk="0"/>
            <a:r>
              <a:rPr lang="en-US" sz="1000" dirty="0"/>
              <a:t>                &lt;</a:t>
            </a:r>
            <a:r>
              <a:rPr lang="en-US" sz="1000" dirty="0" err="1"/>
              <a:t>tr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…</a:t>
            </a:r>
          </a:p>
          <a:p>
            <a:pPr eaLnBrk="0"/>
            <a:r>
              <a:rPr lang="en-US" sz="1000" dirty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787400" y="1676400"/>
            <a:ext cx="7642225" cy="4695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58371" name="Rectang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 of Text Files: XML</a:t>
            </a:r>
            <a:endParaRPr lang="en-US"/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635000" y="1219200"/>
            <a:ext cx="7642225" cy="502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eaLnBrk="0"/>
            <a:r>
              <a:rPr lang="en-US" sz="1000" dirty="0"/>
              <a:t>&lt;?xml version="1.0"?&gt;</a:t>
            </a:r>
          </a:p>
          <a:p>
            <a:pPr eaLnBrk="0"/>
            <a:r>
              <a:rPr lang="en-US" sz="1000" dirty="0"/>
              <a:t>&lt;!DOCTYPE </a:t>
            </a:r>
            <a:r>
              <a:rPr lang="en-US" sz="1000" dirty="0" err="1"/>
              <a:t>Seq</a:t>
            </a:r>
            <a:r>
              <a:rPr lang="en-US" sz="1000" dirty="0"/>
              <a:t>-entry PUBLIC "-//NCBI//NCBI </a:t>
            </a:r>
            <a:r>
              <a:rPr lang="en-US" sz="1000" dirty="0" err="1"/>
              <a:t>Seqset</a:t>
            </a:r>
            <a:r>
              <a:rPr lang="en-US" sz="1000" dirty="0"/>
              <a:t>/EN" "http://</a:t>
            </a:r>
            <a:r>
              <a:rPr lang="en-US" sz="1000" dirty="0" err="1"/>
              <a:t>www.ncbi.nlm.nih.gov/dtd/NCBI_Seqset.dtd</a:t>
            </a:r>
            <a:r>
              <a:rPr lang="en-US" sz="1000" dirty="0"/>
              <a:t>"&gt;</a:t>
            </a:r>
          </a:p>
          <a:p>
            <a:pPr eaLnBrk="0"/>
            <a:r>
              <a:rPr lang="en-US" sz="1000" dirty="0"/>
              <a:t>&lt;</a:t>
            </a:r>
            <a:r>
              <a:rPr lang="en-US" sz="1000" dirty="0" err="1"/>
              <a:t>Seq</a:t>
            </a:r>
            <a:r>
              <a:rPr lang="en-US" sz="1000" dirty="0"/>
              <a:t>-entry&gt;</a:t>
            </a:r>
          </a:p>
          <a:p>
            <a:pPr eaLnBrk="0"/>
            <a:r>
              <a:rPr lang="en-US" sz="1000" dirty="0"/>
              <a:t>  &lt;</a:t>
            </a:r>
            <a:r>
              <a:rPr lang="en-US" sz="1000" dirty="0" err="1"/>
              <a:t>Seq-entry_set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&lt;</a:t>
            </a:r>
            <a:r>
              <a:rPr lang="en-US" sz="1000" dirty="0" err="1"/>
              <a:t>Bioseq</a:t>
            </a:r>
            <a:r>
              <a:rPr lang="en-US" sz="1000" dirty="0"/>
              <a:t>-set&gt;</a:t>
            </a:r>
          </a:p>
          <a:p>
            <a:pPr eaLnBrk="0"/>
            <a:r>
              <a:rPr lang="en-US" sz="1000" dirty="0"/>
              <a:t>      &lt;</a:t>
            </a:r>
            <a:r>
              <a:rPr lang="en-US" sz="1000" dirty="0" err="1"/>
              <a:t>Bioseq-set_level</a:t>
            </a:r>
            <a:r>
              <a:rPr lang="en-US" sz="1000" dirty="0"/>
              <a:t>&gt;1&lt;/</a:t>
            </a:r>
            <a:r>
              <a:rPr lang="en-US" sz="1000" dirty="0" err="1"/>
              <a:t>Bioseq-set_level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&lt;</a:t>
            </a:r>
            <a:r>
              <a:rPr lang="en-US" sz="1000" dirty="0" err="1"/>
              <a:t>Bioseq-set_class</a:t>
            </a:r>
            <a:r>
              <a:rPr lang="en-US" sz="1000" dirty="0"/>
              <a:t> value="</a:t>
            </a:r>
            <a:r>
              <a:rPr lang="en-US" sz="1000" dirty="0" err="1"/>
              <a:t>nuc-prot</a:t>
            </a:r>
            <a:r>
              <a:rPr lang="en-US" sz="1000" dirty="0"/>
              <a:t>"/&gt;</a:t>
            </a:r>
          </a:p>
          <a:p>
            <a:pPr eaLnBrk="0"/>
            <a:r>
              <a:rPr lang="en-US" sz="1000" dirty="0"/>
              <a:t>      &lt;</a:t>
            </a:r>
            <a:r>
              <a:rPr lang="en-US" sz="1000" dirty="0" err="1"/>
              <a:t>Bioseq-set_descr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&lt;</a:t>
            </a:r>
            <a:r>
              <a:rPr lang="en-US" sz="1000" dirty="0" err="1"/>
              <a:t>Seq-descr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&lt;</a:t>
            </a:r>
            <a:r>
              <a:rPr lang="en-US" sz="1000" dirty="0" err="1"/>
              <a:t>Seqdesc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&lt;</a:t>
            </a:r>
            <a:r>
              <a:rPr lang="en-US" sz="1000" dirty="0" err="1"/>
              <a:t>Seqdesc_source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&lt;</a:t>
            </a:r>
            <a:r>
              <a:rPr lang="en-US" sz="1000" dirty="0" err="1"/>
              <a:t>BioSource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&lt;</a:t>
            </a:r>
            <a:r>
              <a:rPr lang="en-US" sz="1000" dirty="0" err="1"/>
              <a:t>BioSource_genome</a:t>
            </a:r>
            <a:r>
              <a:rPr lang="en-US" sz="1000" dirty="0"/>
              <a:t> value="genomic"&gt;1&lt;/</a:t>
            </a:r>
            <a:r>
              <a:rPr lang="en-US" sz="1000" dirty="0" err="1"/>
              <a:t>BioSource_genome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&lt;</a:t>
            </a:r>
            <a:r>
              <a:rPr lang="en-US" sz="1000" dirty="0" err="1"/>
              <a:t>BioSource_org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&lt;Org-ref&gt;</a:t>
            </a:r>
          </a:p>
          <a:p>
            <a:pPr eaLnBrk="0"/>
            <a:r>
              <a:rPr lang="en-US" sz="1000" dirty="0"/>
              <a:t>                    &lt;Org-</a:t>
            </a:r>
            <a:r>
              <a:rPr lang="en-US" sz="1000" dirty="0" err="1"/>
              <a:t>ref_taxname</a:t>
            </a:r>
            <a:r>
              <a:rPr lang="en-US" sz="1000" dirty="0"/>
              <a:t>&gt;</a:t>
            </a:r>
            <a:r>
              <a:rPr lang="en-US" sz="1000" dirty="0" err="1"/>
              <a:t>Xanthomonas</a:t>
            </a:r>
            <a:r>
              <a:rPr lang="en-US" sz="1000" dirty="0"/>
              <a:t> </a:t>
            </a:r>
            <a:r>
              <a:rPr lang="en-US" sz="1000" dirty="0" err="1"/>
              <a:t>campestris</a:t>
            </a:r>
            <a:r>
              <a:rPr lang="en-US" sz="1000" dirty="0"/>
              <a:t> </a:t>
            </a:r>
            <a:r>
              <a:rPr lang="en-US" sz="1000" dirty="0" err="1"/>
              <a:t>pv</a:t>
            </a:r>
            <a:r>
              <a:rPr lang="en-US" sz="1000" dirty="0"/>
              <a:t>. </a:t>
            </a:r>
            <a:r>
              <a:rPr lang="en-US" sz="1000" dirty="0" err="1"/>
              <a:t>campestris</a:t>
            </a:r>
            <a:r>
              <a:rPr lang="en-US" sz="1000" dirty="0"/>
              <a:t>&lt;/Org-</a:t>
            </a:r>
            <a:r>
              <a:rPr lang="en-US" sz="1000" dirty="0" err="1"/>
              <a:t>ref_taxname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&lt;Org-</a:t>
            </a:r>
            <a:r>
              <a:rPr lang="en-US" sz="1000" dirty="0" err="1"/>
              <a:t>ref_db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&lt;</a:t>
            </a:r>
            <a:r>
              <a:rPr lang="en-US" sz="1000" dirty="0" err="1"/>
              <a:t>Dbtag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  &lt;</a:t>
            </a:r>
            <a:r>
              <a:rPr lang="en-US" sz="1000" dirty="0" err="1"/>
              <a:t>Dbtag_db</a:t>
            </a:r>
            <a:r>
              <a:rPr lang="en-US" sz="1000" dirty="0"/>
              <a:t>&gt;</a:t>
            </a:r>
            <a:r>
              <a:rPr lang="en-US" sz="1000" dirty="0" err="1"/>
              <a:t>taxon</a:t>
            </a:r>
            <a:r>
              <a:rPr lang="en-US" sz="1000" dirty="0"/>
              <a:t>&lt;/</a:t>
            </a:r>
            <a:r>
              <a:rPr lang="en-US" sz="1000" dirty="0" err="1"/>
              <a:t>Dbtag_db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  &lt;</a:t>
            </a:r>
            <a:r>
              <a:rPr lang="en-US" sz="1000" dirty="0" err="1"/>
              <a:t>Dbtag_tag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    &lt;Object-id&gt;</a:t>
            </a:r>
          </a:p>
          <a:p>
            <a:pPr eaLnBrk="0"/>
            <a:r>
              <a:rPr lang="en-US" sz="1000" dirty="0"/>
              <a:t>                            &lt;Object-</a:t>
            </a:r>
            <a:r>
              <a:rPr lang="en-US" sz="1000" dirty="0" err="1"/>
              <a:t>id_id</a:t>
            </a:r>
            <a:r>
              <a:rPr lang="en-US" sz="1000" dirty="0"/>
              <a:t>&gt;340&lt;/Object-</a:t>
            </a:r>
            <a:r>
              <a:rPr lang="en-US" sz="1000" dirty="0" err="1"/>
              <a:t>id_id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    &lt;/Object-id&gt;</a:t>
            </a:r>
          </a:p>
          <a:p>
            <a:pPr eaLnBrk="0"/>
            <a:r>
              <a:rPr lang="en-US" sz="1000" dirty="0"/>
              <a:t>                        &lt;/</a:t>
            </a:r>
            <a:r>
              <a:rPr lang="en-US" sz="1000" dirty="0" err="1"/>
              <a:t>Dbtag_tag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&lt;/</a:t>
            </a:r>
            <a:r>
              <a:rPr lang="en-US" sz="1000" dirty="0" err="1"/>
              <a:t>Dbtag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&lt;/Org-</a:t>
            </a:r>
            <a:r>
              <a:rPr lang="en-US" sz="1000" dirty="0" err="1"/>
              <a:t>ref_db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&lt;Org-</a:t>
            </a:r>
            <a:r>
              <a:rPr lang="en-US" sz="1000" dirty="0" err="1"/>
              <a:t>ref_orgname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&lt;</a:t>
            </a:r>
            <a:r>
              <a:rPr lang="en-US" sz="1000" dirty="0" err="1"/>
              <a:t>OrgName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  &lt;</a:t>
            </a:r>
            <a:r>
              <a:rPr lang="en-US" sz="1000" dirty="0" err="1"/>
              <a:t>OrgName_name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    &lt;</a:t>
            </a:r>
            <a:r>
              <a:rPr lang="en-US" sz="1000" dirty="0" err="1"/>
              <a:t>OrgName_name_binomial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…</a:t>
            </a:r>
          </a:p>
          <a:p>
            <a:pPr eaLnBrk="0"/>
            <a:r>
              <a:rPr lang="en-US" sz="1000" dirty="0"/>
              <a:t>…</a:t>
            </a:r>
          </a:p>
          <a:p>
            <a:pPr eaLnBrk="0"/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787400" y="1524000"/>
            <a:ext cx="7642225" cy="4695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59395" name="Rectang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 of Text Files: GENEBANK</a:t>
            </a:r>
            <a:endParaRPr lang="en-US"/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635000" y="1371600"/>
            <a:ext cx="7642225" cy="4695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pPr eaLnBrk="0"/>
            <a:r>
              <a:rPr lang="en-US" sz="1000">
                <a:latin typeface="Courier New" pitchFamily="-65" charset="0"/>
              </a:rPr>
              <a:t>LOCUS       NC_010688            5079002 bp    DNA     circular BCT 17-JUL-2008</a:t>
            </a:r>
          </a:p>
          <a:p>
            <a:pPr eaLnBrk="0"/>
            <a:r>
              <a:rPr lang="en-US" sz="1000">
                <a:latin typeface="Courier New" pitchFamily="-65" charset="0"/>
              </a:rPr>
              <a:t>DEFINITION  Xanthomonas campestris pv. campestris, complete genome.</a:t>
            </a:r>
          </a:p>
          <a:p>
            <a:pPr eaLnBrk="0"/>
            <a:r>
              <a:rPr lang="en-US" sz="1000">
                <a:latin typeface="Courier New" pitchFamily="-65" charset="0"/>
              </a:rPr>
              <a:t>ACCESSION   NC_010688</a:t>
            </a:r>
          </a:p>
          <a:p>
            <a:pPr eaLnBrk="0"/>
            <a:r>
              <a:rPr lang="en-US" sz="1000">
                <a:latin typeface="Courier New" pitchFamily="-65" charset="0"/>
              </a:rPr>
              <a:t>VERSION     NC_010688.1  GI:188989396</a:t>
            </a:r>
          </a:p>
          <a:p>
            <a:pPr eaLnBrk="0"/>
            <a:r>
              <a:rPr lang="en-US" sz="1000">
                <a:latin typeface="Courier New" pitchFamily="-65" charset="0"/>
              </a:rPr>
              <a:t>PROJECT     GenomeProject:29801</a:t>
            </a:r>
          </a:p>
          <a:p>
            <a:pPr eaLnBrk="0"/>
            <a:r>
              <a:rPr lang="en-US" sz="1000">
                <a:latin typeface="Courier New" pitchFamily="-65" charset="0"/>
              </a:rPr>
              <a:t>KEYWORDS    complete genome.</a:t>
            </a:r>
          </a:p>
          <a:p>
            <a:pPr eaLnBrk="0"/>
            <a:r>
              <a:rPr lang="en-US" sz="1000">
                <a:latin typeface="Courier New" pitchFamily="-65" charset="0"/>
              </a:rPr>
              <a:t>SOURCE      Xanthomonas campestris pv. campestris</a:t>
            </a:r>
          </a:p>
          <a:p>
            <a:pPr eaLnBrk="0"/>
            <a:r>
              <a:rPr lang="en-US" sz="1000">
                <a:latin typeface="Courier New" pitchFamily="-65" charset="0"/>
              </a:rPr>
              <a:t>  ORGANISM  Xanthomonas campestris pv. campestris</a:t>
            </a:r>
          </a:p>
          <a:p>
            <a:pPr eaLnBrk="0"/>
            <a:r>
              <a:rPr lang="en-US" sz="1000">
                <a:latin typeface="Courier New" pitchFamily="-65" charset="0"/>
              </a:rPr>
              <a:t>            Bacteria; Proteobacteria; Gammaproteobacteria; Xanthomonadales;</a:t>
            </a:r>
          </a:p>
          <a:p>
            <a:pPr eaLnBrk="0"/>
            <a:r>
              <a:rPr lang="en-US" sz="1000">
                <a:latin typeface="Courier New" pitchFamily="-65" charset="0"/>
              </a:rPr>
              <a:t>            Xanthomonadaceae; Xanthomonas.</a:t>
            </a:r>
          </a:p>
          <a:p>
            <a:pPr eaLnBrk="0"/>
            <a:r>
              <a:rPr lang="en-US" sz="1000">
                <a:latin typeface="Courier New" pitchFamily="-65" charset="0"/>
              </a:rPr>
              <a:t>REFERENCE   1</a:t>
            </a:r>
          </a:p>
          <a:p>
            <a:pPr eaLnBrk="0"/>
            <a:r>
              <a:rPr lang="en-US" sz="1000">
                <a:latin typeface="Courier New" pitchFamily="-65" charset="0"/>
              </a:rPr>
              <a:t>  AUTHORS   Vorholter,F.J., Schneiker,S., Goesmann,A., Krause,L., Bekel,T.,</a:t>
            </a:r>
          </a:p>
          <a:p>
            <a:pPr eaLnBrk="0"/>
            <a:r>
              <a:rPr lang="en-US" sz="1000">
                <a:latin typeface="Courier New" pitchFamily="-65" charset="0"/>
              </a:rPr>
              <a:t>            Kaiser,O., Linke,B., Patschkowski,T., Ruckert,C., Schmid,J.,</a:t>
            </a:r>
          </a:p>
          <a:p>
            <a:pPr eaLnBrk="0"/>
            <a:r>
              <a:rPr lang="en-US" sz="1000">
                <a:latin typeface="Courier New" pitchFamily="-65" charset="0"/>
              </a:rPr>
              <a:t>            Sidhu,V.K., Sieber,V., Tauch,A., Watt,S.A., Weisshaar,B.,</a:t>
            </a:r>
          </a:p>
          <a:p>
            <a:pPr eaLnBrk="0"/>
            <a:r>
              <a:rPr lang="en-US" sz="1000">
                <a:latin typeface="Courier New" pitchFamily="-65" charset="0"/>
              </a:rPr>
              <a:t>            Becker,A., Niehaus,K. and Puhler,A.</a:t>
            </a:r>
          </a:p>
          <a:p>
            <a:pPr eaLnBrk="0"/>
            <a:r>
              <a:rPr lang="en-US" sz="1000">
                <a:latin typeface="Courier New" pitchFamily="-65" charset="0"/>
              </a:rPr>
              <a:t>  TITLE     The genome of Xanthomonas campestris pv. campestris B100 and its</a:t>
            </a:r>
          </a:p>
          <a:p>
            <a:pPr eaLnBrk="0"/>
            <a:r>
              <a:rPr lang="en-US" sz="1000">
                <a:latin typeface="Courier New" pitchFamily="-65" charset="0"/>
              </a:rPr>
              <a:t>            use for the reconstruction of metabolic pathways involved in</a:t>
            </a:r>
          </a:p>
          <a:p>
            <a:pPr eaLnBrk="0"/>
            <a:r>
              <a:rPr lang="en-US" sz="1000">
                <a:latin typeface="Courier New" pitchFamily="-65" charset="0"/>
              </a:rPr>
              <a:t>            xanthan biosynthesis</a:t>
            </a:r>
          </a:p>
          <a:p>
            <a:pPr eaLnBrk="0"/>
            <a:r>
              <a:rPr lang="en-US" sz="1000">
                <a:latin typeface="Courier New" pitchFamily="-65" charset="0"/>
              </a:rPr>
              <a:t>  JOURNAL   J. Biotechnol. 134 (1-2), 33-45 (2008)</a:t>
            </a:r>
          </a:p>
          <a:p>
            <a:pPr eaLnBrk="0"/>
            <a:r>
              <a:rPr lang="en-US" sz="1000">
                <a:latin typeface="Courier New" pitchFamily="-65" charset="0"/>
              </a:rPr>
              <a:t>   PUBMED   18304669</a:t>
            </a:r>
          </a:p>
          <a:p>
            <a:pPr eaLnBrk="0"/>
            <a:r>
              <a:rPr lang="en-US" sz="1000">
                <a:latin typeface="Courier New" pitchFamily="-65" charset="0"/>
              </a:rPr>
              <a:t>REFERENCE   2  (bases 1 to 5079002)</a:t>
            </a:r>
          </a:p>
          <a:p>
            <a:pPr eaLnBrk="0"/>
            <a:r>
              <a:rPr lang="en-US" sz="1000">
                <a:latin typeface="Courier New" pitchFamily="-65" charset="0"/>
              </a:rPr>
              <a:t>  CONSRTM   NCBI Genome Project</a:t>
            </a:r>
          </a:p>
          <a:p>
            <a:pPr eaLnBrk="0"/>
            <a:r>
              <a:rPr lang="en-US" sz="1000">
                <a:latin typeface="Courier New" pitchFamily="-65" charset="0"/>
              </a:rPr>
              <a:t>  TITLE     Direct Submission</a:t>
            </a:r>
          </a:p>
          <a:p>
            <a:pPr eaLnBrk="0"/>
            <a:r>
              <a:rPr lang="en-US" sz="1000">
                <a:latin typeface="Courier New" pitchFamily="-65" charset="0"/>
              </a:rPr>
              <a:t>  JOURNAL   Submitted (22-MAY-2008) National Center for Biotechnology</a:t>
            </a:r>
          </a:p>
          <a:p>
            <a:pPr eaLnBrk="0"/>
            <a:r>
              <a:rPr lang="en-US" sz="1000">
                <a:latin typeface="Courier New" pitchFamily="-65" charset="0"/>
              </a:rPr>
              <a:t>            Information, NIH, Bethesda, MD 20894, USA</a:t>
            </a:r>
          </a:p>
          <a:p>
            <a:pPr eaLnBrk="0"/>
            <a:r>
              <a:rPr lang="en-US" sz="1000">
                <a:latin typeface="Courier New" pitchFamily="-65" charset="0"/>
              </a:rPr>
              <a:t>REFERENCE   3  (bases 1 to 5079002)</a:t>
            </a:r>
          </a:p>
          <a:p>
            <a:pPr eaLnBrk="0"/>
            <a:r>
              <a:rPr lang="en-US" sz="1000">
                <a:latin typeface="Courier New" pitchFamily="-65" charset="0"/>
              </a:rPr>
              <a:t>  AUTHORS   Linke,B.</a:t>
            </a:r>
          </a:p>
          <a:p>
            <a:pPr eaLnBrk="0"/>
            <a:r>
              <a:rPr lang="en-US" sz="1000">
                <a:latin typeface="Courier New" pitchFamily="-65" charset="0"/>
              </a:rPr>
              <a:t>  TITLE     Direct Submission</a:t>
            </a:r>
          </a:p>
          <a:p>
            <a:pPr eaLnBrk="0"/>
            <a:r>
              <a:rPr lang="en-US" sz="1000">
                <a:latin typeface="Courier New" pitchFamily="-65" charset="0"/>
              </a:rPr>
              <a:t>  JOURNAL   Submitted (03-DEC-2007) Linke B., Center For Biotechnology,</a:t>
            </a:r>
          </a:p>
          <a:p>
            <a:pPr eaLnBrk="0"/>
            <a:r>
              <a:rPr lang="en-US" sz="1000">
                <a:latin typeface="Courier New" pitchFamily="-65" charset="0"/>
              </a:rPr>
              <a:t>            Bielefeld University, Universitaetsstrasse 25, 33501 Bielefeld,</a:t>
            </a:r>
          </a:p>
          <a:p>
            <a:pPr eaLnBrk="0"/>
            <a:r>
              <a:rPr lang="en-US" sz="1000">
                <a:latin typeface="Courier New" pitchFamily="-65" charset="0"/>
              </a:rPr>
              <a:t>            GERMANY</a:t>
            </a:r>
          </a:p>
          <a:p>
            <a:pPr eaLnBrk="0"/>
            <a:r>
              <a:rPr lang="en-US" sz="1000">
                <a:latin typeface="Courier New" pitchFamily="-65" charset="0"/>
              </a:rPr>
              <a:t>COMMENT     PROVISIONAL REFSEQ: This record has not yet been subject to final</a:t>
            </a:r>
          </a:p>
          <a:p>
            <a:pPr eaLnBrk="0"/>
            <a:r>
              <a:rPr lang="en-US" sz="1000">
                <a:latin typeface="Courier New" pitchFamily="-65" charset="0"/>
              </a:rPr>
              <a:t>…</a:t>
            </a:r>
          </a:p>
          <a:p>
            <a:endParaRPr lang="en-US" sz="1000">
              <a:latin typeface="Courier New" pitchFamily="-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SC-MA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PSC_Basic_62409</Template>
  <TotalTime>471</TotalTime>
  <Words>4139</Words>
  <Application>Microsoft Office PowerPoint</Application>
  <PresentationFormat>On-screen Show (4:3)</PresentationFormat>
  <Paragraphs>593</Paragraphs>
  <Slides>24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PSC-MARC</vt:lpstr>
      <vt:lpstr>Essential Computing for Bioinformatics</vt:lpstr>
      <vt:lpstr>Slide 2</vt:lpstr>
      <vt:lpstr>Outline</vt:lpstr>
      <vt:lpstr>What are Text Files?</vt:lpstr>
      <vt:lpstr>Examples of Text Files</vt:lpstr>
      <vt:lpstr>Top-level Anatomy of a Text File</vt:lpstr>
      <vt:lpstr>Examples of Text Files: HTML</vt:lpstr>
      <vt:lpstr>Examples of Text Files: XML</vt:lpstr>
      <vt:lpstr>Examples of Text Files: GENEBANK</vt:lpstr>
      <vt:lpstr>Examples of Text Files: FASTA</vt:lpstr>
      <vt:lpstr>Examples of Text Files: ClustalW</vt:lpstr>
      <vt:lpstr>Loading Fasta Sequences: Step 0</vt:lpstr>
      <vt:lpstr>Loading Fasta Sequences: Step 1</vt:lpstr>
      <vt:lpstr>Loading Fasta Sequences: Step 2</vt:lpstr>
      <vt:lpstr>A Fasta file with three sequences</vt:lpstr>
      <vt:lpstr>Loading Fasta Sequences: Step 3</vt:lpstr>
      <vt:lpstr>Loading Fasta Sequences: Step 4</vt:lpstr>
      <vt:lpstr>Loading Fasta Sequences: Step 5</vt:lpstr>
      <vt:lpstr>Loading Fasta Sequences: Step 6</vt:lpstr>
      <vt:lpstr>Summary of File Operations</vt:lpstr>
      <vt:lpstr>Importing ClustalW Files</vt:lpstr>
      <vt:lpstr>Reading from ClustalW Files</vt:lpstr>
      <vt:lpstr>Writing to Text Files</vt:lpstr>
      <vt:lpstr>Homework</vt:lpstr>
    </vt:vector>
  </TitlesOfParts>
  <Company>PSC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Python programming  for biologists</dc:title>
  <dc:creator>emh</dc:creator>
  <cp:lastModifiedBy>Bienvenido Velez</cp:lastModifiedBy>
  <cp:revision>138</cp:revision>
  <cp:lastPrinted>2009-07-16T16:27:34Z</cp:lastPrinted>
  <dcterms:created xsi:type="dcterms:W3CDTF">2009-07-16T14:47:59Z</dcterms:created>
  <dcterms:modified xsi:type="dcterms:W3CDTF">2009-07-16T16:27:54Z</dcterms:modified>
</cp:coreProperties>
</file>