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4.xml" ContentType="application/vnd.openxmlformats-officedocument.theme+xml"/>
  <Override PartName="/ppt/slides/slide30.xml" ContentType="application/vnd.openxmlformats-officedocument.presentationml.slide+xml"/>
  <Override PartName="/docProps/app.xml" ContentType="application/vnd.openxmlformats-officedocument.extended-properties+xml"/>
  <Override PartName="/ppt/slides/slide35.xml" ContentType="application/vnd.openxmlformats-officedocument.presentationml.slide+xml"/>
  <Override PartName="/ppt/slideLayouts/slideLayout23.xml" ContentType="application/vnd.openxmlformats-officedocument.presentationml.slideLayout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Default Extension="rels" ContentType="application/vnd.openxmlformats-package.relationships+xml"/>
  <Override PartName="/ppt/slides/slide24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2" r:id="rId1"/>
    <p:sldMasterId id="2147483666" r:id="rId2"/>
  </p:sldMasterIdLst>
  <p:notesMasterIdLst>
    <p:notesMasterId r:id="rId39"/>
  </p:notesMasterIdLst>
  <p:handoutMasterIdLst>
    <p:handoutMasterId r:id="rId40"/>
  </p:handoutMasterIdLst>
  <p:sldIdLst>
    <p:sldId id="261" r:id="rId3"/>
    <p:sldId id="258" r:id="rId4"/>
    <p:sldId id="260" r:id="rId5"/>
    <p:sldId id="294" r:id="rId6"/>
    <p:sldId id="298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301" r:id="rId29"/>
    <p:sldId id="300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422" autoAdjust="0"/>
    <p:restoredTop sz="94660"/>
  </p:normalViewPr>
  <p:slideViewPr>
    <p:cSldViewPr>
      <p:cViewPr>
        <p:scale>
          <a:sx n="60" d="100"/>
          <a:sy n="60" d="100"/>
        </p:scale>
        <p:origin x="-2144" y="-10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3.xml"/><Relationship Id="rId31" Type="http://schemas.openxmlformats.org/officeDocument/2006/relationships/slide" Target="slides/slide29.xml"/><Relationship Id="rId34" Type="http://schemas.openxmlformats.org/officeDocument/2006/relationships/slide" Target="slides/slide32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36" Type="http://schemas.openxmlformats.org/officeDocument/2006/relationships/slide" Target="slides/slide34.xml"/><Relationship Id="rId4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0" Type="http://schemas.openxmlformats.org/officeDocument/2006/relationships/slide" Target="slides/slide8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9" Type="http://schemas.openxmlformats.org/officeDocument/2006/relationships/slide" Target="slides/slide7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7" Type="http://schemas.openxmlformats.org/officeDocument/2006/relationships/slide" Target="slides/slide25.xml"/><Relationship Id="rId14" Type="http://schemas.openxmlformats.org/officeDocument/2006/relationships/slide" Target="slides/slide12.xml"/><Relationship Id="rId23" Type="http://schemas.openxmlformats.org/officeDocument/2006/relationships/slide" Target="slides/slide21.xml"/><Relationship Id="rId4" Type="http://schemas.openxmlformats.org/officeDocument/2006/relationships/slide" Target="slides/slide2.xml"/><Relationship Id="rId28" Type="http://schemas.openxmlformats.org/officeDocument/2006/relationships/slide" Target="slides/slide26.xml"/><Relationship Id="rId45" Type="http://schemas.openxmlformats.org/officeDocument/2006/relationships/tableStyles" Target="tableStyles.xml"/><Relationship Id="rId26" Type="http://schemas.openxmlformats.org/officeDocument/2006/relationships/slide" Target="slides/slide24.xml"/><Relationship Id="rId30" Type="http://schemas.openxmlformats.org/officeDocument/2006/relationships/slide" Target="slides/slide28.xml"/><Relationship Id="rId11" Type="http://schemas.openxmlformats.org/officeDocument/2006/relationships/slide" Target="slides/slide9.xml"/><Relationship Id="rId42" Type="http://schemas.openxmlformats.org/officeDocument/2006/relationships/presProps" Target="presProps.xml"/><Relationship Id="rId29" Type="http://schemas.openxmlformats.org/officeDocument/2006/relationships/slide" Target="slides/slide27.xml"/><Relationship Id="rId6" Type="http://schemas.openxmlformats.org/officeDocument/2006/relationships/slide" Target="slides/slide4.xml"/><Relationship Id="rId16" Type="http://schemas.openxmlformats.org/officeDocument/2006/relationships/slide" Target="slides/slide14.xml"/><Relationship Id="rId33" Type="http://schemas.openxmlformats.org/officeDocument/2006/relationships/slide" Target="slides/slide31.xml"/><Relationship Id="rId44" Type="http://schemas.openxmlformats.org/officeDocument/2006/relationships/theme" Target="theme/theme1.xml"/><Relationship Id="rId41" Type="http://schemas.openxmlformats.org/officeDocument/2006/relationships/printerSettings" Target="printerSettings/printerSettings1.bin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9" Type="http://schemas.openxmlformats.org/officeDocument/2006/relationships/slide" Target="slides/slide17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7/13/09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7/13/09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7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9" Type="http://schemas.openxmlformats.org/officeDocument/2006/relationships/image" Target="../media/image2.jpeg"/><Relationship Id="rId3" Type="http://schemas.openxmlformats.org/officeDocument/2006/relationships/image" Target="../media/image3.jpeg"/><Relationship Id="rId6" Type="http://schemas.openxmlformats.org/officeDocument/2006/relationships/image" Target="../media/image6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7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rc.psc.edu/" TargetMode="External"/><Relationship Id="rId9" Type="http://schemas.openxmlformats.org/officeDocument/2006/relationships/image" Target="../media/image2.jpeg"/><Relationship Id="rId3" Type="http://schemas.openxmlformats.org/officeDocument/2006/relationships/image" Target="../media/image3.jpeg"/><Relationship Id="rId6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7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2" Type="http://schemas.openxmlformats.org/officeDocument/2006/relationships/hyperlink" Target="http://marc.psc.edu/" TargetMode="External"/><Relationship Id="rId9" Type="http://schemas.openxmlformats.org/officeDocument/2006/relationships/image" Target="../media/image2.jpeg"/><Relationship Id="rId3" Type="http://schemas.openxmlformats.org/officeDocument/2006/relationships/image" Target="../media/image3.jpeg"/><Relationship Id="rId6" Type="http://schemas.openxmlformats.org/officeDocument/2006/relationships/image" Target="../media/image6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7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8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9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0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2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4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6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22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24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29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5" name="Picture 4" descr="logo_upr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114800" y="101600"/>
            <a:ext cx="990600" cy="66040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2578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4008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30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32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33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3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5" name="Picture 4" descr="logo_upr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114800" y="101600"/>
            <a:ext cx="990600" cy="66040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2578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4008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8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rgbClr val="82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5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7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redi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15240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  <a:tabLst>
                <a:tab pos="274320" algn="l"/>
              </a:tabLst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	Deerfield II, National Resource for Biomedical Supercomputing, Pittsburgh 	Supercomputing Center, Carnegie Mellon University.</a:t>
            </a:r>
          </a:p>
          <a:p>
            <a:pPr lvl="0">
              <a:buFont typeface="Arial" pitchFamily="34" charset="0"/>
              <a:buChar char="•"/>
              <a:tabLst>
                <a:tab pos="274320" algn="l"/>
              </a:tabLst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lvl="0">
              <a:buFont typeface="Arial" pitchFamily="34" charset="0"/>
              <a:buChar char="•"/>
              <a:tabLst>
                <a:tab pos="274320" algn="l"/>
              </a:tabLst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lvl="0">
              <a:buFont typeface="Arial" pitchFamily="34" charset="0"/>
              <a:buChar char="•"/>
              <a:tabLst>
                <a:tab pos="274320" algn="l"/>
              </a:tabLst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Font typeface="Arial" pitchFamily="34" charset="0"/>
              <a:buChar char="•"/>
              <a:tabLst>
                <a:tab pos="274320" algn="l"/>
              </a:tabLst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lang="en-US" sz="1600" b="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>
              <a:buFontTx/>
              <a:buNone/>
            </a:pPr>
            <a:endParaRPr lang="en-US" sz="1600" b="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None/>
            </a:pPr>
            <a:r>
              <a:rPr lang="en-US" sz="1600" b="0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sz="1600" b="0" baseline="0" dirty="0" smtClean="0">
                <a:latin typeface="Arial" pitchFamily="34" charset="0"/>
                <a:cs typeface="Arial" pitchFamily="34" charset="0"/>
              </a:rPr>
              <a:t> most recent updated </a:t>
            </a:r>
            <a:r>
              <a:rPr lang="en-US" sz="1600" b="0" dirty="0" smtClean="0">
                <a:latin typeface="Arial" pitchFamily="34" charset="0"/>
                <a:cs typeface="Arial" pitchFamily="34" charset="0"/>
              </a:rPr>
              <a:t>copy of</a:t>
            </a:r>
            <a:r>
              <a:rPr lang="en-US" sz="1600" b="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0" dirty="0" smtClean="0">
                <a:latin typeface="Arial" pitchFamily="34" charset="0"/>
                <a:cs typeface="Arial" pitchFamily="34" charset="0"/>
              </a:rPr>
              <a:t>this</a:t>
            </a:r>
            <a:r>
              <a:rPr lang="en-US" sz="1600" b="0" baseline="0" dirty="0" smtClean="0">
                <a:latin typeface="Arial" pitchFamily="34" charset="0"/>
                <a:cs typeface="Arial" pitchFamily="34" charset="0"/>
              </a:rPr>
              <a:t> presentation along with supplemental teaching materials can be found online at: </a:t>
            </a:r>
            <a:r>
              <a:rPr lang="en-US" sz="1600" b="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="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0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5" name="Picture 4" descr="logo_up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101600"/>
            <a:ext cx="990600" cy="66040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578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008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1000" y="2057400"/>
            <a:ext cx="8382000" cy="3810000"/>
          </a:xfrm>
        </p:spPr>
        <p:txBody>
          <a:bodyPr>
            <a:normAutofit/>
          </a:bodyPr>
          <a:lstStyle>
            <a:lvl1pPr marL="0" indent="0" algn="l">
              <a:buClr>
                <a:schemeClr val="tx2"/>
              </a:buClr>
              <a:buFont typeface="Wingdings" pitchFamily="2" charset="2"/>
              <a:buChar char="§"/>
              <a:defRPr sz="2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Clr>
                <a:srgbClr val="C000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914400" indent="0" algn="l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3pPr>
            <a:lvl4pPr marL="1371600" indent="0" algn="l"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2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884238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smtClean="0">
                <a:solidFill>
                  <a:schemeClr val="accent1">
                    <a:lumMod val="50000"/>
                  </a:schemeClr>
                </a:solidFill>
              </a:rPr>
              <a:t>Click to edit Master title style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828800"/>
            <a:ext cx="64008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l">
              <a:buFont typeface="Wingdings" pitchFamily="2" charset="2"/>
              <a:buChar char="§"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>
              <a:buFont typeface="Wingdings" pitchFamily="2" charset="2"/>
              <a:buChar char="§"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>
              <a:buFont typeface="Wingdings" pitchFamily="2" charset="2"/>
              <a:buChar char="§"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Font typeface="Wingdings" pitchFamily="2" charset="2"/>
              <a:buChar char="§"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4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6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Char char="§"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image" Target="../media/image2.jpeg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5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0.xml"/><Relationship Id="rId1" Type="http://schemas.openxmlformats.org/officeDocument/2006/relationships/slideLayout" Target="../slideLayouts/slideLayout4.xml"/><Relationship Id="rId24" Type="http://schemas.openxmlformats.org/officeDocument/2006/relationships/theme" Target="../theme/theme2.xml"/><Relationship Id="rId25" Type="http://schemas.openxmlformats.org/officeDocument/2006/relationships/image" Target="../media/image1.jpeg"/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9" Type="http://schemas.openxmlformats.org/officeDocument/2006/relationships/slideLayout" Target="../slideLayouts/slideLayout12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14" Type="http://schemas.openxmlformats.org/officeDocument/2006/relationships/slideLayout" Target="../slideLayouts/slideLayout17.xml"/><Relationship Id="rId2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7.xml"/><Relationship Id="rId26" Type="http://schemas.openxmlformats.org/officeDocument/2006/relationships/image" Target="../media/image2.jpeg"/><Relationship Id="rId1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9.xml"/><Relationship Id="rId1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22.xml"/><Relationship Id="rId20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002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00200"/>
            <a:ext cx="739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.org/" TargetMode="External"/><Relationship Id="rId3" Type="http://schemas.openxmlformats.org/officeDocument/2006/relationships/hyperlink" Target="http://www.python.org/ftp/python/2.5/python-2.5.msi" TargetMode="Externa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2209800"/>
            <a:ext cx="7543800" cy="3810000"/>
          </a:xfrm>
        </p:spPr>
        <p:txBody>
          <a:bodyPr>
            <a:normAutofit fontScale="70000" lnSpcReduction="20000"/>
          </a:bodyPr>
          <a:lstStyle/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 dirty="0" smtClean="0">
                <a:solidFill>
                  <a:srgbClr val="000000"/>
                </a:solidFill>
                <a:latin typeface="+mj-lt"/>
              </a:rPr>
              <a:t>MARC: Developing Bioinformatics Programs</a:t>
            </a: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 dirty="0" smtClean="0">
                <a:solidFill>
                  <a:srgbClr val="000000"/>
                </a:solidFill>
                <a:latin typeface="+mj-lt"/>
              </a:rPr>
              <a:t>July 2009</a:t>
            </a: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200" b="1" dirty="0" smtClean="0">
              <a:solidFill>
                <a:srgbClr val="000000"/>
              </a:solidFill>
              <a:latin typeface="+mj-lt"/>
            </a:endParaRPr>
          </a:p>
          <a:p>
            <a:pPr marL="215900" lvl="1" algn="l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2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 b="1" dirty="0" smtClean="0">
                <a:solidFill>
                  <a:srgbClr val="000000"/>
                </a:solidFill>
                <a:latin typeface="+mj-lt"/>
              </a:rPr>
              <a:t>Alex </a:t>
            </a:r>
            <a:r>
              <a:rPr lang="en-GB" sz="3200" b="1" dirty="0" err="1" smtClean="0">
                <a:solidFill>
                  <a:srgbClr val="000000"/>
                </a:solidFill>
                <a:latin typeface="+mj-lt"/>
              </a:rPr>
              <a:t>Ropelewski</a:t>
            </a:r>
            <a:endParaRPr lang="en-GB" sz="32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PSC-NRBSC</a:t>
            </a: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>
              <a:solidFill>
                <a:srgbClr val="00AE00"/>
              </a:solidFill>
              <a:latin typeface="+mj-lt"/>
            </a:endParaRPr>
          </a:p>
          <a:p>
            <a:pPr marL="215900" lvl="1">
              <a:lnSpc>
                <a:spcPct val="98000"/>
              </a:lnSpc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200" b="1" dirty="0" err="1" smtClean="0">
                <a:solidFill>
                  <a:srgbClr val="000000"/>
                </a:solidFill>
                <a:latin typeface="+mj-lt"/>
              </a:rPr>
              <a:t>Bienvenido</a:t>
            </a:r>
            <a:r>
              <a:rPr lang="en-GB" sz="3200" b="1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3200" b="1" dirty="0" err="1" smtClean="0">
                <a:solidFill>
                  <a:srgbClr val="000000"/>
                </a:solidFill>
                <a:latin typeface="+mj-lt"/>
              </a:rPr>
              <a:t>Vélez</a:t>
            </a:r>
            <a:endParaRPr lang="en-GB" sz="3200" b="1" dirty="0" smtClean="0">
              <a:solidFill>
                <a:srgbClr val="000000"/>
              </a:solidFill>
              <a:latin typeface="+mj-lt"/>
            </a:endParaRPr>
          </a:p>
          <a:p>
            <a:pPr marL="215900" lvl="1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UPR Mayaguez</a:t>
            </a:r>
          </a:p>
          <a:p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endParaRPr lang="en-US" dirty="0" smtClean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Reference: How to Think Like a Computer Scientist: Learning with Python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Introduction to Python programming</a:t>
            </a:r>
            <a:br>
              <a:rPr lang="en-US" dirty="0" smtClean="0">
                <a:latin typeface="+mj-lt"/>
              </a:rPr>
            </a:br>
            <a:r>
              <a:rPr lang="en-US" dirty="0" smtClean="0">
                <a:latin typeface="+mj-lt"/>
              </a:rPr>
              <a:t> for biologists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Idle: The Python Shell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447800"/>
            <a:ext cx="497998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Python as a Number Cruncher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30313" y="1951038"/>
            <a:ext cx="2971800" cy="42473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1 + 3</a:t>
            </a:r>
          </a:p>
          <a:p>
            <a:r>
              <a:rPr lang="fr-FR" i="0" dirty="0"/>
              <a:t>4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6 * 7</a:t>
            </a:r>
          </a:p>
          <a:p>
            <a:r>
              <a:rPr lang="fr-FR" i="0" dirty="0"/>
              <a:t>42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6 * 7 + 2</a:t>
            </a:r>
          </a:p>
          <a:p>
            <a:r>
              <a:rPr lang="fr-FR" i="0" dirty="0"/>
              <a:t>44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2 + 6 * 7</a:t>
            </a:r>
          </a:p>
          <a:p>
            <a:r>
              <a:rPr lang="fr-FR" i="0" dirty="0"/>
              <a:t>44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6 - 2 - 3</a:t>
            </a:r>
          </a:p>
          <a:p>
            <a:r>
              <a:rPr lang="fr-FR" i="0" dirty="0"/>
              <a:t>1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6 - ( 2 - 3)</a:t>
            </a:r>
          </a:p>
          <a:p>
            <a:r>
              <a:rPr lang="fr-FR" i="0" dirty="0"/>
              <a:t>7</a:t>
            </a:r>
          </a:p>
          <a:p>
            <a:r>
              <a:rPr lang="fr-FR" i="0" dirty="0"/>
              <a:t>&gt;&gt;&gt; </a:t>
            </a:r>
            <a:r>
              <a:rPr lang="fr-FR" i="0" dirty="0" err="1"/>
              <a:t>print</a:t>
            </a:r>
            <a:r>
              <a:rPr lang="fr-FR" i="0" dirty="0"/>
              <a:t> 1 / 3</a:t>
            </a:r>
          </a:p>
          <a:p>
            <a:r>
              <a:rPr lang="fr-FR" i="0" dirty="0"/>
              <a:t>0</a:t>
            </a:r>
          </a:p>
          <a:p>
            <a:r>
              <a:rPr lang="fr-FR" i="0" dirty="0"/>
              <a:t>&gt;&gt;&gt; </a:t>
            </a:r>
            <a:endParaRPr lang="en-US" i="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819400" y="2895600"/>
            <a:ext cx="2667000" cy="2438400"/>
            <a:chOff x="2819400" y="2895600"/>
            <a:chExt cx="2667000" cy="2438400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V="1">
              <a:off x="3200400" y="2895600"/>
              <a:ext cx="1828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V="1">
              <a:off x="2819400" y="4648200"/>
              <a:ext cx="228600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V="1">
              <a:off x="3200400" y="3505200"/>
              <a:ext cx="22860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 flipV="1">
              <a:off x="3352800" y="4191000"/>
              <a:ext cx="213360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045075" y="2733259"/>
            <a:ext cx="36952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/ and * higher precedence than + and -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084646" y="4538246"/>
            <a:ext cx="37545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integer division truncates fractional part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450531" y="3342859"/>
            <a:ext cx="28552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Operators are left associative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5486370" y="4038600"/>
            <a:ext cx="35814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Parenthesis can override precedence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Floating Point Expressions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90600" y="2133600"/>
            <a:ext cx="3124200" cy="41088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ct val="35000"/>
              </a:spcAft>
            </a:pPr>
            <a:r>
              <a:rPr lang="fr-FR" i="0"/>
              <a:t>&gt;&gt;&gt; print 1.0 / 3.0</a:t>
            </a:r>
          </a:p>
          <a:p>
            <a:pPr>
              <a:spcAft>
                <a:spcPct val="35000"/>
              </a:spcAft>
            </a:pPr>
            <a:r>
              <a:rPr lang="fr-FR" i="0"/>
              <a:t>0.333333333333</a:t>
            </a:r>
          </a:p>
          <a:p>
            <a:pPr>
              <a:spcAft>
                <a:spcPct val="35000"/>
              </a:spcAft>
            </a:pPr>
            <a:r>
              <a:rPr lang="fr-FR" i="0"/>
              <a:t>&gt;&gt;&gt; print 1.0 + 2</a:t>
            </a:r>
          </a:p>
          <a:p>
            <a:pPr>
              <a:spcAft>
                <a:spcPct val="35000"/>
              </a:spcAft>
            </a:pPr>
            <a:r>
              <a:rPr lang="fr-FR" i="0"/>
              <a:t>3.0</a:t>
            </a:r>
          </a:p>
          <a:p>
            <a:pPr>
              <a:spcAft>
                <a:spcPct val="35000"/>
              </a:spcAft>
            </a:pPr>
            <a:r>
              <a:rPr lang="fr-FR" i="0"/>
              <a:t>&gt;&gt;&gt; print 3.3 * 4.23</a:t>
            </a:r>
          </a:p>
          <a:p>
            <a:pPr>
              <a:spcAft>
                <a:spcPct val="35000"/>
              </a:spcAft>
            </a:pPr>
            <a:r>
              <a:rPr lang="fr-FR" i="0"/>
              <a:t>13.959</a:t>
            </a:r>
          </a:p>
          <a:p>
            <a:pPr>
              <a:spcAft>
                <a:spcPct val="35000"/>
              </a:spcAft>
            </a:pPr>
            <a:r>
              <a:rPr lang="fr-FR" i="0"/>
              <a:t>&gt;&gt;&gt; print 3.3e23 * 2</a:t>
            </a:r>
          </a:p>
          <a:p>
            <a:pPr>
              <a:spcAft>
                <a:spcPct val="35000"/>
              </a:spcAft>
            </a:pPr>
            <a:r>
              <a:rPr lang="fr-FR" i="0"/>
              <a:t>6.6e+023</a:t>
            </a:r>
          </a:p>
          <a:p>
            <a:pPr>
              <a:spcAft>
                <a:spcPct val="35000"/>
              </a:spcAft>
            </a:pPr>
            <a:r>
              <a:rPr lang="fr-FR" i="0"/>
              <a:t>&gt;&gt;&gt; print float(1) /3</a:t>
            </a:r>
          </a:p>
          <a:p>
            <a:pPr>
              <a:spcAft>
                <a:spcPct val="35000"/>
              </a:spcAft>
            </a:pPr>
            <a:r>
              <a:rPr lang="fr-FR" i="0"/>
              <a:t>0.333333333333</a:t>
            </a:r>
          </a:p>
          <a:p>
            <a:pPr>
              <a:spcAft>
                <a:spcPct val="35000"/>
              </a:spcAft>
            </a:pPr>
            <a:r>
              <a:rPr lang="fr-FR" i="0"/>
              <a:t>&gt;&gt;&gt; </a:t>
            </a:r>
            <a:endParaRPr lang="en-US" i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2895600" y="2971800"/>
            <a:ext cx="2209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3200400" y="41910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V="1">
            <a:off x="3048000" y="2133600"/>
            <a:ext cx="2057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V="1">
            <a:off x="3200400" y="5105400"/>
            <a:ext cx="1828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099050" y="2819400"/>
            <a:ext cx="37401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/>
              <a:t>Mixed operations converted to float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029200" y="3995737"/>
            <a:ext cx="28130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Scientific notation allowed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029200" y="1938337"/>
            <a:ext cx="36131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/>
              <a:t>12 decimal digits default precision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029200" y="4910137"/>
            <a:ext cx="20764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Explicit conversion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String Expressions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7913" y="1417638"/>
            <a:ext cx="3352800" cy="51244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30000"/>
              </a:spcAft>
            </a:pPr>
            <a:r>
              <a:rPr lang="en-US" sz="1500" i="0" dirty="0"/>
              <a:t>&gt;&gt;&gt; print "</a:t>
            </a:r>
            <a:r>
              <a:rPr lang="en-US" sz="1500" i="0" dirty="0" err="1"/>
              <a:t>aaa</a:t>
            </a:r>
            <a:r>
              <a:rPr lang="en-US" sz="1500" i="0" dirty="0"/>
              <a:t>"</a:t>
            </a:r>
          </a:p>
          <a:p>
            <a:pPr>
              <a:spcAft>
                <a:spcPct val="30000"/>
              </a:spcAft>
            </a:pPr>
            <a:r>
              <a:rPr lang="en-US" sz="1500" i="0" dirty="0" err="1"/>
              <a:t>aaa</a:t>
            </a:r>
            <a:endParaRPr lang="en-US" sz="1500" i="0" dirty="0"/>
          </a:p>
          <a:p>
            <a:pPr>
              <a:spcAft>
                <a:spcPct val="30000"/>
              </a:spcAft>
            </a:pPr>
            <a:r>
              <a:rPr lang="en-US" sz="1500" i="0" dirty="0"/>
              <a:t>&gt;&gt;&gt; print "</a:t>
            </a:r>
            <a:r>
              <a:rPr lang="en-US" sz="1500" i="0" dirty="0" err="1"/>
              <a:t>aaa</a:t>
            </a:r>
            <a:r>
              <a:rPr lang="en-US" sz="1500" i="0" dirty="0"/>
              <a:t>" + "</a:t>
            </a:r>
            <a:r>
              <a:rPr lang="en-US" sz="1500" i="0" dirty="0" err="1"/>
              <a:t>ccc</a:t>
            </a:r>
            <a:r>
              <a:rPr lang="en-US" sz="1500" i="0" dirty="0"/>
              <a:t>"</a:t>
            </a:r>
          </a:p>
          <a:p>
            <a:pPr>
              <a:spcAft>
                <a:spcPct val="30000"/>
              </a:spcAft>
            </a:pPr>
            <a:r>
              <a:rPr lang="en-US" sz="1500" i="0" dirty="0" err="1"/>
              <a:t>aaaccc</a:t>
            </a:r>
            <a:endParaRPr lang="en-US" sz="1500" i="0" dirty="0"/>
          </a:p>
          <a:p>
            <a:pPr>
              <a:spcAft>
                <a:spcPct val="30000"/>
              </a:spcAft>
            </a:pPr>
            <a:r>
              <a:rPr lang="en-US" sz="1500" i="0" dirty="0"/>
              <a:t>&gt;&gt;&gt; </a:t>
            </a:r>
            <a:r>
              <a:rPr lang="en-US" sz="1500" i="0" dirty="0" err="1"/>
              <a:t>len</a:t>
            </a:r>
            <a:r>
              <a:rPr lang="en-US" sz="1500" i="0" dirty="0"/>
              <a:t>("</a:t>
            </a:r>
            <a:r>
              <a:rPr lang="en-US" sz="1500" i="0" dirty="0" err="1"/>
              <a:t>aaa</a:t>
            </a:r>
            <a:r>
              <a:rPr lang="en-US" sz="1500" i="0" dirty="0"/>
              <a:t>")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3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&gt;&gt;&gt; </a:t>
            </a:r>
            <a:r>
              <a:rPr lang="en-US" sz="1500" i="0" dirty="0" err="1"/>
              <a:t>len</a:t>
            </a:r>
            <a:r>
              <a:rPr lang="en-US" sz="1500" i="0" dirty="0"/>
              <a:t> ("</a:t>
            </a:r>
            <a:r>
              <a:rPr lang="en-US" sz="1500" i="0" dirty="0" err="1"/>
              <a:t>aaa</a:t>
            </a:r>
            <a:r>
              <a:rPr lang="en-US" sz="1500" i="0" dirty="0"/>
              <a:t>" + "</a:t>
            </a:r>
            <a:r>
              <a:rPr lang="en-US" sz="1500" i="0" dirty="0" err="1"/>
              <a:t>ccc</a:t>
            </a:r>
            <a:r>
              <a:rPr lang="en-US" sz="1500" i="0" dirty="0"/>
              <a:t>")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6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&gt;&gt;&gt; print "</a:t>
            </a:r>
            <a:r>
              <a:rPr lang="en-US" sz="1500" i="0" dirty="0" err="1"/>
              <a:t>aaa</a:t>
            </a:r>
            <a:r>
              <a:rPr lang="en-US" sz="1500" i="0" dirty="0"/>
              <a:t>" * 4</a:t>
            </a:r>
          </a:p>
          <a:p>
            <a:pPr>
              <a:spcAft>
                <a:spcPct val="30000"/>
              </a:spcAft>
            </a:pPr>
            <a:r>
              <a:rPr lang="en-US" sz="1500" i="0" dirty="0" err="1"/>
              <a:t>aaaaaaaaaaaa</a:t>
            </a:r>
            <a:endParaRPr lang="en-US" sz="1500" i="0" dirty="0"/>
          </a:p>
          <a:p>
            <a:pPr>
              <a:spcAft>
                <a:spcPct val="30000"/>
              </a:spcAft>
            </a:pPr>
            <a:r>
              <a:rPr lang="en-US" sz="1500" i="0" dirty="0"/>
              <a:t>&gt;&gt;&gt; "</a:t>
            </a:r>
            <a:r>
              <a:rPr lang="en-US" sz="1500" i="0" dirty="0" err="1"/>
              <a:t>aaa</a:t>
            </a:r>
            <a:r>
              <a:rPr lang="en-US" sz="1500" i="0" dirty="0"/>
              <a:t>"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'</a:t>
            </a:r>
            <a:r>
              <a:rPr lang="en-US" sz="1500" i="0" dirty="0" err="1"/>
              <a:t>aaa</a:t>
            </a:r>
            <a:r>
              <a:rPr lang="en-US" sz="1500" i="0" dirty="0"/>
              <a:t>'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&gt;&gt;&gt; "c" in "</a:t>
            </a:r>
            <a:r>
              <a:rPr lang="en-US" sz="1500" i="0" dirty="0" err="1"/>
              <a:t>atc</a:t>
            </a:r>
            <a:r>
              <a:rPr lang="en-US" sz="1500" i="0" dirty="0"/>
              <a:t>"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True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&gt;&gt;&gt; "g" in "</a:t>
            </a:r>
            <a:r>
              <a:rPr lang="en-US" sz="1500" i="0" dirty="0" err="1"/>
              <a:t>atc</a:t>
            </a:r>
            <a:r>
              <a:rPr lang="en-US" sz="1500" i="0" dirty="0"/>
              <a:t>"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False</a:t>
            </a:r>
          </a:p>
          <a:p>
            <a:pPr>
              <a:spcAft>
                <a:spcPct val="30000"/>
              </a:spcAft>
            </a:pPr>
            <a:r>
              <a:rPr lang="en-US" sz="1500" i="0" dirty="0"/>
              <a:t>&gt;&gt;&gt; 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886200" y="2209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657600" y="27432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3429000" y="35814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3352800" y="4191000"/>
            <a:ext cx="1905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362200" y="4953000"/>
            <a:ext cx="2819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2895600" y="5638800"/>
            <a:ext cx="2286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7"/>
          <p:cNvSpPr>
            <a:spLocks noChangeShapeType="1"/>
          </p:cNvSpPr>
          <p:nvPr/>
        </p:nvSpPr>
        <p:spPr bwMode="auto">
          <a:xfrm flipV="1">
            <a:off x="2667000" y="5943600"/>
            <a:ext cx="2438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410200" y="2079625"/>
            <a:ext cx="21419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+ concatenates string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5410200" y="2689225"/>
            <a:ext cx="36663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/>
              <a:t>len is a </a:t>
            </a:r>
            <a:r>
              <a:rPr lang="en-US" sz="1600" i="0">
                <a:solidFill>
                  <a:srgbClr val="FF0000"/>
                </a:solidFill>
              </a:rPr>
              <a:t>function</a:t>
            </a:r>
            <a:r>
              <a:rPr lang="en-US" sz="1600" i="0"/>
              <a:t> that returns the length</a:t>
            </a:r>
          </a:p>
          <a:p>
            <a:r>
              <a:rPr lang="en-US" sz="1600" i="0"/>
              <a:t>of its </a:t>
            </a:r>
            <a:r>
              <a:rPr lang="en-US" sz="1600" i="0">
                <a:solidFill>
                  <a:srgbClr val="FF0000"/>
                </a:solidFill>
              </a:rPr>
              <a:t>argument</a:t>
            </a:r>
            <a:r>
              <a:rPr lang="en-US" sz="1600" i="0"/>
              <a:t> string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334000" y="3603625"/>
            <a:ext cx="34467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/>
              <a:t>any expression can be an argument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5257800" y="4365625"/>
            <a:ext cx="18614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/>
              <a:t>* replicates strings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334000" y="5127625"/>
            <a:ext cx="384432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/>
              <a:t>a </a:t>
            </a:r>
            <a:r>
              <a:rPr lang="en-US" sz="1600" i="0">
                <a:solidFill>
                  <a:srgbClr val="FF0000"/>
                </a:solidFill>
              </a:rPr>
              <a:t>value</a:t>
            </a:r>
            <a:r>
              <a:rPr lang="en-US" sz="1600" i="0"/>
              <a:t> is an </a:t>
            </a:r>
            <a:r>
              <a:rPr lang="en-US" sz="1600" i="0">
                <a:solidFill>
                  <a:srgbClr val="FF0000"/>
                </a:solidFill>
              </a:rPr>
              <a:t>expression</a:t>
            </a:r>
            <a:r>
              <a:rPr lang="en-US" sz="1600" i="0"/>
              <a:t> that yields itself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257800" y="5584825"/>
            <a:ext cx="37321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in</a:t>
            </a:r>
            <a:r>
              <a:rPr lang="en-US" sz="1600" i="0"/>
              <a:t> operator finds a string inside another</a:t>
            </a:r>
          </a:p>
          <a:p>
            <a:r>
              <a:rPr lang="en-US" sz="1600" i="0"/>
              <a:t>And returns a </a:t>
            </a:r>
            <a:r>
              <a:rPr lang="en-US" sz="1600" i="0">
                <a:solidFill>
                  <a:srgbClr val="FF0000"/>
                </a:solidFill>
              </a:rPr>
              <a:t>boolean</a:t>
            </a:r>
            <a:r>
              <a:rPr lang="en-US" sz="1600" i="0"/>
              <a:t>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Values Can Have (</a:t>
            </a:r>
            <a:r>
              <a:rPr lang="en-US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MEANINGFUL</a:t>
            </a:r>
            <a:r>
              <a:rPr lang="en-US" dirty="0" smtClean="0"/>
              <a:t>)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01713" y="1600200"/>
            <a:ext cx="4114800" cy="50660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35000"/>
              </a:spcAft>
            </a:pPr>
            <a:r>
              <a:rPr lang="en-US" sz="1600" i="0" dirty="0" smtClean="0"/>
              <a:t>&gt;&gt;&gt; </a:t>
            </a:r>
            <a:r>
              <a:rPr lang="en-US" sz="1600" i="0" dirty="0" err="1" smtClean="0"/>
              <a:t>numAminoAcids</a:t>
            </a:r>
            <a:r>
              <a:rPr lang="en-US" sz="1600" i="0" dirty="0" smtClean="0"/>
              <a:t> = 20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</a:t>
            </a:r>
            <a:r>
              <a:rPr lang="en-US" sz="1600" i="0" dirty="0" err="1" smtClean="0"/>
              <a:t>eValue</a:t>
            </a:r>
            <a:r>
              <a:rPr lang="en-US" sz="1600" i="0" dirty="0" smtClean="0"/>
              <a:t> = 6.022e23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prompt = "Enter a sequence -&gt;"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print </a:t>
            </a:r>
            <a:r>
              <a:rPr lang="en-US" sz="1600" i="0" dirty="0" err="1" smtClean="0"/>
              <a:t>numAminoAcids</a:t>
            </a:r>
            <a:endParaRPr lang="en-US" sz="1600" i="0" dirty="0" smtClean="0"/>
          </a:p>
          <a:p>
            <a:pPr>
              <a:spcAft>
                <a:spcPct val="35000"/>
              </a:spcAft>
            </a:pPr>
            <a:r>
              <a:rPr lang="en-US" sz="1600" i="0" dirty="0" smtClean="0"/>
              <a:t>20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print </a:t>
            </a:r>
            <a:r>
              <a:rPr lang="en-US" sz="1600" i="0" dirty="0" err="1" smtClean="0"/>
              <a:t>eValue</a:t>
            </a:r>
            <a:endParaRPr lang="en-US" sz="1600" i="0" dirty="0" smtClean="0"/>
          </a:p>
          <a:p>
            <a:pPr>
              <a:spcAft>
                <a:spcPct val="35000"/>
              </a:spcAft>
            </a:pPr>
            <a:r>
              <a:rPr lang="en-US" sz="1600" i="0" dirty="0" smtClean="0"/>
              <a:t>6.022e+023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print prompt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Enter a sequence -&gt;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print "prompt"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prompt</a:t>
            </a:r>
          </a:p>
          <a:p>
            <a:pPr>
              <a:spcAft>
                <a:spcPct val="35000"/>
              </a:spcAft>
            </a:pPr>
            <a:r>
              <a:rPr lang="en-US" sz="1600" i="0" dirty="0" smtClean="0"/>
              <a:t>&gt;&gt;&gt; </a:t>
            </a:r>
          </a:p>
          <a:p>
            <a:r>
              <a:rPr lang="fr-FR" sz="1600" i="0" dirty="0" smtClean="0"/>
              <a:t>&gt;&gt;&gt; prompt = 5</a:t>
            </a:r>
          </a:p>
          <a:p>
            <a:r>
              <a:rPr lang="fr-FR" sz="1600" i="0" dirty="0" smtClean="0"/>
              <a:t>&gt;&gt;&gt; </a:t>
            </a:r>
            <a:r>
              <a:rPr lang="fr-FR" sz="1600" i="0" dirty="0" err="1" smtClean="0"/>
              <a:t>print</a:t>
            </a:r>
            <a:r>
              <a:rPr lang="fr-FR" sz="1600" i="0" dirty="0" smtClean="0"/>
              <a:t> prompt</a:t>
            </a:r>
          </a:p>
          <a:p>
            <a:r>
              <a:rPr lang="fr-FR" sz="1600" i="0" dirty="0" smtClean="0"/>
              <a:t>5</a:t>
            </a:r>
          </a:p>
          <a:p>
            <a:r>
              <a:rPr lang="fr-FR" sz="1600" i="0" dirty="0" smtClean="0"/>
              <a:t>&gt;&gt;&gt; </a:t>
            </a:r>
            <a:endParaRPr lang="en-US" sz="1600" i="0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973513" y="1752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3581400" y="2819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2971800" y="57150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2895599" y="1905000"/>
            <a:ext cx="2667001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867400" y="1600200"/>
            <a:ext cx="25410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/>
              <a:t>= </a:t>
            </a:r>
            <a:r>
              <a:rPr lang="en-US" sz="1600" i="0">
                <a:solidFill>
                  <a:srgbClr val="FF0000"/>
                </a:solidFill>
              </a:rPr>
              <a:t>binds</a:t>
            </a:r>
            <a:r>
              <a:rPr lang="en-US" sz="1600" i="0"/>
              <a:t> a name to a value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410200" y="2667000"/>
            <a:ext cx="317426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prints the value bound to a name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480357" y="5587425"/>
            <a:ext cx="34350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= can change the value associated</a:t>
            </a:r>
          </a:p>
          <a:p>
            <a:r>
              <a:rPr lang="en-US" sz="1600" i="0" dirty="0"/>
              <a:t>with a name even to a different </a:t>
            </a:r>
            <a:r>
              <a:rPr lang="en-US" sz="1600" i="0" dirty="0">
                <a:solidFill>
                  <a:srgbClr val="FF0000"/>
                </a:solidFill>
              </a:rPr>
              <a:t>type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578475" y="2133600"/>
            <a:ext cx="36407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0" dirty="0"/>
              <a:t>use Camel case for compound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Values Have 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54113" y="1722438"/>
            <a:ext cx="3352800" cy="4983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ct val="40000"/>
              </a:spcAft>
            </a:pPr>
            <a:r>
              <a:rPr lang="en-US" i="0"/>
              <a:t>&gt;&gt;&gt; type("hello")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'str'&gt;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type(3)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'int'&gt;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type(3.0)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'float'&gt;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type(eValue)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'float'&gt;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type (prompt)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'int'&gt;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type(numAminoAcids)</a:t>
            </a:r>
          </a:p>
          <a:p>
            <a:pPr>
              <a:spcAft>
                <a:spcPct val="40000"/>
              </a:spcAft>
            </a:pPr>
            <a:r>
              <a:rPr lang="en-US" i="0"/>
              <a:t>&lt;type 'float'&gt;</a:t>
            </a:r>
          </a:p>
          <a:p>
            <a:pPr>
              <a:spcAft>
                <a:spcPct val="40000"/>
              </a:spcAft>
            </a:pPr>
            <a:r>
              <a:rPr lang="en-US" i="0"/>
              <a:t>&gt;&gt;&gt; 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135313" y="1874838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525713" y="2255838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363913" y="4191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394325" y="1698625"/>
            <a:ext cx="25463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type is another function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257800" y="4001869"/>
            <a:ext cx="38523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 dirty="0" smtClean="0"/>
              <a:t>the </a:t>
            </a:r>
            <a:r>
              <a:rPr lang="en-US" i="0" dirty="0"/>
              <a:t>type of a name is the type of the</a:t>
            </a:r>
          </a:p>
          <a:p>
            <a:r>
              <a:rPr lang="en-US" i="0" dirty="0"/>
              <a:t>value bound to it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257800" y="2103438"/>
            <a:ext cx="27114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the “type” is itself a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In Bioinformatics Words …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344132"/>
            <a:ext cx="8534400" cy="536146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40000"/>
              </a:spcAft>
            </a:pPr>
            <a:r>
              <a:rPr lang="en-US" sz="1600" i="0" dirty="0"/>
              <a:t>&gt;&gt;&gt; </a:t>
            </a:r>
            <a:r>
              <a:rPr lang="en-US" sz="1600" i="0" dirty="0" err="1"/>
              <a:t>codon</a:t>
            </a:r>
            <a:r>
              <a:rPr lang="en-US" sz="1600" i="0" dirty="0"/>
              <a:t>=“</a:t>
            </a:r>
            <a:r>
              <a:rPr lang="en-US" sz="1600" i="0" dirty="0" err="1"/>
              <a:t>atg</a:t>
            </a:r>
            <a:r>
              <a:rPr lang="en-US" sz="1600" i="0" dirty="0"/>
              <a:t>”</a:t>
            </a:r>
          </a:p>
          <a:p>
            <a:pPr>
              <a:spcAft>
                <a:spcPct val="40000"/>
              </a:spcAft>
            </a:pPr>
            <a:r>
              <a:rPr lang="en-US" sz="1600" i="0" dirty="0"/>
              <a:t>&gt;&gt;&gt; </a:t>
            </a:r>
            <a:r>
              <a:rPr lang="en-US" sz="1600" i="0" dirty="0" err="1"/>
              <a:t>codon</a:t>
            </a:r>
            <a:r>
              <a:rPr lang="en-US" sz="1600" i="0" dirty="0"/>
              <a:t> * 3</a:t>
            </a:r>
          </a:p>
          <a:p>
            <a:pPr>
              <a:spcAft>
                <a:spcPct val="40000"/>
              </a:spcAft>
            </a:pPr>
            <a:r>
              <a:rPr lang="en-US" sz="1600" i="0" dirty="0"/>
              <a:t>’</a:t>
            </a:r>
            <a:r>
              <a:rPr lang="en-US" sz="1600" i="0" dirty="0" err="1"/>
              <a:t>atgatgatg</a:t>
            </a:r>
            <a:r>
              <a:rPr lang="en-US" sz="1600" i="0" dirty="0"/>
              <a:t>’</a:t>
            </a:r>
          </a:p>
          <a:p>
            <a:pPr>
              <a:spcAft>
                <a:spcPct val="40000"/>
              </a:spcAft>
            </a:pPr>
            <a:r>
              <a:rPr lang="en-US" sz="1600" i="0" dirty="0"/>
              <a:t>&gt;&gt;&gt; seq1 =“</a:t>
            </a:r>
            <a:r>
              <a:rPr lang="en-US" sz="1600" i="0" dirty="0" err="1"/>
              <a:t>agcgccttgaattcggcaccaggcaaatctcaaggagaagttccggggagaaggtgaaga</a:t>
            </a:r>
            <a:r>
              <a:rPr lang="en-US" sz="1600" i="0" dirty="0"/>
              <a:t>”</a:t>
            </a:r>
          </a:p>
          <a:p>
            <a:pPr>
              <a:spcAft>
                <a:spcPct val="40000"/>
              </a:spcAft>
            </a:pPr>
            <a:r>
              <a:rPr lang="en-US" sz="1600" i="0" dirty="0"/>
              <a:t>&gt;&gt;&gt; seq2 = “</a:t>
            </a:r>
            <a:r>
              <a:rPr lang="en-US" sz="1600" i="0" dirty="0" err="1"/>
              <a:t>cggggagtggggagttgagtcgcaagatgagcgagcggatgtccactatgagcgataata</a:t>
            </a:r>
            <a:r>
              <a:rPr lang="en-US" sz="1600" i="0" dirty="0"/>
              <a:t>”</a:t>
            </a:r>
          </a:p>
          <a:p>
            <a:pPr>
              <a:spcAft>
                <a:spcPct val="40000"/>
              </a:spcAft>
            </a:pPr>
            <a:r>
              <a:rPr lang="en-US" sz="1600" i="0" dirty="0"/>
              <a:t>&gt;&gt;&gt; </a:t>
            </a:r>
            <a:r>
              <a:rPr lang="en-US" sz="1600" i="0" dirty="0" err="1"/>
              <a:t>seq</a:t>
            </a:r>
            <a:r>
              <a:rPr lang="en-US" sz="1600" i="0" dirty="0"/>
              <a:t> = seq1 + seq2</a:t>
            </a:r>
          </a:p>
          <a:p>
            <a:r>
              <a:rPr lang="en-US" sz="1600" i="0" dirty="0"/>
              <a:t>&gt;&gt;&gt; </a:t>
            </a:r>
            <a:r>
              <a:rPr lang="en-US" sz="1600" i="0" dirty="0" err="1"/>
              <a:t>seq</a:t>
            </a:r>
            <a:endParaRPr lang="en-US" sz="1600" i="0" dirty="0"/>
          </a:p>
          <a:p>
            <a:r>
              <a:rPr lang="en-US" sz="1600" i="0" dirty="0"/>
              <a:t>'agcgccttgaattcggcaccaggcaaatctcaaggagaagttccggggagaaggtgaagacggggagtggggagttgagtcgcaagatgagcgagcggatgtccactatgagcgataata‘</a:t>
            </a:r>
          </a:p>
          <a:p>
            <a:r>
              <a:rPr lang="en-US" sz="1600" i="0" dirty="0"/>
              <a:t>&gt;&gt;&gt; </a:t>
            </a:r>
            <a:r>
              <a:rPr lang="en-US" sz="1600" i="0" dirty="0" err="1"/>
              <a:t>seq</a:t>
            </a:r>
            <a:r>
              <a:rPr lang="en-US" sz="1600" i="0" dirty="0"/>
              <a:t>[1]</a:t>
            </a:r>
          </a:p>
          <a:p>
            <a:r>
              <a:rPr lang="en-US" sz="1600" i="0" dirty="0"/>
              <a:t>'g'</a:t>
            </a:r>
          </a:p>
          <a:p>
            <a:r>
              <a:rPr lang="en-US" sz="1600" i="0" dirty="0"/>
              <a:t>&gt;&gt;&gt; </a:t>
            </a:r>
            <a:r>
              <a:rPr lang="en-US" sz="1600" i="0" dirty="0" err="1"/>
              <a:t>seq</a:t>
            </a:r>
            <a:r>
              <a:rPr lang="en-US" sz="1600" i="0" dirty="0"/>
              <a:t>[0]</a:t>
            </a:r>
          </a:p>
          <a:p>
            <a:r>
              <a:rPr lang="en-US" sz="1600" i="0" dirty="0"/>
              <a:t>'a'</a:t>
            </a:r>
          </a:p>
          <a:p>
            <a:r>
              <a:rPr lang="en-US" sz="1600" i="0" dirty="0"/>
              <a:t>&gt;&gt;&gt; “a” in </a:t>
            </a:r>
            <a:r>
              <a:rPr lang="en-US" sz="1600" i="0" dirty="0" err="1"/>
              <a:t>seq</a:t>
            </a:r>
            <a:endParaRPr lang="en-US" sz="1600" i="0" dirty="0"/>
          </a:p>
          <a:p>
            <a:r>
              <a:rPr lang="en-US" sz="1600" i="0" dirty="0"/>
              <a:t>True</a:t>
            </a:r>
          </a:p>
          <a:p>
            <a:r>
              <a:rPr lang="en-US" sz="1600" i="0" dirty="0"/>
              <a:t>&gt;&gt;&gt; </a:t>
            </a:r>
            <a:r>
              <a:rPr lang="en-US" sz="1600" i="0" dirty="0" err="1"/>
              <a:t>len</a:t>
            </a:r>
            <a:r>
              <a:rPr lang="en-US" sz="1600" i="0" dirty="0"/>
              <a:t>(seq1)</a:t>
            </a:r>
          </a:p>
          <a:p>
            <a:r>
              <a:rPr lang="en-US" sz="1600" i="0" dirty="0"/>
              <a:t>60</a:t>
            </a:r>
          </a:p>
          <a:p>
            <a:r>
              <a:rPr lang="en-US" sz="1600" i="0" dirty="0"/>
              <a:t>&gt;&gt;&gt; </a:t>
            </a:r>
            <a:r>
              <a:rPr lang="en-US" sz="1600" i="0" dirty="0" err="1"/>
              <a:t>len</a:t>
            </a:r>
            <a:r>
              <a:rPr lang="en-US" sz="1600" i="0" dirty="0"/>
              <a:t>(</a:t>
            </a:r>
            <a:r>
              <a:rPr lang="en-US" sz="1600" i="0" dirty="0" err="1"/>
              <a:t>seq</a:t>
            </a:r>
            <a:r>
              <a:rPr lang="en-US" sz="1600" i="0" dirty="0"/>
              <a:t>)</a:t>
            </a:r>
          </a:p>
          <a:p>
            <a:r>
              <a:rPr lang="en-US" sz="1600" i="0" dirty="0"/>
              <a:t>120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013325" y="5005387"/>
            <a:ext cx="2809875" cy="35718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First nucleotide starts at 0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1447800" y="4800600"/>
            <a:ext cx="3352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More Bioinformatics</a:t>
            </a:r>
            <a:br>
              <a:rPr lang="en-US" dirty="0" smtClean="0"/>
            </a:br>
            <a:r>
              <a:rPr lang="en-US" dirty="0" smtClean="0"/>
              <a:t>Extracting Information from Sequences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9313" y="1999595"/>
            <a:ext cx="3429000" cy="440120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400" i="0" dirty="0">
              <a:latin typeface="+mj-lt"/>
            </a:endParaRP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[0] + 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[1] + 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[2]</a:t>
            </a:r>
          </a:p>
          <a:p>
            <a:r>
              <a:rPr lang="en-US" sz="1400" i="0" dirty="0">
                <a:latin typeface="+mj-lt"/>
              </a:rPr>
              <a:t>’</a:t>
            </a:r>
            <a:r>
              <a:rPr lang="en-US" sz="1400" i="0" dirty="0" err="1">
                <a:latin typeface="+mj-lt"/>
              </a:rPr>
              <a:t>agc</a:t>
            </a:r>
            <a:r>
              <a:rPr lang="en-US" sz="1400" i="0" dirty="0">
                <a:latin typeface="+mj-lt"/>
              </a:rPr>
              <a:t>’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[0:3]</a:t>
            </a:r>
          </a:p>
          <a:p>
            <a:r>
              <a:rPr lang="en-US" sz="1400" i="0" dirty="0">
                <a:latin typeface="+mj-lt"/>
              </a:rPr>
              <a:t>’</a:t>
            </a:r>
            <a:r>
              <a:rPr lang="en-US" sz="1400" i="0" dirty="0" err="1">
                <a:latin typeface="+mj-lt"/>
              </a:rPr>
              <a:t>agc</a:t>
            </a:r>
            <a:r>
              <a:rPr lang="en-US" sz="1400" i="0" dirty="0">
                <a:latin typeface="+mj-lt"/>
              </a:rPr>
              <a:t>’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[3:6]</a:t>
            </a:r>
          </a:p>
          <a:p>
            <a:r>
              <a:rPr lang="en-US" sz="1400" i="0" dirty="0">
                <a:latin typeface="+mj-lt"/>
              </a:rPr>
              <a:t>’</a:t>
            </a:r>
            <a:r>
              <a:rPr lang="en-US" sz="1400" i="0" dirty="0" err="1">
                <a:latin typeface="+mj-lt"/>
              </a:rPr>
              <a:t>gcc</a:t>
            </a:r>
            <a:r>
              <a:rPr lang="en-US" sz="1400" i="0" dirty="0">
                <a:latin typeface="+mj-lt"/>
              </a:rPr>
              <a:t>’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seq.count</a:t>
            </a:r>
            <a:r>
              <a:rPr lang="en-US" sz="1400" i="0" dirty="0">
                <a:latin typeface="+mj-lt"/>
              </a:rPr>
              <a:t>(’a’)</a:t>
            </a:r>
          </a:p>
          <a:p>
            <a:r>
              <a:rPr lang="en-US" sz="1400" i="0" dirty="0">
                <a:latin typeface="+mj-lt"/>
              </a:rPr>
              <a:t>35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seq.count</a:t>
            </a:r>
            <a:r>
              <a:rPr lang="en-US" sz="1400" i="0" dirty="0">
                <a:latin typeface="+mj-lt"/>
              </a:rPr>
              <a:t>(’c’)</a:t>
            </a:r>
          </a:p>
          <a:p>
            <a:r>
              <a:rPr lang="en-US" sz="1400" i="0" dirty="0">
                <a:latin typeface="+mj-lt"/>
              </a:rPr>
              <a:t>21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seq.count</a:t>
            </a:r>
            <a:r>
              <a:rPr lang="en-US" sz="1400" i="0" dirty="0">
                <a:latin typeface="+mj-lt"/>
              </a:rPr>
              <a:t>(’g’)</a:t>
            </a:r>
          </a:p>
          <a:p>
            <a:r>
              <a:rPr lang="en-US" sz="1400" i="0" dirty="0">
                <a:latin typeface="+mj-lt"/>
              </a:rPr>
              <a:t>44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seq.count</a:t>
            </a:r>
            <a:r>
              <a:rPr lang="en-US" sz="1400" i="0" dirty="0">
                <a:latin typeface="+mj-lt"/>
              </a:rPr>
              <a:t>(’t’)</a:t>
            </a:r>
          </a:p>
          <a:p>
            <a:r>
              <a:rPr lang="en-US" sz="1400" i="0" dirty="0">
                <a:latin typeface="+mj-lt"/>
              </a:rPr>
              <a:t>12</a:t>
            </a:r>
          </a:p>
          <a:p>
            <a:r>
              <a:rPr lang="en-US" sz="1400" i="0" dirty="0">
                <a:latin typeface="+mj-lt"/>
              </a:rPr>
              <a:t>&gt;&gt;&gt; long = </a:t>
            </a:r>
            <a:r>
              <a:rPr lang="en-US" sz="1400" i="0" dirty="0" err="1">
                <a:latin typeface="+mj-lt"/>
              </a:rPr>
              <a:t>len</a:t>
            </a:r>
            <a:r>
              <a:rPr lang="en-US" sz="1400" i="0" dirty="0">
                <a:latin typeface="+mj-lt"/>
              </a:rPr>
              <a:t>(</a:t>
            </a:r>
            <a:r>
              <a:rPr lang="en-US" sz="1400" i="0" dirty="0" err="1">
                <a:latin typeface="+mj-lt"/>
              </a:rPr>
              <a:t>seq</a:t>
            </a:r>
            <a:r>
              <a:rPr lang="en-US" sz="1400" i="0" dirty="0">
                <a:latin typeface="+mj-lt"/>
              </a:rPr>
              <a:t>)</a:t>
            </a:r>
          </a:p>
          <a:p>
            <a:r>
              <a:rPr lang="en-US" sz="1400" i="0" dirty="0">
                <a:latin typeface="+mj-lt"/>
              </a:rPr>
              <a:t>&gt;&gt;&gt; </a:t>
            </a:r>
            <a:r>
              <a:rPr lang="en-US" sz="1400" i="0" dirty="0" err="1">
                <a:latin typeface="+mj-lt"/>
              </a:rPr>
              <a:t>pctA</a:t>
            </a:r>
            <a:r>
              <a:rPr lang="en-US" sz="1400" i="0" dirty="0">
                <a:latin typeface="+mj-lt"/>
              </a:rPr>
              <a:t> = </a:t>
            </a:r>
            <a:r>
              <a:rPr lang="en-US" sz="1400" i="0" dirty="0" err="1">
                <a:latin typeface="+mj-lt"/>
              </a:rPr>
              <a:t>seq.count</a:t>
            </a:r>
            <a:r>
              <a:rPr lang="en-US" sz="1400" i="0" dirty="0">
                <a:latin typeface="+mj-lt"/>
              </a:rPr>
              <a:t>(’a’)</a:t>
            </a:r>
          </a:p>
          <a:p>
            <a:r>
              <a:rPr lang="en-US" sz="1400" i="0" dirty="0">
                <a:latin typeface="+mj-lt"/>
              </a:rPr>
              <a:t>&gt;&gt;&gt; float(</a:t>
            </a:r>
            <a:r>
              <a:rPr lang="en-US" sz="1400" i="0" dirty="0" err="1">
                <a:latin typeface="+mj-lt"/>
              </a:rPr>
              <a:t>pctA</a:t>
            </a:r>
            <a:r>
              <a:rPr lang="en-US" sz="1400" i="0" dirty="0">
                <a:latin typeface="+mj-lt"/>
              </a:rPr>
              <a:t>) / long * 100</a:t>
            </a:r>
          </a:p>
          <a:p>
            <a:r>
              <a:rPr lang="en-US" sz="1400" i="0" dirty="0">
                <a:latin typeface="+mj-lt"/>
              </a:rPr>
              <a:t>29.166666666666668</a:t>
            </a:r>
          </a:p>
          <a:p>
            <a:endParaRPr lang="en-US" sz="1400" i="0" dirty="0">
              <a:latin typeface="+mj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811713" y="2215495"/>
            <a:ext cx="32367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0">
                <a:latin typeface="+mj-lt"/>
              </a:rPr>
              <a:t>Find the first codon from the sequence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800600" y="2821920"/>
            <a:ext cx="20358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0" dirty="0">
                <a:latin typeface="+mj-lt"/>
              </a:rPr>
              <a:t>get ’slices’ from strings: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495800" y="4041120"/>
            <a:ext cx="25923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0" dirty="0">
                <a:latin typeface="+mj-lt"/>
              </a:rPr>
              <a:t>How many of each base does </a:t>
            </a:r>
          </a:p>
          <a:p>
            <a:r>
              <a:rPr lang="en-US" sz="1400" i="0" dirty="0">
                <a:latin typeface="+mj-lt"/>
              </a:rPr>
              <a:t>this sequence contain?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495800" y="5336520"/>
            <a:ext cx="24320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0">
                <a:latin typeface="+mj-lt"/>
              </a:rPr>
              <a:t>Count the percentage of </a:t>
            </a:r>
          </a:p>
          <a:p>
            <a:r>
              <a:rPr lang="en-US" sz="1400" i="0">
                <a:latin typeface="+mj-lt"/>
              </a:rPr>
              <a:t>each base on the sequence.</a:t>
            </a:r>
          </a:p>
        </p:txBody>
      </p:sp>
      <p:sp>
        <p:nvSpPr>
          <p:cNvPr id="10" name="AutoShape 9"/>
          <p:cNvSpPr>
            <a:spLocks/>
          </p:cNvSpPr>
          <p:nvPr/>
        </p:nvSpPr>
        <p:spPr bwMode="auto">
          <a:xfrm>
            <a:off x="2514600" y="5107920"/>
            <a:ext cx="1905000" cy="99060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+mj-lt"/>
            </a:endParaRPr>
          </a:p>
        </p:txBody>
      </p:sp>
      <p:sp>
        <p:nvSpPr>
          <p:cNvPr id="11" name="AutoShape 10"/>
          <p:cNvSpPr>
            <a:spLocks/>
          </p:cNvSpPr>
          <p:nvPr/>
        </p:nvSpPr>
        <p:spPr bwMode="auto">
          <a:xfrm>
            <a:off x="2362200" y="3352800"/>
            <a:ext cx="2057400" cy="1755120"/>
          </a:xfrm>
          <a:prstGeom prst="rightBrace">
            <a:avLst>
              <a:gd name="adj1" fmla="val 865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+mj-lt"/>
            </a:endParaRPr>
          </a:p>
        </p:txBody>
      </p:sp>
      <p:sp>
        <p:nvSpPr>
          <p:cNvPr id="12" name="AutoShape 11"/>
          <p:cNvSpPr>
            <a:spLocks/>
          </p:cNvSpPr>
          <p:nvPr/>
        </p:nvSpPr>
        <p:spPr bwMode="auto">
          <a:xfrm>
            <a:off x="2286000" y="2669520"/>
            <a:ext cx="2438400" cy="683280"/>
          </a:xfrm>
          <a:prstGeom prst="rightBrace">
            <a:avLst>
              <a:gd name="adj1" fmla="val 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latin typeface="+mj-lt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3200400" y="236472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40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Additional Note About Python Strings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127750"/>
            <a:ext cx="2133600" cy="365125"/>
          </a:xfrm>
        </p:spPr>
        <p:txBody>
          <a:bodyPr/>
          <a:lstStyle/>
          <a:p>
            <a:fld id="{13EC2685-7EB5-4289-A761-ABC6C6D9CC5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371600"/>
            <a:ext cx="8458200" cy="535531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i="0" dirty="0"/>
          </a:p>
          <a:p>
            <a:r>
              <a:rPr lang="en-US" i="0" dirty="0"/>
              <a:t>&gt;&gt;&gt; </a:t>
            </a:r>
            <a:r>
              <a:rPr lang="en-US" i="0" dirty="0" err="1"/>
              <a:t>seq</a:t>
            </a:r>
            <a:r>
              <a:rPr lang="en-US" i="0" dirty="0"/>
              <a:t>=“ACGT”</a:t>
            </a:r>
          </a:p>
          <a:p>
            <a:r>
              <a:rPr lang="en-US" i="0" dirty="0"/>
              <a:t>&gt;&gt;&gt; print </a:t>
            </a:r>
            <a:r>
              <a:rPr lang="en-US" i="0" dirty="0" err="1"/>
              <a:t>seq</a:t>
            </a:r>
            <a:r>
              <a:rPr lang="en-US" i="0" dirty="0"/>
              <a:t> </a:t>
            </a:r>
          </a:p>
          <a:p>
            <a:r>
              <a:rPr lang="en-US" i="0" dirty="0"/>
              <a:t>ACGT</a:t>
            </a:r>
          </a:p>
          <a:p>
            <a:endParaRPr lang="en-US" i="0" dirty="0"/>
          </a:p>
          <a:p>
            <a:r>
              <a:rPr lang="en-US" i="0" dirty="0"/>
              <a:t>&gt;&gt;&gt; </a:t>
            </a:r>
            <a:r>
              <a:rPr lang="en-US" i="0" dirty="0" err="1"/>
              <a:t>seq</a:t>
            </a:r>
            <a:r>
              <a:rPr lang="en-US" i="0" dirty="0"/>
              <a:t>=“TATATA”</a:t>
            </a:r>
          </a:p>
          <a:p>
            <a:r>
              <a:rPr lang="en-US" i="0" dirty="0"/>
              <a:t>&gt;&gt;&gt; print </a:t>
            </a:r>
            <a:r>
              <a:rPr lang="en-US" i="0" dirty="0" err="1"/>
              <a:t>seq</a:t>
            </a:r>
            <a:endParaRPr lang="en-US" i="0" dirty="0"/>
          </a:p>
          <a:p>
            <a:r>
              <a:rPr lang="en-US" i="0" dirty="0"/>
              <a:t>TATATA</a:t>
            </a:r>
          </a:p>
          <a:p>
            <a:endParaRPr lang="en-US" i="0" dirty="0"/>
          </a:p>
          <a:p>
            <a:endParaRPr lang="en-US" i="0" dirty="0"/>
          </a:p>
          <a:p>
            <a:r>
              <a:rPr lang="en-US" i="0" dirty="0"/>
              <a:t>&gt;&gt;&gt; </a:t>
            </a:r>
            <a:r>
              <a:rPr lang="en-US" i="0" dirty="0" err="1"/>
              <a:t>seq</a:t>
            </a:r>
            <a:r>
              <a:rPr lang="en-US" i="0" dirty="0"/>
              <a:t>[0] = </a:t>
            </a:r>
            <a:r>
              <a:rPr lang="en-US" i="0" dirty="0" err="1"/>
              <a:t>seq</a:t>
            </a:r>
            <a:r>
              <a:rPr lang="en-US" i="0" dirty="0"/>
              <a:t>[1]</a:t>
            </a:r>
          </a:p>
          <a:p>
            <a:r>
              <a:rPr lang="en-US" i="0" dirty="0" err="1"/>
              <a:t>Traceback</a:t>
            </a:r>
            <a:r>
              <a:rPr lang="en-US" i="0" dirty="0"/>
              <a:t> (most recent call last):</a:t>
            </a:r>
          </a:p>
          <a:p>
            <a:r>
              <a:rPr lang="en-US" i="0" dirty="0"/>
              <a:t>  File "&lt;pyshell#33&gt;", line 1, in &lt;module&gt;</a:t>
            </a:r>
          </a:p>
          <a:p>
            <a:r>
              <a:rPr lang="en-US" i="0" dirty="0"/>
              <a:t>    </a:t>
            </a:r>
            <a:r>
              <a:rPr lang="en-US" i="0" dirty="0" err="1"/>
              <a:t>seq</a:t>
            </a:r>
            <a:r>
              <a:rPr lang="en-US" i="0" dirty="0"/>
              <a:t>[0]=</a:t>
            </a:r>
            <a:r>
              <a:rPr lang="en-US" i="0" dirty="0" err="1"/>
              <a:t>seq</a:t>
            </a:r>
            <a:r>
              <a:rPr lang="en-US" i="0" dirty="0"/>
              <a:t>[1]</a:t>
            </a:r>
          </a:p>
          <a:p>
            <a:r>
              <a:rPr lang="en-US" i="0" dirty="0" err="1"/>
              <a:t>TypeError</a:t>
            </a:r>
            <a:r>
              <a:rPr lang="en-US" i="0" dirty="0"/>
              <a:t>: '</a:t>
            </a:r>
            <a:r>
              <a:rPr lang="en-US" i="0" dirty="0" err="1"/>
              <a:t>str</a:t>
            </a:r>
            <a:r>
              <a:rPr lang="en-US" i="0" dirty="0"/>
              <a:t>' object does not support item assignment</a:t>
            </a:r>
          </a:p>
          <a:p>
            <a:endParaRPr lang="en-US" i="0" dirty="0"/>
          </a:p>
          <a:p>
            <a:endParaRPr lang="en-US" i="0" dirty="0"/>
          </a:p>
          <a:p>
            <a:r>
              <a:rPr lang="en-US" i="0" dirty="0" err="1"/>
              <a:t>seq</a:t>
            </a:r>
            <a:r>
              <a:rPr lang="en-US" i="0" dirty="0"/>
              <a:t> = </a:t>
            </a:r>
            <a:r>
              <a:rPr lang="en-US" i="0" dirty="0" err="1"/>
              <a:t>seq</a:t>
            </a:r>
            <a:r>
              <a:rPr lang="en-US" i="0" dirty="0"/>
              <a:t>[1] + </a:t>
            </a:r>
            <a:r>
              <a:rPr lang="en-US" i="0" dirty="0" err="1"/>
              <a:t>seq</a:t>
            </a:r>
            <a:r>
              <a:rPr lang="en-US" i="0" dirty="0"/>
              <a:t>[1:]</a:t>
            </a:r>
          </a:p>
          <a:p>
            <a:endParaRPr lang="en-US" i="0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038600" y="1935163"/>
            <a:ext cx="1524000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dirty="0"/>
              <a:t>Can replace one whole string with another whole string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6858000" y="3687763"/>
            <a:ext cx="1828800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dirty="0"/>
              <a:t>Can </a:t>
            </a:r>
            <a:r>
              <a:rPr lang="en-US" i="0" dirty="0">
                <a:solidFill>
                  <a:srgbClr val="FF0000"/>
                </a:solidFill>
              </a:rPr>
              <a:t>NOT</a:t>
            </a:r>
            <a:r>
              <a:rPr lang="en-US" i="0" dirty="0"/>
              <a:t> simply replace a sequence character with another sequence character, but…</a:t>
            </a:r>
          </a:p>
          <a:p>
            <a:endParaRPr lang="en-US" i="0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>
            <a:off x="5943600" y="3962400"/>
            <a:ext cx="838200" cy="1600200"/>
          </a:xfrm>
          <a:prstGeom prst="rightBrace">
            <a:avLst>
              <a:gd name="adj1" fmla="val 2495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7"/>
          <p:cNvSpPr>
            <a:spLocks/>
          </p:cNvSpPr>
          <p:nvPr/>
        </p:nvSpPr>
        <p:spPr bwMode="auto">
          <a:xfrm>
            <a:off x="2895600" y="1706563"/>
            <a:ext cx="1066800" cy="1752600"/>
          </a:xfrm>
          <a:prstGeom prst="rightBrace">
            <a:avLst>
              <a:gd name="adj1" fmla="val 27327"/>
              <a:gd name="adj2" fmla="val 5084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8"/>
          <p:cNvSpPr>
            <a:spLocks/>
          </p:cNvSpPr>
          <p:nvPr/>
        </p:nvSpPr>
        <p:spPr bwMode="auto">
          <a:xfrm>
            <a:off x="2819400" y="6019800"/>
            <a:ext cx="457200" cy="457200"/>
          </a:xfrm>
          <a:prstGeom prst="rightBrace">
            <a:avLst>
              <a:gd name="adj1" fmla="val 13069"/>
              <a:gd name="adj2" fmla="val 4687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3352800" y="6026150"/>
            <a:ext cx="49530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0" dirty="0"/>
              <a:t>Can replace a whole string using substrings</a:t>
            </a:r>
          </a:p>
          <a:p>
            <a:endParaRPr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038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latin typeface="+mj-lt"/>
              </a:rPr>
              <a:t>How?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Precede comment with # sign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Interpreter ignores rest of the line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latin typeface="+mj-lt"/>
              </a:rPr>
              <a:t>Why?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Make code more readable by others AND yourself?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latin typeface="+mj-lt"/>
              </a:rPr>
              <a:t>When?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When code by itself is not evident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# compute the percentage of the hour that has elapsed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percentage = (minute * 100) / 60</a:t>
            </a:r>
          </a:p>
          <a:p>
            <a:pPr marL="574675" lvl="1" indent="-117475">
              <a:lnSpc>
                <a:spcPct val="120000"/>
              </a:lnSpc>
              <a:spcBef>
                <a:spcPts val="0"/>
              </a:spcBef>
            </a:pPr>
            <a:r>
              <a:rPr lang="en-US" sz="2400" dirty="0" smtClean="0">
                <a:latin typeface="+mj-lt"/>
              </a:rPr>
              <a:t>Need to say something but Python cannot express it, such as documenting code changes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percentage = (minute * 100) / 60 # FIX: handle float division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Commenting Your Code!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96375" y="5969000"/>
            <a:ext cx="31518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i="0" dirty="0">
                <a:solidFill>
                  <a:srgbClr val="FF0000"/>
                </a:solidFill>
              </a:rPr>
              <a:t>Please </a:t>
            </a:r>
            <a:r>
              <a:rPr lang="en-US" sz="2200" i="0" u="sng" dirty="0">
                <a:solidFill>
                  <a:srgbClr val="FF0000"/>
                </a:solidFill>
              </a:rPr>
              <a:t>do not</a:t>
            </a:r>
            <a:r>
              <a:rPr lang="en-US" sz="2200" i="0" dirty="0">
                <a:solidFill>
                  <a:srgbClr val="FF0000"/>
                </a:solidFill>
              </a:rPr>
              <a:t> over do it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883275" y="5969000"/>
            <a:ext cx="2422525" cy="3571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0"/>
              <a:t>X = 5  #  Assign 5 to x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740275" y="619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7000"/>
              </a:lnSpc>
            </a:pPr>
            <a:r>
              <a:rPr lang="en-US" sz="3200" dirty="0" smtClean="0"/>
              <a:t>Problem Identification</a:t>
            </a:r>
            <a:endParaRPr lang="en-US" sz="2500" dirty="0" smtClean="0"/>
          </a:p>
          <a:p>
            <a:pPr lvl="1">
              <a:lnSpc>
                <a:spcPct val="87000"/>
              </a:lnSpc>
            </a:pPr>
            <a:r>
              <a:rPr lang="en-US" sz="2400" dirty="0" smtClean="0"/>
              <a:t>What is the problem that we are solving</a:t>
            </a:r>
          </a:p>
          <a:p>
            <a:pPr>
              <a:lnSpc>
                <a:spcPct val="87000"/>
              </a:lnSpc>
            </a:pPr>
            <a:r>
              <a:rPr lang="en-US" sz="3200" dirty="0" smtClean="0"/>
              <a:t>Algorithm Development</a:t>
            </a:r>
          </a:p>
          <a:p>
            <a:pPr lvl="1">
              <a:lnSpc>
                <a:spcPct val="87000"/>
              </a:lnSpc>
            </a:pPr>
            <a:r>
              <a:rPr lang="en-US" sz="2400" dirty="0" smtClean="0"/>
              <a:t>How can we solve the problem in a step-by-step manner? </a:t>
            </a:r>
          </a:p>
          <a:p>
            <a:pPr>
              <a:lnSpc>
                <a:spcPct val="87000"/>
              </a:lnSpc>
            </a:pPr>
            <a:r>
              <a:rPr lang="en-US" sz="3200" dirty="0" smtClean="0"/>
              <a:t>Coding</a:t>
            </a:r>
          </a:p>
          <a:p>
            <a:pPr lvl="1">
              <a:lnSpc>
                <a:spcPct val="87000"/>
              </a:lnSpc>
            </a:pPr>
            <a:r>
              <a:rPr lang="en-US" sz="2400" dirty="0" smtClean="0"/>
              <a:t>Place algorithm into a computer language</a:t>
            </a:r>
          </a:p>
          <a:p>
            <a:pPr>
              <a:lnSpc>
                <a:spcPct val="87000"/>
              </a:lnSpc>
            </a:pPr>
            <a:r>
              <a:rPr lang="en-US" sz="3200" dirty="0" smtClean="0"/>
              <a:t>Testing/Debugging</a:t>
            </a:r>
          </a:p>
          <a:p>
            <a:pPr marL="574675" lvl="1" indent="-117475">
              <a:lnSpc>
                <a:spcPct val="87000"/>
              </a:lnSpc>
            </a:pPr>
            <a:r>
              <a:rPr lang="en-US" sz="2400" dirty="0" smtClean="0"/>
              <a:t>Make sure the code works on data that you already know the answer to</a:t>
            </a:r>
          </a:p>
          <a:p>
            <a:pPr>
              <a:lnSpc>
                <a:spcPct val="87000"/>
              </a:lnSpc>
            </a:pPr>
            <a:r>
              <a:rPr lang="en-US" sz="3200" dirty="0" smtClean="0"/>
              <a:t>Run Program</a:t>
            </a:r>
          </a:p>
          <a:p>
            <a:pPr lvl="1">
              <a:lnSpc>
                <a:spcPct val="87000"/>
              </a:lnSpc>
            </a:pPr>
            <a:r>
              <a:rPr lang="en-US" sz="2400" dirty="0" smtClean="0"/>
              <a:t>Use program with data that you do not already know the answer to.</a:t>
            </a:r>
          </a:p>
          <a:p>
            <a:pPr lvl="1">
              <a:lnSpc>
                <a:spcPct val="87000"/>
              </a:lnSpc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Software Development 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First, lets learn to SAVE our programs in a file:</a:t>
            </a:r>
          </a:p>
          <a:p>
            <a:pPr lvl="1"/>
            <a:r>
              <a:rPr lang="en-US" dirty="0" smtClean="0"/>
              <a:t>From Python Shell: File -&gt; New Window</a:t>
            </a:r>
          </a:p>
          <a:p>
            <a:pPr lvl="1"/>
            <a:r>
              <a:rPr lang="en-US" dirty="0" smtClean="0"/>
              <a:t>From New Window: File-&gt;Save</a:t>
            </a:r>
          </a:p>
          <a:p>
            <a:r>
              <a:rPr lang="en-US" dirty="0" smtClean="0"/>
              <a:t>Then, To run the program in the new window:</a:t>
            </a:r>
          </a:p>
          <a:p>
            <a:pPr lvl="1"/>
            <a:r>
              <a:rPr lang="en-US" dirty="0" smtClean="0"/>
              <a:t>From New Window: Run-&gt;Run Module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Lets Try It With Some Examples!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6213" indent="-176213"/>
            <a:r>
              <a:rPr lang="en-US" dirty="0" smtClean="0"/>
              <a:t>What is the percentage composition of a nucleic acid sequence</a:t>
            </a:r>
          </a:p>
          <a:p>
            <a:pPr marL="633413" lvl="1" indent="-176213"/>
            <a:r>
              <a:rPr lang="en-US" dirty="0" smtClean="0"/>
              <a:t>DNA sequences have four residues, A, C, G, and T</a:t>
            </a:r>
          </a:p>
          <a:p>
            <a:pPr marL="633413" lvl="1" indent="-176213"/>
            <a:r>
              <a:rPr lang="en-US" dirty="0" smtClean="0"/>
              <a:t>Percentage composition means the percentage of the residues that make up of the sequence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Problem Identification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6213" indent="-176213"/>
            <a:r>
              <a:rPr lang="en-US" dirty="0" smtClean="0"/>
              <a:t>Print the sequence</a:t>
            </a:r>
          </a:p>
          <a:p>
            <a:pPr marL="176213" indent="-176213"/>
            <a:r>
              <a:rPr lang="en-US" dirty="0" smtClean="0"/>
              <a:t>Count characters to determine how many A, C, G and T’s make up the sequence</a:t>
            </a:r>
          </a:p>
          <a:p>
            <a:pPr marL="176213" indent="-176213"/>
            <a:r>
              <a:rPr lang="en-US" dirty="0" smtClean="0"/>
              <a:t>Divide the individual counts by the length of the sequence and take this result and multiply it by 100 to get the percentage</a:t>
            </a:r>
          </a:p>
          <a:p>
            <a:pPr marL="176213" indent="-176213"/>
            <a:r>
              <a:rPr lang="en-US" dirty="0" smtClean="0"/>
              <a:t>Print the results </a:t>
            </a:r>
          </a:p>
          <a:p>
            <a:pPr marL="176213" indent="-176213"/>
            <a:endParaRPr lang="en-US" dirty="0" smtClean="0"/>
          </a:p>
          <a:p>
            <a:pPr marL="176213" indent="-176213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Algorithm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Coding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1371600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="ACTGTCGTAT"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('A')</a:t>
            </a: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('C')</a:t>
            </a: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('G')</a:t>
            </a: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('T')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Total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APct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'A percent = %d ' %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APct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CPct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'C percent = %d ' %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CPct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GPct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'G percent = %d ' %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GPct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TPct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Tcount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'T percent = %d ' %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TPct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SAVE the program:</a:t>
            </a:r>
          </a:p>
          <a:p>
            <a:pPr lvl="1"/>
            <a:r>
              <a:rPr lang="en-US" dirty="0" smtClean="0"/>
              <a:t>From New Window: File-&gt;Save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Let’s Test The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Six Common Python Coding Errors:</a:t>
            </a:r>
          </a:p>
          <a:p>
            <a:pPr lvl="1"/>
            <a:r>
              <a:rPr lang="en-US" dirty="0" smtClean="0"/>
              <a:t>Delimiter mismatch:  check for matches and proper use.  </a:t>
            </a:r>
          </a:p>
          <a:p>
            <a:pPr lvl="2"/>
            <a:r>
              <a:rPr lang="en-US" dirty="0" smtClean="0"/>
              <a:t>Single and double quotes:  ‘ ’    “ ”  </a:t>
            </a:r>
          </a:p>
          <a:p>
            <a:pPr lvl="2"/>
            <a:r>
              <a:rPr lang="en-US" dirty="0" smtClean="0"/>
              <a:t>Parenthesis and brackets: { }    [ ]    ( )</a:t>
            </a:r>
          </a:p>
          <a:p>
            <a:pPr lvl="1"/>
            <a:r>
              <a:rPr lang="en-US" dirty="0" smtClean="0"/>
              <a:t>Spelling errors:</a:t>
            </a:r>
          </a:p>
          <a:p>
            <a:pPr lvl="2"/>
            <a:r>
              <a:rPr lang="en-US" dirty="0" smtClean="0"/>
              <a:t>Among keywords</a:t>
            </a:r>
          </a:p>
          <a:p>
            <a:pPr lvl="2"/>
            <a:r>
              <a:rPr lang="en-US" dirty="0" smtClean="0"/>
              <a:t>Among variables</a:t>
            </a:r>
          </a:p>
          <a:p>
            <a:pPr lvl="2"/>
            <a:r>
              <a:rPr lang="en-US" dirty="0" smtClean="0"/>
              <a:t>Among function names</a:t>
            </a:r>
          </a:p>
          <a:p>
            <a:pPr lvl="1"/>
            <a:r>
              <a:rPr lang="en-US" dirty="0" smtClean="0"/>
              <a:t>Improper indentation </a:t>
            </a:r>
          </a:p>
          <a:p>
            <a:pPr lvl="1"/>
            <a:r>
              <a:rPr lang="en-US" dirty="0" smtClean="0"/>
              <a:t>Import statement missing</a:t>
            </a:r>
          </a:p>
          <a:p>
            <a:pPr lvl="1"/>
            <a:r>
              <a:rPr lang="en-US" dirty="0" smtClean="0"/>
              <a:t>Function calling parameters are mismatched</a:t>
            </a:r>
          </a:p>
          <a:p>
            <a:pPr lvl="1"/>
            <a:r>
              <a:rPr lang="en-US" dirty="0" smtClean="0"/>
              <a:t>Math errors:</a:t>
            </a:r>
          </a:p>
          <a:p>
            <a:pPr lvl="2"/>
            <a:r>
              <a:rPr lang="en-US" dirty="0" smtClean="0"/>
              <a:t>Automatic type conversion:  Integer </a:t>
            </a:r>
            <a:r>
              <a:rPr lang="en-US" dirty="0" err="1" smtClean="0"/>
              <a:t>vs</a:t>
            </a:r>
            <a:r>
              <a:rPr lang="en-US" dirty="0" smtClean="0"/>
              <a:t> floating point</a:t>
            </a:r>
          </a:p>
          <a:p>
            <a:pPr lvl="2"/>
            <a:r>
              <a:rPr lang="en-US" dirty="0" smtClean="0"/>
              <a:t>Incorrect order of operations – always use parenthesis.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 / 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='ACTGTCGTAT"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('A')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('C')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seq.count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('G')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seq,count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('T')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Total = Len(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seq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APct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 'A percent = %d ' %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APct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CPct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 'C percent = %d ' %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Cpct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GPct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primt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'G percent = %d ' %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GPct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TPct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Tcount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/Total) * 100)</a:t>
            </a:r>
          </a:p>
          <a:p>
            <a:pPr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print 'T percent = %d ' %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TPct</a:t>
            </a:r>
            <a:endParaRPr lang="en-US" sz="1800" dirty="0" smtClean="0"/>
          </a:p>
          <a:p>
            <a:pPr>
              <a:buNone/>
            </a:pP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 / 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First, re-SAVE the program:</a:t>
            </a:r>
          </a:p>
          <a:p>
            <a:pPr lvl="1"/>
            <a:r>
              <a:rPr lang="en-US" dirty="0" smtClean="0"/>
              <a:t> File-&gt;Save</a:t>
            </a:r>
          </a:p>
          <a:p>
            <a:r>
              <a:rPr lang="en-US" dirty="0" smtClean="0"/>
              <a:t>Then RUN the program:</a:t>
            </a:r>
          </a:p>
          <a:p>
            <a:pPr lvl="1"/>
            <a:r>
              <a:rPr lang="en-US" dirty="0" smtClean="0"/>
              <a:t> Run-&gt;Run Module</a:t>
            </a:r>
          </a:p>
          <a:p>
            <a:r>
              <a:rPr lang="en-US" dirty="0" smtClean="0"/>
              <a:t>Then LOOK at the Python Shell Window:</a:t>
            </a:r>
          </a:p>
          <a:p>
            <a:pPr lvl="1"/>
            <a:r>
              <a:rPr lang="en-US" dirty="0" smtClean="0"/>
              <a:t>If successful, the results are displayed </a:t>
            </a:r>
          </a:p>
          <a:p>
            <a:pPr marL="633413" lvl="1" indent="-176213"/>
            <a:r>
              <a:rPr lang="en-US" dirty="0" smtClean="0"/>
              <a:t>If unsuccessful, error messages will be displayed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Let’s Test The Program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program says that the composition is:</a:t>
            </a:r>
          </a:p>
          <a:p>
            <a:pPr lvl="1"/>
            <a:r>
              <a:rPr lang="en-US" dirty="0" smtClean="0"/>
              <a:t>0%A,   0%C,  0%G,  0%T</a:t>
            </a:r>
          </a:p>
          <a:p>
            <a:r>
              <a:rPr lang="en-US" dirty="0" smtClean="0"/>
              <a:t>The real answer should be:</a:t>
            </a:r>
          </a:p>
          <a:p>
            <a:pPr lvl="1"/>
            <a:r>
              <a:rPr lang="en-US" dirty="0" smtClean="0"/>
              <a:t>20%A,  20%C,  20%G,  40%T</a:t>
            </a:r>
          </a:p>
          <a:p>
            <a:r>
              <a:rPr lang="en-US" dirty="0" smtClean="0"/>
              <a:t>The problem is in the coding step:</a:t>
            </a:r>
          </a:p>
          <a:p>
            <a:pPr lvl="1"/>
            <a:r>
              <a:rPr lang="en-US" dirty="0" smtClean="0"/>
              <a:t>Integer math is causing undesired rounding!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Testing/Debugging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199" y="1828800"/>
            <a:ext cx="8257309" cy="38100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 to Programming (Today) </a:t>
            </a:r>
          </a:p>
          <a:p>
            <a:pPr lvl="1"/>
            <a:r>
              <a:rPr lang="en-US" dirty="0" smtClean="0"/>
              <a:t>Why learn to Program?</a:t>
            </a:r>
          </a:p>
          <a:p>
            <a:pPr lvl="1"/>
            <a:r>
              <a:rPr lang="en-US" dirty="0" smtClean="0"/>
              <a:t>The Python Interpreter</a:t>
            </a:r>
          </a:p>
          <a:p>
            <a:pPr lvl="1"/>
            <a:r>
              <a:rPr lang="en-US" dirty="0" smtClean="0"/>
              <a:t>Software Development Process</a:t>
            </a:r>
          </a:p>
          <a:p>
            <a:pPr lvl="1"/>
            <a:r>
              <a:rPr lang="en-US" dirty="0" smtClean="0"/>
              <a:t>Numbers, Strings, Operators, Expressions</a:t>
            </a:r>
          </a:p>
          <a:p>
            <a:pPr marL="236538" indent="-236538"/>
            <a:r>
              <a:rPr lang="en-US" dirty="0" smtClean="0"/>
              <a:t>Control structures, decisions, iteration and recursion </a:t>
            </a:r>
          </a:p>
        </p:txBody>
      </p:sp>
      <p:sp>
        <p:nvSpPr>
          <p:cNvPr id="4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8382000" cy="4038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seq</a:t>
            </a:r>
            <a:r>
              <a:rPr lang="en-US" sz="2000" dirty="0" smtClean="0">
                <a:latin typeface="Courier New" pitchFamily="49" charset="0"/>
              </a:rPr>
              <a:t>="ACTGTCGTAT"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print </a:t>
            </a:r>
            <a:r>
              <a:rPr lang="en-US" sz="2000" dirty="0" err="1" smtClean="0">
                <a:latin typeface="Courier New" pitchFamily="49" charset="0"/>
              </a:rPr>
              <a:t>seq</a:t>
            </a:r>
            <a:endParaRPr lang="en-US" sz="2000" dirty="0" smtClean="0"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Acount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</a:rPr>
              <a:t>('A')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Ccount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</a:rPr>
              <a:t>('C')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Gcount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</a:rPr>
              <a:t>('G')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Tcount</a:t>
            </a:r>
            <a:r>
              <a:rPr lang="en-US" sz="2000" dirty="0" smtClean="0">
                <a:latin typeface="Courier New" pitchFamily="49" charset="0"/>
              </a:rPr>
              <a:t>= </a:t>
            </a:r>
            <a:r>
              <a:rPr lang="en-US" sz="2000" dirty="0" err="1" smtClean="0">
                <a:latin typeface="Courier New" pitchFamily="49" charset="0"/>
              </a:rPr>
              <a:t>seq.count</a:t>
            </a:r>
            <a:r>
              <a:rPr lang="en-US" sz="2000" dirty="0" smtClean="0">
                <a:latin typeface="Courier New" pitchFamily="49" charset="0"/>
              </a:rPr>
              <a:t>('T')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Total = 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</a:rPr>
              <a:t>float(</a:t>
            </a:r>
            <a:r>
              <a:rPr lang="en-US" sz="2000" dirty="0" err="1" smtClean="0">
                <a:latin typeface="Courier New" pitchFamily="49" charset="0"/>
              </a:rPr>
              <a:t>len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seq</a:t>
            </a:r>
            <a:r>
              <a:rPr lang="en-US" sz="2000" dirty="0" smtClean="0">
                <a:latin typeface="Courier New" pitchFamily="49" charset="0"/>
              </a:rPr>
              <a:t>)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APct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</a:rPr>
              <a:t>Acount</a:t>
            </a:r>
            <a:r>
              <a:rPr lang="en-US" sz="2000" dirty="0" smtClean="0">
                <a:latin typeface="Courier New" pitchFamily="49" charset="0"/>
              </a:rPr>
              <a:t>/Total) * 100)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print 'A percent = %d ' % </a:t>
            </a:r>
            <a:r>
              <a:rPr lang="en-US" sz="2000" dirty="0" err="1" smtClean="0">
                <a:latin typeface="Courier New" pitchFamily="49" charset="0"/>
              </a:rPr>
              <a:t>APct</a:t>
            </a:r>
            <a:endParaRPr lang="en-US" sz="2000" dirty="0" smtClean="0"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CPct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</a:rPr>
              <a:t>Ccount</a:t>
            </a:r>
            <a:r>
              <a:rPr lang="en-US" sz="2000" dirty="0" smtClean="0">
                <a:latin typeface="Courier New" pitchFamily="49" charset="0"/>
              </a:rPr>
              <a:t>/Total) * 100)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print 'C percent = %d ' % </a:t>
            </a:r>
            <a:r>
              <a:rPr lang="en-US" sz="2000" dirty="0" err="1" smtClean="0">
                <a:latin typeface="Courier New" pitchFamily="49" charset="0"/>
              </a:rPr>
              <a:t>CPct</a:t>
            </a:r>
            <a:endParaRPr lang="en-US" sz="2000" dirty="0" smtClean="0"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GPct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</a:rPr>
              <a:t>Gcount</a:t>
            </a:r>
            <a:r>
              <a:rPr lang="en-US" sz="2000" dirty="0" smtClean="0">
                <a:latin typeface="Courier New" pitchFamily="49" charset="0"/>
              </a:rPr>
              <a:t>/Total) * 100)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print 'G percent = %d ' % </a:t>
            </a:r>
            <a:r>
              <a:rPr lang="en-US" sz="2000" dirty="0" err="1" smtClean="0">
                <a:latin typeface="Courier New" pitchFamily="49" charset="0"/>
              </a:rPr>
              <a:t>GPct</a:t>
            </a:r>
            <a:endParaRPr lang="en-US" sz="2000" dirty="0" smtClean="0">
              <a:latin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err="1" smtClean="0">
                <a:latin typeface="Courier New" pitchFamily="49" charset="0"/>
              </a:rPr>
              <a:t>TPct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</a:rPr>
              <a:t>((</a:t>
            </a:r>
            <a:r>
              <a:rPr lang="en-US" sz="2000" dirty="0" err="1" smtClean="0">
                <a:latin typeface="Courier New" pitchFamily="49" charset="0"/>
              </a:rPr>
              <a:t>Tcount</a:t>
            </a:r>
            <a:r>
              <a:rPr lang="en-US" sz="2000" dirty="0" smtClean="0">
                <a:latin typeface="Courier New" pitchFamily="49" charset="0"/>
              </a:rPr>
              <a:t>/Total) * 100)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</a:rPr>
              <a:t>print 'T percent = %d ' % </a:t>
            </a:r>
            <a:r>
              <a:rPr lang="en-US" sz="2000" dirty="0" err="1" smtClean="0">
                <a:latin typeface="Courier New" pitchFamily="49" charset="0"/>
              </a:rPr>
              <a:t>TPct</a:t>
            </a: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Testing/Debugging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If the first line was changed to:</a:t>
            </a:r>
          </a:p>
          <a:p>
            <a:pPr lvl="1"/>
            <a:r>
              <a:rPr lang="en-US" dirty="0" err="1" smtClean="0"/>
              <a:t>seq</a:t>
            </a:r>
            <a:r>
              <a:rPr lang="en-US" dirty="0" smtClean="0"/>
              <a:t> = “ACUGCUGUAU”</a:t>
            </a:r>
          </a:p>
          <a:p>
            <a:r>
              <a:rPr lang="en-US" dirty="0" smtClean="0"/>
              <a:t>Would we get the desired result?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Let’s change the nucleic acid sequence from DNA to RNA…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program says that the composition is:</a:t>
            </a:r>
          </a:p>
          <a:p>
            <a:pPr lvl="1"/>
            <a:r>
              <a:rPr lang="en-US" dirty="0" smtClean="0"/>
              <a:t>20%A,   20%C,  20%G,  0%T</a:t>
            </a:r>
          </a:p>
          <a:p>
            <a:r>
              <a:rPr lang="en-US" dirty="0" smtClean="0"/>
              <a:t>The real answer should be:</a:t>
            </a:r>
          </a:p>
          <a:p>
            <a:pPr lvl="1"/>
            <a:r>
              <a:rPr lang="en-US" dirty="0" smtClean="0"/>
              <a:t>20%A,  20%C,  20%G,  40%U</a:t>
            </a:r>
          </a:p>
          <a:p>
            <a:pPr marL="176213" indent="-176213"/>
            <a:r>
              <a:rPr lang="en-US" dirty="0" smtClean="0"/>
              <a:t>The problem is that we have not defined the problem correctly!</a:t>
            </a:r>
          </a:p>
          <a:p>
            <a:pPr marL="633413" lvl="1" indent="-176213"/>
            <a:r>
              <a:rPr lang="en-US" dirty="0" smtClean="0"/>
              <a:t>We designed our code assuming input would be DNA sequences</a:t>
            </a:r>
          </a:p>
          <a:p>
            <a:pPr marL="633413" lvl="1" indent="-176213"/>
            <a:r>
              <a:rPr lang="en-US" dirty="0" smtClean="0"/>
              <a:t>We fed the program RNA sequences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Testing/Debugging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6213" indent="-176213"/>
            <a:r>
              <a:rPr lang="en-US" dirty="0" smtClean="0"/>
              <a:t>What is the percentage composition of a nucleic acid sequence</a:t>
            </a:r>
          </a:p>
          <a:p>
            <a:pPr marL="633413" lvl="1" indent="-176213"/>
            <a:r>
              <a:rPr lang="en-US" dirty="0" smtClean="0"/>
              <a:t>DNA sequences have four residues, A, C, G, and T</a:t>
            </a:r>
          </a:p>
          <a:p>
            <a:pPr marL="633413" lvl="1" indent="-176213"/>
            <a:r>
              <a:rPr lang="en-US" dirty="0" smtClean="0">
                <a:solidFill>
                  <a:srgbClr val="FF0000"/>
                </a:solidFill>
              </a:rPr>
              <a:t>In RNA sequences “U” is used in place of “T”</a:t>
            </a:r>
          </a:p>
          <a:p>
            <a:pPr marL="633413" lvl="1" indent="-176213"/>
            <a:r>
              <a:rPr lang="en-US" dirty="0" smtClean="0"/>
              <a:t>Percentage composition means the percentage of the residues that make up of the sequence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Problem Identification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6213" indent="-176213"/>
            <a:r>
              <a:rPr lang="en-US" dirty="0" smtClean="0"/>
              <a:t>Print the sequence</a:t>
            </a:r>
          </a:p>
          <a:p>
            <a:pPr marL="176213" indent="-176213"/>
            <a:r>
              <a:rPr lang="en-US" dirty="0" smtClean="0"/>
              <a:t>Count characters to determine how many A, C, G, T</a:t>
            </a:r>
            <a:r>
              <a:rPr lang="en-US" dirty="0" smtClean="0">
                <a:solidFill>
                  <a:srgbClr val="FF0000"/>
                </a:solidFill>
              </a:rPr>
              <a:t> and U’s</a:t>
            </a:r>
            <a:r>
              <a:rPr lang="en-US" dirty="0" smtClean="0"/>
              <a:t> make up the sequence</a:t>
            </a:r>
          </a:p>
          <a:p>
            <a:pPr marL="176213" indent="-176213"/>
            <a:r>
              <a:rPr lang="en-US" dirty="0" smtClean="0"/>
              <a:t>Divide the individual </a:t>
            </a:r>
            <a:r>
              <a:rPr lang="en-US" dirty="0" smtClean="0">
                <a:solidFill>
                  <a:srgbClr val="FF0000"/>
                </a:solidFill>
              </a:rPr>
              <a:t>A,C,G </a:t>
            </a:r>
            <a:r>
              <a:rPr lang="en-US" dirty="0" smtClean="0"/>
              <a:t>counts </a:t>
            </a:r>
            <a:r>
              <a:rPr lang="en-US" dirty="0" smtClean="0">
                <a:solidFill>
                  <a:srgbClr val="FF0000"/>
                </a:solidFill>
              </a:rPr>
              <a:t>and the sum of T’s and U’s</a:t>
            </a:r>
            <a:r>
              <a:rPr lang="en-US" dirty="0" smtClean="0"/>
              <a:t> by the length of the sequence and take this result and multiply it by 100 to get the percentage</a:t>
            </a:r>
          </a:p>
          <a:p>
            <a:pPr marL="176213" indent="-176213"/>
            <a:r>
              <a:rPr lang="en-US" dirty="0" smtClean="0"/>
              <a:t>Print the results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Algorithm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Testing/Debugging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6575" y="1524000"/>
            <a:ext cx="8607425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="ACUGUCGUAU"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print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Acount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seq.count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('A')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Ccount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seq.count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('C')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Gcount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seq.count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('G')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TUcount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seq.count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('T')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+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seq.count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(‘U')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Total = float(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len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seq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))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APct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 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int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Acount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/Total) * 100)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print 'A percent = %d ' %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APct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CPct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 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int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Ccount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/Total) * 100)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print 'C percent = %d ' %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CPct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GPct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 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int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Gcount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/Total) * 100)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print 'G percent = %d ' %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GPct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TUPct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 =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int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((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TUcount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/Total) * 100)</a:t>
            </a: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print 'T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/U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 percent = %d ' %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Arial" pitchFamily="34" charset="0"/>
              </a:rPr>
              <a:t>TUPct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77000"/>
              </a:lnSpc>
              <a:spcBef>
                <a:spcPct val="2000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176213" indent="-176213"/>
            <a:r>
              <a:rPr lang="en-US" dirty="0" smtClean="0"/>
              <a:t>Extend your code to handle the nucleic acid ambiguous sequence characters “N” and “X”</a:t>
            </a:r>
          </a:p>
          <a:p>
            <a:pPr marL="176213" indent="-176213"/>
            <a:r>
              <a:rPr lang="en-US" dirty="0" smtClean="0"/>
              <a:t>Extend your code to handle protein sequences</a:t>
            </a:r>
          </a:p>
          <a:p>
            <a:pPr marL="176213" indent="-176213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ClrTx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algn="ctr">
              <a:buClrTx/>
              <a:buNone/>
              <a:defRPr/>
            </a:pPr>
            <a:r>
              <a:rPr lang="en-US" dirty="0" smtClean="0">
                <a:cs typeface="Times New Roman" pitchFamily="18" charset="0"/>
              </a:rPr>
              <a:t>US Department of Labor, Bureau of Labor Statistics</a:t>
            </a:r>
          </a:p>
          <a:p>
            <a:pPr algn="ctr">
              <a:buClrTx/>
              <a:buNone/>
              <a:defRPr/>
            </a:pPr>
            <a:r>
              <a:rPr lang="en-US" sz="2000" i="1" dirty="0" smtClean="0">
                <a:cs typeface="Times New Roman" pitchFamily="18" charset="0"/>
              </a:rPr>
              <a:t>Engineers, Life and Physical Scientists and Related Occupations. </a:t>
            </a:r>
          </a:p>
          <a:p>
            <a:pPr algn="ctr">
              <a:buClrTx/>
              <a:buNone/>
              <a:defRPr/>
            </a:pPr>
            <a:r>
              <a:rPr lang="en-US" sz="2000" i="1" dirty="0" smtClean="0">
                <a:cs typeface="Times New Roman" pitchFamily="18" charset="0"/>
              </a:rPr>
              <a:t>Occupational Outlook Handbook, 2008-09 Edition</a:t>
            </a:r>
            <a:r>
              <a:rPr lang="en-US" sz="2000" dirty="0" smtClean="0">
                <a:cs typeface="Times New Roman" pitchFamily="18" charset="0"/>
              </a:rPr>
              <a:t>. </a:t>
            </a:r>
          </a:p>
          <a:p>
            <a:pPr algn="ctr">
              <a:buNone/>
              <a:defRPr/>
            </a:pPr>
            <a:endParaRPr lang="en-US" i="1" dirty="0" smtClean="0"/>
          </a:p>
          <a:p>
            <a:pPr algn="ctr">
              <a:buNone/>
              <a:defRPr/>
            </a:pPr>
            <a:r>
              <a:rPr lang="en-US" i="1" dirty="0" smtClean="0"/>
              <a:t>Biological scientists “…usually study allied disciplines such as mathematics, physics, engineering and computer science.</a:t>
            </a:r>
            <a:r>
              <a:rPr lang="en-US" i="1" dirty="0" smtClean="0">
                <a:solidFill>
                  <a:srgbClr val="FF33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Computer courses are beneficial for modeling and simulating biological processes, operating some laboratory equipment and performing research in the emerging field of bioinformatics</a:t>
            </a:r>
            <a:r>
              <a:rPr lang="en-US" i="1" dirty="0" smtClean="0"/>
              <a:t>”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Why Learn to Program?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Why Learn to Program?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3810000"/>
          </a:xfrm>
        </p:spPr>
        <p:txBody>
          <a:bodyPr>
            <a:normAutofit fontScale="92500" lnSpcReduction="20000"/>
          </a:bodyPr>
          <a:lstStyle/>
          <a:p>
            <a:pPr marL="176213" indent="-176213"/>
            <a:r>
              <a:rPr lang="en-US" sz="2200" dirty="0" smtClean="0"/>
              <a:t>Need to compare output from a new run with an old run. (new hits in database search) </a:t>
            </a:r>
          </a:p>
          <a:p>
            <a:pPr marL="176213" indent="-176213"/>
            <a:r>
              <a:rPr lang="en-US" sz="2200" dirty="0" smtClean="0"/>
              <a:t>Need to compare results of runs using different parameters. (Pam120 </a:t>
            </a:r>
            <a:r>
              <a:rPr lang="en-US" sz="2200" dirty="0" err="1" smtClean="0"/>
              <a:t>vs</a:t>
            </a:r>
            <a:r>
              <a:rPr lang="en-US" sz="2200" dirty="0" smtClean="0"/>
              <a:t> Blosum62)</a:t>
            </a:r>
          </a:p>
          <a:p>
            <a:pPr marL="176213" indent="-176213"/>
            <a:r>
              <a:rPr lang="en-US" sz="2200" dirty="0" smtClean="0"/>
              <a:t>Need to compare results of different programs (</a:t>
            </a:r>
            <a:r>
              <a:rPr lang="en-US" sz="2200" dirty="0" err="1" smtClean="0"/>
              <a:t>Fasta</a:t>
            </a:r>
            <a:r>
              <a:rPr lang="en-US" sz="2200" dirty="0" smtClean="0"/>
              <a:t>, Blast, Smith-Waterman)</a:t>
            </a:r>
          </a:p>
          <a:p>
            <a:pPr marL="176213" indent="-176213"/>
            <a:r>
              <a:rPr lang="en-US" sz="2200" dirty="0" smtClean="0"/>
              <a:t>Need to modify existing scripts to work with new/updated programs and web sites. </a:t>
            </a:r>
          </a:p>
          <a:p>
            <a:pPr marL="176213" indent="-176213"/>
            <a:r>
              <a:rPr lang="en-US" sz="2200" dirty="0" smtClean="0"/>
              <a:t>Need to use an existing program's output as input to a different program, not designed for that program:</a:t>
            </a:r>
          </a:p>
          <a:p>
            <a:pPr lvl="1"/>
            <a:r>
              <a:rPr lang="en-US" sz="2000" dirty="0" smtClean="0"/>
              <a:t>Database search -&gt; Multiple Alignment</a:t>
            </a:r>
          </a:p>
          <a:p>
            <a:pPr lvl="1"/>
            <a:r>
              <a:rPr lang="en-US" sz="2000" dirty="0" smtClean="0"/>
              <a:t>Multiple Alignment -&gt; Pattern search</a:t>
            </a:r>
          </a:p>
          <a:p>
            <a:pPr lvl="1"/>
            <a:r>
              <a:rPr lang="en-US" sz="2000" dirty="0" smtClean="0"/>
              <a:t>Need to Organize your data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572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</a:pPr>
            <a:endParaRPr lang="en-US" sz="3200" dirty="0" smtClean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en-US" sz="3200" b="1" dirty="0" smtClean="0"/>
              <a:t>Bioinformatics Assembly Analyst</a:t>
            </a:r>
            <a:r>
              <a:rPr lang="en-US" b="1" u="sng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en-US" u="sng" dirty="0" smtClean="0"/>
              <a:t>Responsibilities:</a:t>
            </a:r>
            <a:r>
              <a:rPr lang="en-US" dirty="0" smtClean="0"/>
              <a:t> 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Assembling genome sequence data using a variety of tools and parameters and performing the experiments needed to evaluate sequencing strategies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Using existing software and databases to analyze genomic data and correlating assemblies and sequences with a variety of genetic and physical maps and other biological information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Identifying problems and serving as point of contact for various groups to propose and implement solutions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Proposing and implementing upgrades to existing tools and processes to enhance analysis techniques and quality of results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Developing and implementing scripts to manipulate, format, parse, analyze, and display genome sequence data; and developing new strategies for analysis and presentation of results.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en-US" u="sng" dirty="0" smtClean="0"/>
              <a:t>Requirements:</a:t>
            </a:r>
            <a:r>
              <a:rPr lang="en-US" dirty="0" smtClean="0"/>
              <a:t> 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A bachelor's degree in biology or related field 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At least three years of experience in DNA sequencing and sequence analysis. 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Must possess solid knowledge of sequencing software and public sequencing databases. </a:t>
            </a:r>
          </a:p>
          <a:p>
            <a:pPr marL="117475" indent="-117475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Knowledge of bioinformatics tools helpful.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+mj-lt"/>
              </a:rPr>
              <a:t>Why Learn to Program?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267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C/C++ 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Language of choice for most large development projects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FORTRAN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Excellent language for math, not used much anymore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Java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Popular modern object oriented language 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PERL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Excellent language for text-processing (bioperl.org)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PHP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Popular language used to program web interfaces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Python 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Language easy to pick up and learn (biopython.org)</a:t>
            </a:r>
          </a:p>
          <a:p>
            <a:pPr>
              <a:lnSpc>
                <a:spcPct val="87000"/>
              </a:lnSpc>
            </a:pPr>
            <a:r>
              <a:rPr lang="en-US" sz="2400" dirty="0" smtClean="0"/>
              <a:t>SQL</a:t>
            </a:r>
          </a:p>
          <a:p>
            <a:pPr lvl="1">
              <a:lnSpc>
                <a:spcPct val="87000"/>
              </a:lnSpc>
            </a:pPr>
            <a:r>
              <a:rPr lang="en-US" sz="2000" dirty="0" smtClean="0"/>
              <a:t>Language used to communicate with a relational database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Good Languages to Learn</a:t>
            </a:r>
            <a:br>
              <a:rPr lang="en-US" dirty="0" smtClean="0"/>
            </a:br>
            <a:r>
              <a:rPr lang="en-US" dirty="0" smtClean="0"/>
              <a:t>In no particular order….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8382000" cy="4191000"/>
          </a:xfrm>
        </p:spPr>
        <p:txBody>
          <a:bodyPr>
            <a:normAutofit/>
          </a:bodyPr>
          <a:lstStyle/>
          <a:p>
            <a:pPr marL="117475" indent="-117475">
              <a:spcBef>
                <a:spcPts val="0"/>
              </a:spcBef>
            </a:pPr>
            <a:r>
              <a:rPr lang="en-US" sz="2200" dirty="0" smtClean="0"/>
              <a:t>“Object Oriented” is simply a convenient way to organize your data and the functions that operate on that data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A biological example of organizing data:</a:t>
            </a:r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Human.CytochromeC.protein.sequence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Human.CytochromeC.RNA.sequence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Human.CytochromeC.DNA.sequence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200" dirty="0" smtClean="0"/>
              <a:t>Some things only make sense in the context that they are used:</a:t>
            </a:r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Human,CytochromeC.DNA.intron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Human.CytochromeC.DNA.exon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Human.CytochromeC.DNA.sequence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Human.CytochromeC.protein.sequence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Human.CytochromeC.protein.intron</a:t>
            </a:r>
            <a:endParaRPr lang="en-US" sz="2000" dirty="0" smtClean="0"/>
          </a:p>
          <a:p>
            <a:pPr lvl="1">
              <a:spcBef>
                <a:spcPts val="0"/>
              </a:spcBef>
            </a:pPr>
            <a:r>
              <a:rPr lang="en-US" sz="2000" dirty="0" err="1" smtClean="0"/>
              <a:t>Human.CytochromeC.protein.exon</a:t>
            </a:r>
            <a:endParaRPr lang="en-US" sz="2000" dirty="0" smtClean="0"/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Python is Object Oriented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315200" y="4495800"/>
            <a:ext cx="1676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Meaningful</a:t>
            </a: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H="1" flipV="1">
            <a:off x="5257800" y="4267200"/>
            <a:ext cx="1981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H="1">
            <a:off x="5562600" y="47244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5410200" y="4724400"/>
            <a:ext cx="1828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H="1" flipV="1">
            <a:off x="5334000" y="4572000"/>
            <a:ext cx="1905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781800" y="5595938"/>
            <a:ext cx="16764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Meaningless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 flipV="1">
            <a:off x="5105400" y="5486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H="1">
            <a:off x="5105400" y="5867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www.python.org</a:t>
            </a:r>
            <a:endParaRPr lang="en-US" dirty="0" smtClean="0"/>
          </a:p>
          <a:p>
            <a:r>
              <a:rPr lang="en-US" dirty="0" smtClean="0"/>
              <a:t>Go to DOWNLOAD section</a:t>
            </a:r>
          </a:p>
          <a:p>
            <a:r>
              <a:rPr lang="en-US" dirty="0" smtClean="0"/>
              <a:t>Click on </a:t>
            </a:r>
            <a:r>
              <a:rPr lang="en-US" dirty="0" smtClean="0">
                <a:hlinkClick r:id="rId3"/>
              </a:rPr>
              <a:t>Python 2.6.2 Windows installer</a:t>
            </a:r>
            <a:endParaRPr lang="en-US" dirty="0" smtClean="0"/>
          </a:p>
          <a:p>
            <a:r>
              <a:rPr lang="en-US" dirty="0" smtClean="0"/>
              <a:t>Save ~10MB file into your hard drive</a:t>
            </a:r>
          </a:p>
          <a:p>
            <a:r>
              <a:rPr lang="en-US" dirty="0" smtClean="0"/>
              <a:t>Double click on file to install</a:t>
            </a:r>
          </a:p>
          <a:p>
            <a:r>
              <a:rPr lang="en-US" dirty="0" smtClean="0"/>
              <a:t>Follow instructions</a:t>
            </a:r>
          </a:p>
          <a:p>
            <a:r>
              <a:rPr lang="en-US" dirty="0" smtClean="0"/>
              <a:t>Start -&gt; All Programs -&gt; Python 2.6 -&gt; Idle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Downloading and Installing Python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_Basic_62409">
  <a:themeElements>
    <a:clrScheme name="Custom 2">
      <a:dk1>
        <a:srgbClr val="000000"/>
      </a:dk1>
      <a:lt1>
        <a:sysClr val="window" lastClr="FFFFFF"/>
      </a:lt1>
      <a:dk2>
        <a:srgbClr val="000000"/>
      </a:dk2>
      <a:lt2>
        <a:srgbClr val="000000"/>
      </a:lt2>
      <a:accent1>
        <a:srgbClr val="8DB3E2"/>
      </a:accent1>
      <a:accent2>
        <a:srgbClr val="00007F"/>
      </a:accent2>
      <a:accent3>
        <a:srgbClr val="FFFFFF"/>
      </a:accent3>
      <a:accent4>
        <a:srgbClr val="000000"/>
      </a:accent4>
      <a:accent5>
        <a:srgbClr val="8DB3E2"/>
      </a:accent5>
      <a:accent6>
        <a:srgbClr val="00007F"/>
      </a:accent6>
      <a:hlink>
        <a:srgbClr val="31859B"/>
      </a:hlink>
      <a:folHlink>
        <a:srgbClr val="7692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230</TotalTime>
  <Words>2984</Words>
  <Application>Microsoft Office PowerPoint</Application>
  <PresentationFormat>On-screen Show (4:3)</PresentationFormat>
  <Paragraphs>458</Paragraphs>
  <Slides>36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PSC_Basic_62409</vt:lpstr>
      <vt:lpstr>PSC-MARC</vt:lpstr>
      <vt:lpstr>Introduction to Python programming  for biologists</vt:lpstr>
      <vt:lpstr>Slide 2</vt:lpstr>
      <vt:lpstr>Outline</vt:lpstr>
      <vt:lpstr>Why Learn to Program?</vt:lpstr>
      <vt:lpstr>Why Learn to Program?</vt:lpstr>
      <vt:lpstr>Why Learn to Program?</vt:lpstr>
      <vt:lpstr>Good Languages to Learn In no particular order….</vt:lpstr>
      <vt:lpstr>Python is Object Oriented</vt:lpstr>
      <vt:lpstr>Downloading and Installing Python</vt:lpstr>
      <vt:lpstr>Idle: The Python Shell</vt:lpstr>
      <vt:lpstr>Python as a Number Cruncher</vt:lpstr>
      <vt:lpstr>Floating Point Expressions</vt:lpstr>
      <vt:lpstr>String Expressions</vt:lpstr>
      <vt:lpstr>Values Can Have (MEANINGFUL) Names</vt:lpstr>
      <vt:lpstr>Values Have Types</vt:lpstr>
      <vt:lpstr>In Bioinformatics Words …</vt:lpstr>
      <vt:lpstr>More Bioinformatics Extracting Information from Sequences</vt:lpstr>
      <vt:lpstr>Additional Note About Python Strings </vt:lpstr>
      <vt:lpstr>Commenting Your Code!</vt:lpstr>
      <vt:lpstr>Software Development Cycle</vt:lpstr>
      <vt:lpstr>Lets Try It With Some Examples!</vt:lpstr>
      <vt:lpstr>Problem Identification</vt:lpstr>
      <vt:lpstr>Algorithm Development</vt:lpstr>
      <vt:lpstr>Coding</vt:lpstr>
      <vt:lpstr>Let’s Test The Program</vt:lpstr>
      <vt:lpstr>Testing / Debugging</vt:lpstr>
      <vt:lpstr>Testing / Debugging</vt:lpstr>
      <vt:lpstr>Let’s Test The Program</vt:lpstr>
      <vt:lpstr>Testing/Debugging</vt:lpstr>
      <vt:lpstr>Testing/Debugging</vt:lpstr>
      <vt:lpstr>Let’s change the nucleic acid sequence from DNA to RNA…</vt:lpstr>
      <vt:lpstr>Testing/Debugging</vt:lpstr>
      <vt:lpstr>Problem Identification</vt:lpstr>
      <vt:lpstr>Algorithm Development</vt:lpstr>
      <vt:lpstr>Testing/Debugging</vt:lpstr>
      <vt:lpstr>What’s Next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68</cp:revision>
  <dcterms:created xsi:type="dcterms:W3CDTF">2009-07-13T19:48:24Z</dcterms:created>
  <dcterms:modified xsi:type="dcterms:W3CDTF">2009-07-13T19:48:54Z</dcterms:modified>
</cp:coreProperties>
</file>