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8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27.xml" ContentType="application/vnd.openxmlformats-officedocument.presentationml.notesSlide+xml"/>
  <Override PartName="/docProps/app.xml" ContentType="application/vnd.openxmlformats-officedocument.extended-properties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2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2" r:id="rId1"/>
  </p:sldMasterIdLst>
  <p:notesMasterIdLst>
    <p:notesMasterId r:id="rId39"/>
  </p:notesMasterIdLst>
  <p:handoutMasterIdLst>
    <p:handoutMasterId r:id="rId40"/>
  </p:handoutMasterIdLst>
  <p:sldIdLst>
    <p:sldId id="261" r:id="rId2"/>
    <p:sldId id="258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1" r:id="rId21"/>
    <p:sldId id="338" r:id="rId22"/>
    <p:sldId id="322" r:id="rId23"/>
    <p:sldId id="323" r:id="rId24"/>
    <p:sldId id="324" r:id="rId25"/>
    <p:sldId id="325" r:id="rId26"/>
    <p:sldId id="326" r:id="rId27"/>
    <p:sldId id="327" r:id="rId28"/>
    <p:sldId id="328" r:id="rId29"/>
    <p:sldId id="329" r:id="rId30"/>
    <p:sldId id="330" r:id="rId31"/>
    <p:sldId id="331" r:id="rId32"/>
    <p:sldId id="332" r:id="rId33"/>
    <p:sldId id="333" r:id="rId34"/>
    <p:sldId id="334" r:id="rId35"/>
    <p:sldId id="335" r:id="rId36"/>
    <p:sldId id="336" r:id="rId37"/>
    <p:sldId id="337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422" autoAdjust="0"/>
    <p:restoredTop sz="94660"/>
  </p:normalViewPr>
  <p:slideViewPr>
    <p:cSldViewPr>
      <p:cViewPr>
        <p:scale>
          <a:sx n="60" d="100"/>
          <a:sy n="60" d="100"/>
        </p:scale>
        <p:origin x="-2288" y="-1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36" Type="http://schemas.openxmlformats.org/officeDocument/2006/relationships/slide" Target="slides/slide35.xml"/><Relationship Id="rId4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tableStyles" Target="tableStyles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presProps" Target="presProps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4" Type="http://schemas.openxmlformats.org/officeDocument/2006/relationships/theme" Target="theme/theme1.xml"/><Relationship Id="rId41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8/23/09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8/23/09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949325"/>
            <a:ext cx="4557713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3692" cy="371357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Potential improvement: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Function only recognizes upper-case bases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Function computes the complement of ANYTHING that is not ATGC as X. Reasonable?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Class room exercise: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Try to write the contract for this function considering its limitations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Think about an IDEAL contract for this function without considering how to implement it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Then implement that IDEAL contract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Can you venture to draw some generalization about the relationship between the simplicity of a contract and the difficulty of its implementation?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Exercises: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Write an example of each type of </a:t>
            </a:r>
            <a:r>
              <a:rPr lang="en-US" sz="1600" dirty="0" err="1">
                <a:latin typeface="Arial" pitchFamily="-112" charset="0"/>
              </a:rPr>
              <a:t>boolean</a:t>
            </a:r>
            <a:r>
              <a:rPr lang="en-US" sz="1600" dirty="0">
                <a:latin typeface="Arial" pitchFamily="-112" charset="0"/>
              </a:rPr>
              <a:t> expression and try it in your favorite Python </a:t>
            </a:r>
            <a:r>
              <a:rPr lang="en-US" sz="1600" dirty="0" err="1">
                <a:latin typeface="Arial" pitchFamily="-112" charset="0"/>
              </a:rPr>
              <a:t>intepreter</a:t>
            </a:r>
            <a:endParaRPr lang="en-US" sz="1600" dirty="0">
              <a:latin typeface="Arial" pitchFamily="-112" charset="0"/>
            </a:endParaRP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Another way to state De Morgan’s laws is: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If a conjunction (and) is false then one of the operands must be false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If a disjunction (or) is false then both operands must be false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De Morgan’s laws are very useful to find the negation of complex Boolean expressions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test function above is an example of a polymorphic function: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Polymorphic functions can take in several types of values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How is this function different from the function: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def </a:t>
            </a:r>
            <a:r>
              <a:rPr lang="en-US" sz="1600" dirty="0" err="1">
                <a:latin typeface="Arial" pitchFamily="-112" charset="0"/>
              </a:rPr>
              <a:t>test(x</a:t>
            </a:r>
            <a:r>
              <a:rPr lang="en-US" sz="1600" dirty="0">
                <a:latin typeface="Arial" pitchFamily="-112" charset="0"/>
              </a:rPr>
              <a:t>):</a:t>
            </a:r>
          </a:p>
          <a:p>
            <a:pPr lvl="2"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return </a:t>
            </a:r>
            <a:r>
              <a:rPr lang="en-US" sz="1600" dirty="0" err="1">
                <a:latin typeface="Arial" pitchFamily="-112" charset="0"/>
              </a:rPr>
              <a:t>x</a:t>
            </a:r>
            <a:endParaRPr lang="en-US" sz="1600" dirty="0">
              <a:latin typeface="Arial" pitchFamily="-112" charset="0"/>
            </a:endParaRP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949325"/>
            <a:ext cx="4557713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3692" cy="371357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Big Integers: Python automatically adjusts the size of its integer numbers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If we call fact(5.5),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will never become equal to 1 and the recursion will go on forever.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Could this error happen in Java or C++?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No because both Java and C++ make sure that the argument is an integer at compile time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One possible fix is to stop when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gets to be less or equal to 1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Don’t forget to try fact(5.5) in your interpreter since it will show </a:t>
            </a:r>
            <a:r>
              <a:rPr lang="en-US" sz="1600" dirty="0" err="1">
                <a:latin typeface="Arial" pitchFamily="-112" charset="0"/>
              </a:rPr>
              <a:t>yu</a:t>
            </a:r>
            <a:r>
              <a:rPr lang="en-US" sz="1600" dirty="0">
                <a:latin typeface="Arial" pitchFamily="-112" charset="0"/>
              </a:rPr>
              <a:t> how to recognize an infinite recursion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If we call fact(5.5),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will never become equal to 1 and the recursion will go on forever.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Could this error happen in Java or C++?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No because both Java and C++ make sure that the argument is an integer at compile time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One possible fix is to stop when </a:t>
            </a:r>
            <a:r>
              <a:rPr lang="en-US" sz="1600" dirty="0" err="1">
                <a:latin typeface="Arial" pitchFamily="-112" charset="0"/>
              </a:rPr>
              <a:t>n</a:t>
            </a:r>
            <a:r>
              <a:rPr lang="en-US" sz="1600" dirty="0">
                <a:latin typeface="Arial" pitchFamily="-112" charset="0"/>
              </a:rPr>
              <a:t> gets to be less or equal to 1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Don’t forget to try fact(5.5) in your interpreter since it will show </a:t>
            </a:r>
            <a:r>
              <a:rPr lang="en-US" sz="1600" dirty="0" err="1">
                <a:latin typeface="Arial" pitchFamily="-112" charset="0"/>
              </a:rPr>
              <a:t>yu</a:t>
            </a:r>
            <a:r>
              <a:rPr lang="en-US" sz="1600" dirty="0">
                <a:latin typeface="Arial" pitchFamily="-112" charset="0"/>
              </a:rPr>
              <a:t> how to recognize an infinite recursion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compute (return) values for a given set of parameters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can be 'called' by other functions at any point where a value can appear in the program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typically return values of the same type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import statement makes all functions (and other stuff) defined inside a module (later) available to you program.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 recommend the following classroom exercise: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Divide the students in extreme programming (http://</a:t>
            </a:r>
            <a:r>
              <a:rPr lang="en-US" sz="1600" dirty="0" err="1">
                <a:latin typeface="Arial" pitchFamily="-112" charset="0"/>
              </a:rPr>
              <a:t>en.wikipedia.org/wiki/Extreme_Programming</a:t>
            </a:r>
            <a:r>
              <a:rPr lang="en-US" sz="1600" dirty="0">
                <a:latin typeface="Arial" pitchFamily="-112" charset="0"/>
              </a:rPr>
              <a:t>) teams of two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Assign one problem to each team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Give the team some time (30 min) to work on each problem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Each team presents its solution to the rest of the class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Under the guidance of the professor, everybody provides constructive criticism on how to improve the solution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Don’t stop until NO ONE can come up with an improvement that a majority agrees 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This exercise is very time consuming, yet in my opinion, worth every second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949325"/>
            <a:ext cx="4557713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3692" cy="371357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This is an example of an iterative version of the factorial function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In this case, the runtime complexity is the same as the recursive version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This will not be the case in the case of the Fibonacci function on the next slide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for loop is a somewhat less general iterative construct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Every for can be written as a while, yet for loops tend to be easier to read and understand.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For loops are recommended when we have an a priori list of values that we want to iterate over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Examples of such lists of values are: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Python lists or </a:t>
            </a:r>
            <a:r>
              <a:rPr lang="en-US" sz="1600" dirty="0" err="1">
                <a:latin typeface="Arial" pitchFamily="-112" charset="0"/>
              </a:rPr>
              <a:t>tuples</a:t>
            </a:r>
            <a:endParaRPr lang="en-US" sz="1600" dirty="0">
              <a:latin typeface="Arial" pitchFamily="-112" charset="0"/>
            </a:endParaRP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Discrete ranges of integer  numbers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>
            <a:normAutofit fontScale="92500" lnSpcReduction="10000"/>
          </a:bodyPr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function has: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A 'signature' consisting of:</a:t>
            </a:r>
          </a:p>
          <a:p>
            <a:pPr lvl="2"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name that should reflect the function’s objective</a:t>
            </a:r>
          </a:p>
          <a:p>
            <a:pPr lvl="2"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list of any number of 'formal parameters' that are sent to the function</a:t>
            </a:r>
          </a:p>
          <a:p>
            <a:pPr lvl="1">
              <a:lnSpc>
                <a:spcPct val="93000"/>
              </a:lnSpc>
              <a:spcBef>
                <a:spcPct val="0"/>
              </a:spcBef>
              <a:buSzPct val="45000"/>
              <a:buFont typeface="Times New Roman" pitchFamily="-112" charset="0"/>
              <a:buChar char="–"/>
            </a:pPr>
            <a:r>
              <a:rPr lang="en-US" sz="1600" dirty="0">
                <a:latin typeface="Arial" pitchFamily="-112" charset="0"/>
              </a:rPr>
              <a:t>A 'body' consisting of a sequence of statements that will produce the return value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function’s value is only computed at the time that it is called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Each function call can provide different parameters to the functions and yield a different result value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A function can be views as a parameterized sequence of statements that can be reused without duplicating the code each time it is needed.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Functions can call other functions.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The values sent in place of the parameters during a call are called 'arguments' of 'actual parameters'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Formal parameters are used in place of actual parameters in the specification of the body of the function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SYNTAX NOTE:  The body of a function MUST be indented inside the header of the function. Indentation IS SIGNIFICANT in Python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endParaRPr lang="en-US" sz="1600" dirty="0">
              <a:latin typeface="Arial" pitchFamily="-112" charset="0"/>
            </a:endParaRP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r>
              <a:rPr lang="en-US" sz="1600" dirty="0">
                <a:latin typeface="Arial" pitchFamily="-112" charset="0"/>
              </a:rPr>
              <a:t>Monolithic: Code is developed sequentially without creating much reusable components or “modules”</a:t>
            </a:r>
          </a:p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Char char="•"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76200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4196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5626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1295400"/>
            <a:ext cx="8382000" cy="4800600"/>
          </a:xfrm>
        </p:spPr>
        <p:txBody>
          <a:bodyPr>
            <a:normAutofit/>
          </a:bodyPr>
          <a:lstStyle>
            <a:lvl1pPr marL="0" indent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 sz="2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l">
              <a:buClr>
                <a:srgbClr val="C8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2pPr>
            <a:lvl3pPr marL="914400" indent="0" algn="l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3pPr>
            <a:lvl4pPr marL="1371600" indent="0" algn="l">
              <a:buClr>
                <a:srgbClr val="82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4pPr>
            <a:lvl5pPr marL="1828800" indent="0" algn="l"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4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Straight Connector 4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47800"/>
            <a:ext cx="739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64" r:id="rId2"/>
    <p:sldLayoutId id="2147483665" r:id="rId3"/>
    <p:sldLayoutId id="2147483693" r:id="rId4"/>
    <p:sldLayoutId id="2147483694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3" Type="http://schemas.openxmlformats.org/officeDocument/2006/relationships/hyperlink" Target="http://docs.python.org/lib/typesseq-strings.html" TargetMode="Externa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7543800" cy="2590800"/>
          </a:xfrm>
        </p:spPr>
        <p:txBody>
          <a:bodyPr>
            <a:noAutofit/>
          </a:bodyPr>
          <a:lstStyle/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rgbClr val="000000"/>
                </a:solidFill>
                <a:latin typeface="+mj-lt"/>
              </a:rPr>
              <a:t>MARC: Developing Bioinformatics Programs</a:t>
            </a: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rgbClr val="000000"/>
                </a:solidFill>
                <a:latin typeface="+mj-lt"/>
              </a:rPr>
              <a:t>July 2009</a:t>
            </a: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b="1" dirty="0" smtClean="0">
                <a:solidFill>
                  <a:srgbClr val="000000"/>
                </a:solidFill>
                <a:latin typeface="+mj-lt"/>
              </a:rPr>
              <a:t>Alex </a:t>
            </a: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Ropelewski</a:t>
            </a: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PSC-NRBSC</a:t>
            </a:r>
            <a:endParaRPr lang="en-GB" sz="1400" dirty="0" smtClean="0">
              <a:solidFill>
                <a:srgbClr val="00AE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Bienvenido</a:t>
            </a:r>
            <a:r>
              <a:rPr lang="en-GB" sz="16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Vélez</a:t>
            </a: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UPR Mayaguez</a:t>
            </a:r>
          </a:p>
          <a:p>
            <a:endParaRPr lang="en-US" sz="1400" dirty="0" smtClean="0">
              <a:solidFill>
                <a:schemeClr val="tx1"/>
              </a:solidFill>
              <a:latin typeface="+mj-lt"/>
            </a:endParaRPr>
          </a:p>
          <a:p>
            <a:endParaRPr lang="en-US" sz="1400" dirty="0" smtClean="0">
              <a:latin typeface="+mj-lt"/>
            </a:endParaRPr>
          </a:p>
          <a:p>
            <a:r>
              <a:rPr lang="en-US" sz="900" dirty="0" smtClean="0">
                <a:latin typeface="+mj-lt"/>
              </a:rPr>
              <a:t>Reference: How to Think Like a Computer Scientist: Learning with Python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048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Essential Computing for Bioinformatics</a:t>
            </a:r>
            <a:endParaRPr lang="en-US" dirty="0">
              <a:latin typeface="+mj-lt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673225" y="1981200"/>
            <a:ext cx="5413375" cy="177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/>
              <a:t>Lecture</a:t>
            </a:r>
            <a:r>
              <a:rPr lang="en-US" sz="2200" dirty="0" smtClean="0"/>
              <a:t> 4</a:t>
            </a:r>
          </a:p>
          <a:p>
            <a:pPr algn="ctr" defTabSz="414338"/>
            <a:endParaRPr lang="en-US" sz="2200" dirty="0"/>
          </a:p>
          <a:p>
            <a:pPr algn="ctr" defTabSz="414338"/>
            <a:r>
              <a:rPr lang="en-US" sz="2200" dirty="0"/>
              <a:t>High-level Programming with Python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Controlling </a:t>
            </a:r>
            <a:r>
              <a:rPr lang="en-US" sz="2200" dirty="0"/>
              <a:t>the flow of your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Should have a single well defined 'contract'</a:t>
            </a:r>
          </a:p>
          <a:p>
            <a:pPr lvl="1"/>
            <a:r>
              <a:rPr lang="en-US" smtClean="0"/>
              <a:t>E.g. Return the gc-value of a sequence</a:t>
            </a:r>
          </a:p>
          <a:p>
            <a:r>
              <a:rPr lang="en-US" smtClean="0"/>
              <a:t>Contract should be easy to understand and remember</a:t>
            </a:r>
          </a:p>
          <a:p>
            <a:r>
              <a:rPr lang="en-US" smtClean="0"/>
              <a:t>Should be as general as possible</a:t>
            </a:r>
          </a:p>
          <a:p>
            <a:r>
              <a:rPr lang="en-US" smtClean="0"/>
              <a:t>Should be as efficient as possible</a:t>
            </a:r>
          </a:p>
          <a:p>
            <a:r>
              <a:rPr lang="en-US" smtClean="0"/>
              <a:t>Should not mix calculations with I/O</a:t>
            </a:r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Function Design Guidelines</a:t>
            </a:r>
            <a:endParaRPr lang="en-US" dirty="0"/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E4A02C-68C2-3940-A6A3-074DE6A14D2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Applying the Guidelines</a:t>
            </a:r>
            <a:endParaRPr lang="en-US" dirty="0"/>
          </a:p>
        </p:txBody>
      </p:sp>
      <p:sp>
        <p:nvSpPr>
          <p:cNvPr id="2560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560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352C22-7C67-D14E-8337-44B33728A21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036638" y="1474788"/>
            <a:ext cx="7672387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def </a:t>
            </a:r>
            <a:r>
              <a:rPr lang="en-US" sz="1600" dirty="0" err="1"/>
              <a:t>gcCount(sequence</a:t>
            </a:r>
            <a:r>
              <a:rPr lang="en-US" sz="1600" dirty="0"/>
              <a:t>):</a:t>
            </a:r>
          </a:p>
          <a:p>
            <a:pPr defTabSz="414338"/>
            <a:r>
              <a:rPr lang="en-US" sz="1600" dirty="0"/>
              <a:t>	</a:t>
            </a:r>
            <a:r>
              <a:rPr lang="en-US" sz="1600" dirty="0" err="1"/>
              <a:t>gc</a:t>
            </a:r>
            <a:r>
              <a:rPr lang="en-US" sz="1600" dirty="0"/>
              <a:t> = </a:t>
            </a:r>
            <a:r>
              <a:rPr lang="en-US" sz="1600" dirty="0" err="1"/>
              <a:t>float(count(sequence</a:t>
            </a:r>
            <a:r>
              <a:rPr lang="en-US" sz="1600" dirty="0"/>
              <a:t>, '</a:t>
            </a:r>
            <a:r>
              <a:rPr lang="en-US" sz="1600" dirty="0" err="1"/>
              <a:t>g</a:t>
            </a:r>
            <a:r>
              <a:rPr lang="en-US" sz="1600" dirty="0"/>
              <a:t>') + </a:t>
            </a:r>
            <a:r>
              <a:rPr lang="en-US" sz="1600" dirty="0" err="1"/>
              <a:t>count(sequence</a:t>
            </a:r>
            <a:r>
              <a:rPr lang="en-US" sz="1600" dirty="0"/>
              <a:t>, '</a:t>
            </a:r>
            <a:r>
              <a:rPr lang="en-US" sz="1600" dirty="0" err="1"/>
              <a:t>c</a:t>
            </a:r>
            <a:r>
              <a:rPr lang="en-US" sz="1600" dirty="0"/>
              <a:t>'))/ </a:t>
            </a:r>
            <a:r>
              <a:rPr lang="en-US" sz="1600" dirty="0" err="1"/>
              <a:t>len(sequence</a:t>
            </a:r>
            <a:r>
              <a:rPr lang="en-US" sz="1600" dirty="0"/>
              <a:t>)</a:t>
            </a:r>
          </a:p>
          <a:p>
            <a:pPr defTabSz="414338"/>
            <a:r>
              <a:rPr lang="en-US" sz="1600" dirty="0"/>
              <a:t>	print </a:t>
            </a:r>
            <a:r>
              <a:rPr lang="en-US" sz="1600" dirty="0" err="1"/>
              <a:t>gc</a:t>
            </a:r>
            <a:endParaRPr lang="en-US" sz="1600" dirty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022350" y="2559050"/>
            <a:ext cx="231140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 dirty="0">
                <a:solidFill>
                  <a:srgbClr val="FF0000"/>
                </a:solidFill>
              </a:rPr>
              <a:t>What can be improved?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174750" y="3133725"/>
            <a:ext cx="7672388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def </a:t>
            </a:r>
            <a:r>
              <a:rPr lang="en-US" sz="1600" dirty="0" err="1"/>
              <a:t>gcCount(sequence</a:t>
            </a:r>
            <a:r>
              <a:rPr lang="en-US" sz="1600" dirty="0"/>
              <a:t>):</a:t>
            </a:r>
          </a:p>
          <a:p>
            <a:pPr defTabSz="414338"/>
            <a:r>
              <a:rPr lang="en-US" sz="1600" dirty="0"/>
              <a:t>	</a:t>
            </a:r>
            <a:r>
              <a:rPr lang="en-US" sz="1600" dirty="0" err="1"/>
              <a:t>gc</a:t>
            </a:r>
            <a:r>
              <a:rPr lang="en-US" sz="1600" dirty="0"/>
              <a:t> = </a:t>
            </a:r>
            <a:r>
              <a:rPr lang="en-US" sz="1600" dirty="0" err="1"/>
              <a:t>float(count(sequence</a:t>
            </a:r>
            <a:r>
              <a:rPr lang="en-US" sz="1600" dirty="0"/>
              <a:t>, '</a:t>
            </a:r>
            <a:r>
              <a:rPr lang="en-US" sz="1600" dirty="0" err="1"/>
              <a:t>g</a:t>
            </a:r>
            <a:r>
              <a:rPr lang="en-US" sz="1600" dirty="0"/>
              <a:t>' + </a:t>
            </a:r>
            <a:r>
              <a:rPr lang="en-US" sz="1600" dirty="0" err="1"/>
              <a:t>count(sequence</a:t>
            </a:r>
            <a:r>
              <a:rPr lang="en-US" sz="1600" dirty="0"/>
              <a:t>, '</a:t>
            </a:r>
            <a:r>
              <a:rPr lang="en-US" sz="1600" dirty="0" err="1"/>
              <a:t>c</a:t>
            </a:r>
            <a:r>
              <a:rPr lang="en-US" sz="1600" dirty="0"/>
              <a:t>'))/ </a:t>
            </a:r>
            <a:r>
              <a:rPr lang="en-US" sz="1600" dirty="0" err="1"/>
              <a:t>len(sequence</a:t>
            </a:r>
            <a:r>
              <a:rPr lang="en-US" sz="1600" dirty="0"/>
              <a:t>)</a:t>
            </a:r>
          </a:p>
          <a:p>
            <a:pPr defTabSz="414338"/>
            <a:r>
              <a:rPr lang="en-US" sz="1600" dirty="0"/>
              <a:t>	</a:t>
            </a:r>
            <a:r>
              <a:rPr lang="en-US" sz="1600" dirty="0">
                <a:solidFill>
                  <a:schemeClr val="accent2"/>
                </a:solidFill>
              </a:rPr>
              <a:t>return </a:t>
            </a:r>
            <a:r>
              <a:rPr lang="en-US" sz="1600" dirty="0" err="1">
                <a:solidFill>
                  <a:schemeClr val="accent2"/>
                </a:solidFill>
              </a:rPr>
              <a:t>gc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104900" y="4240213"/>
            <a:ext cx="1836738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rgbClr val="FF0000"/>
                </a:solidFill>
              </a:rPr>
              <a:t>Why is this better?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1243013" y="4724400"/>
            <a:ext cx="767238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More reusable function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Can call it to get the </a:t>
            </a:r>
            <a:r>
              <a:rPr lang="en-US" sz="1600" i="1" dirty="0" err="1"/>
              <a:t>gcCount</a:t>
            </a:r>
            <a:r>
              <a:rPr lang="en-US" sz="1600" dirty="0"/>
              <a:t> and then decide what to do with the value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May not have to </a:t>
            </a:r>
            <a:r>
              <a:rPr lang="en-US" sz="1600" i="1" dirty="0"/>
              <a:t>print</a:t>
            </a:r>
            <a:r>
              <a:rPr lang="en-US" sz="1600" dirty="0"/>
              <a:t> the value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dirty="0"/>
              <a:t> Function has ONE well-defined objective or CONTRACT</a:t>
            </a:r>
            <a:endParaRPr lang="en-US" sz="16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Basics of Functions</a:t>
            </a:r>
          </a:p>
          <a:p>
            <a:r>
              <a:rPr lang="en-GB" dirty="0" smtClean="0"/>
              <a:t>Decision statements</a:t>
            </a:r>
          </a:p>
          <a:p>
            <a:r>
              <a:rPr lang="en-GB" dirty="0" smtClean="0"/>
              <a:t>Recursion</a:t>
            </a:r>
          </a:p>
          <a:p>
            <a:r>
              <a:rPr lang="en-GB" dirty="0" smtClean="0"/>
              <a:t>Iteration statements</a:t>
            </a:r>
          </a:p>
          <a:p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13668" name="Slide Number Placeholder 3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E8A05319-963C-7040-B7A4-7571AF350B58}" type="slidenum">
              <a:rPr lang="en-US" sz="1400">
                <a:solidFill>
                  <a:schemeClr val="tx2"/>
                </a:solidFill>
              </a:rPr>
              <a:pPr hangingPunct="1"/>
              <a:t>12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3669" name="Footer Placeholder 4"/>
          <p:cNvSpPr txBox="1">
            <a:spLocks noGrp="1"/>
          </p:cNvSpPr>
          <p:nvPr/>
        </p:nvSpPr>
        <p:spPr bwMode="auto">
          <a:xfrm>
            <a:off x="1244600" y="6356350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Decision statements</a:t>
            </a:r>
            <a:endParaRPr lang="en-US" dirty="0"/>
          </a:p>
        </p:txBody>
      </p:sp>
      <p:sp>
        <p:nvSpPr>
          <p:cNvPr id="26632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6631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3C52CE-A8B8-3B48-B023-7709A64D8C7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327400" y="1908175"/>
            <a:ext cx="2627313" cy="240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/>
              <a:t>if &lt;be</a:t>
            </a:r>
            <a:r>
              <a:rPr lang="en-US" sz="2200" baseline="-25000"/>
              <a:t>1</a:t>
            </a:r>
            <a:r>
              <a:rPr lang="en-US" sz="2200"/>
              <a:t>&gt; :</a:t>
            </a:r>
          </a:p>
          <a:p>
            <a:pPr defTabSz="414338"/>
            <a:r>
              <a:rPr lang="en-US" sz="2200"/>
              <a:t>	&lt;block</a:t>
            </a:r>
            <a:r>
              <a:rPr lang="en-US" sz="2200" baseline="-25000"/>
              <a:t>1</a:t>
            </a:r>
            <a:r>
              <a:rPr lang="en-US" sz="2200"/>
              <a:t>&gt;</a:t>
            </a:r>
          </a:p>
          <a:p>
            <a:pPr defTabSz="414338"/>
            <a:r>
              <a:rPr lang="en-US" sz="2200"/>
              <a:t>elif &lt;be</a:t>
            </a:r>
            <a:r>
              <a:rPr lang="en-US" sz="2200" baseline="-25000"/>
              <a:t>2</a:t>
            </a:r>
            <a:r>
              <a:rPr lang="en-US" sz="2200"/>
              <a:t>&gt;:</a:t>
            </a:r>
          </a:p>
          <a:p>
            <a:pPr defTabSz="414338"/>
            <a:r>
              <a:rPr lang="en-US" sz="2200"/>
              <a:t>	&lt;block</a:t>
            </a:r>
            <a:r>
              <a:rPr lang="en-US" sz="2200" baseline="-25000"/>
              <a:t>2</a:t>
            </a:r>
            <a:r>
              <a:rPr lang="en-US" sz="2200"/>
              <a:t>&gt;</a:t>
            </a:r>
          </a:p>
          <a:p>
            <a:pPr defTabSz="414338"/>
            <a:r>
              <a:rPr lang="en-US" sz="1600"/>
              <a:t>…</a:t>
            </a:r>
          </a:p>
          <a:p>
            <a:pPr defTabSz="414338"/>
            <a:r>
              <a:rPr lang="en-US" sz="1600"/>
              <a:t>…</a:t>
            </a:r>
          </a:p>
          <a:p>
            <a:pPr defTabSz="414338"/>
            <a:r>
              <a:rPr lang="en-US" sz="2200"/>
              <a:t>else:</a:t>
            </a:r>
          </a:p>
          <a:p>
            <a:pPr defTabSz="414338"/>
            <a:r>
              <a:rPr lang="en-US" sz="2200"/>
              <a:t>	&lt;block</a:t>
            </a:r>
            <a:r>
              <a:rPr lang="en-US" sz="2200" baseline="-25000"/>
              <a:t>n+1</a:t>
            </a:r>
            <a:r>
              <a:rPr lang="en-US" sz="2200"/>
              <a:t>&gt;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668338" y="5226050"/>
            <a:ext cx="7546975" cy="1025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Each &lt;be</a:t>
            </a:r>
            <a:r>
              <a:rPr lang="en-US" sz="2200" baseline="-25000"/>
              <a:t>i&gt;</a:t>
            </a:r>
            <a:r>
              <a:rPr lang="en-US" sz="2200" i="1"/>
              <a:t> is a BOOLEAN expressions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Each &lt;block</a:t>
            </a:r>
            <a:r>
              <a:rPr lang="en-US" sz="2200" baseline="-25000"/>
              <a:t>i</a:t>
            </a:r>
            <a:r>
              <a:rPr lang="en-US" sz="2200" i="1"/>
              <a:t>&gt;is a sequence of statements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Level of indentation determines what’s inside each block</a:t>
            </a:r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384175" y="2944813"/>
            <a:ext cx="2457450" cy="546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algn="r" defTabSz="414338"/>
            <a:r>
              <a:rPr lang="en-US" sz="1600" i="1"/>
              <a:t>Indentation has meaning </a:t>
            </a:r>
          </a:p>
          <a:p>
            <a:pPr algn="r" defTabSz="414338"/>
            <a:r>
              <a:rPr lang="en-US" sz="1600" i="1"/>
              <a:t>in Python</a:t>
            </a:r>
          </a:p>
        </p:txBody>
      </p:sp>
      <p:sp>
        <p:nvSpPr>
          <p:cNvPr id="26630" name="AutoShape 8"/>
          <p:cNvSpPr>
            <a:spLocks/>
          </p:cNvSpPr>
          <p:nvPr/>
        </p:nvSpPr>
        <p:spPr bwMode="auto">
          <a:xfrm>
            <a:off x="2913063" y="1978025"/>
            <a:ext cx="207962" cy="2349500"/>
          </a:xfrm>
          <a:prstGeom prst="leftBrace">
            <a:avLst>
              <a:gd name="adj1" fmla="val 94148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Compute the complement of a DNA base</a:t>
            </a:r>
            <a:endParaRPr lang="en-US" dirty="0"/>
          </a:p>
        </p:txBody>
      </p:sp>
      <p:sp>
        <p:nvSpPr>
          <p:cNvPr id="2765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AE88B-AF43-6741-8B63-26987C8B03D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173288" y="1847850"/>
            <a:ext cx="4570412" cy="32035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>
                <a:latin typeface="Courier New" pitchFamily="-112" charset="0"/>
              </a:rPr>
              <a:t>def complementBase(base):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if (base == ’a'):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’t'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elif (base == ’t'):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’a'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elif (base == ’c'):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’g'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elif (base == ’g'):</a:t>
            </a:r>
          </a:p>
          <a:p>
            <a:pPr defTabSz="414338"/>
            <a:r>
              <a:rPr lang="en-US" sz="2200">
                <a:latin typeface="Courier New" pitchFamily="-112" charset="0"/>
              </a:rPr>
              <a:t>        return ’c'</a:t>
            </a:r>
          </a:p>
          <a:p>
            <a:pPr defTabSz="414338"/>
            <a:endParaRPr lang="en-US" sz="2200">
              <a:latin typeface="Courier New" pitchFamily="-112" charset="0"/>
            </a:endParaRP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2022475" y="5562600"/>
            <a:ext cx="5070475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500" dirty="0"/>
              <a:t>How can we improve this function?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Expressions that yield True of False values</a:t>
            </a:r>
          </a:p>
          <a:p>
            <a:r>
              <a:rPr lang="en-US" smtClean="0"/>
              <a:t>Ways to yield a Boolean value</a:t>
            </a:r>
          </a:p>
          <a:p>
            <a:pPr lvl="1"/>
            <a:r>
              <a:rPr lang="en-US" smtClean="0"/>
              <a:t>Boolean constants: True and False</a:t>
            </a:r>
          </a:p>
          <a:p>
            <a:pPr lvl="1"/>
            <a:r>
              <a:rPr lang="en-US" smtClean="0"/>
              <a:t>Comparison operators (&gt;, &lt;, ==, &gt;=, &lt;=)</a:t>
            </a:r>
          </a:p>
          <a:p>
            <a:pPr lvl="1"/>
            <a:r>
              <a:rPr lang="en-US" smtClean="0"/>
              <a:t>Logical Operators (and, or, not)</a:t>
            </a:r>
          </a:p>
          <a:p>
            <a:pPr lvl="1"/>
            <a:r>
              <a:rPr lang="en-US" smtClean="0"/>
              <a:t>Boolean functions</a:t>
            </a:r>
          </a:p>
          <a:p>
            <a:pPr lvl="1"/>
            <a:r>
              <a:rPr lang="en-US" smtClean="0"/>
              <a:t>0 (means False)</a:t>
            </a:r>
          </a:p>
          <a:p>
            <a:pPr lvl="1"/>
            <a:r>
              <a:rPr lang="en-US" smtClean="0"/>
              <a:t>Empty string '’ (means False)</a:t>
            </a:r>
            <a:endParaRPr lang="en-US" dirty="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Boolean Expressions</a:t>
            </a:r>
            <a:endParaRPr lang="en-US" dirty="0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C2CB06-8D6D-D948-BC3A-617C1717B7B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Lets assume that b,a are Boolean values:</a:t>
            </a:r>
          </a:p>
          <a:p>
            <a:pPr lvl="1"/>
            <a:r>
              <a:rPr lang="en-US" smtClean="0"/>
              <a:t>(b and True) = b</a:t>
            </a:r>
          </a:p>
          <a:p>
            <a:pPr lvl="1"/>
            <a:r>
              <a:rPr lang="en-US" smtClean="0"/>
              <a:t>(b or True) = True</a:t>
            </a:r>
          </a:p>
          <a:p>
            <a:pPr lvl="1"/>
            <a:r>
              <a:rPr lang="en-US" smtClean="0"/>
              <a:t>(b and False) = False</a:t>
            </a:r>
          </a:p>
          <a:p>
            <a:pPr lvl="1"/>
            <a:r>
              <a:rPr lang="en-US" smtClean="0"/>
              <a:t>(b or False) = b</a:t>
            </a:r>
          </a:p>
          <a:p>
            <a:pPr lvl="1"/>
            <a:r>
              <a:rPr lang="en-US" smtClean="0"/>
              <a:t>not (a and b) = (not a) or (not b)</a:t>
            </a:r>
          </a:p>
          <a:p>
            <a:pPr lvl="1"/>
            <a:r>
              <a:rPr lang="en-US" smtClean="0"/>
              <a:t>not (a or b) = (not a) and (not b)</a:t>
            </a:r>
          </a:p>
          <a:p>
            <a:pPr lvl="1"/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Some Useful Boolean Laws</a:t>
            </a:r>
            <a:endParaRPr lang="en-US" dirty="0"/>
          </a:p>
        </p:txBody>
      </p:sp>
      <p:sp>
        <p:nvSpPr>
          <p:cNvPr id="3072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072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C0DD53-C5E0-8E47-9D91-53E6B1F12D6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0724" name="AutoShape 4"/>
          <p:cNvSpPr>
            <a:spLocks/>
          </p:cNvSpPr>
          <p:nvPr/>
        </p:nvSpPr>
        <p:spPr bwMode="auto">
          <a:xfrm>
            <a:off x="5854700" y="3660775"/>
            <a:ext cx="469900" cy="835025"/>
          </a:xfrm>
          <a:prstGeom prst="rightBrace">
            <a:avLst>
              <a:gd name="adj1" fmla="val 148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6553200" y="3962400"/>
            <a:ext cx="184785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De Morgan’s Laws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A strange Boolean function</a:t>
            </a:r>
            <a:endParaRPr lang="en-US" dirty="0"/>
          </a:p>
        </p:txBody>
      </p:sp>
      <p:sp>
        <p:nvSpPr>
          <p:cNvPr id="29703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970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75DD28-C6D9-3143-99A3-134455E2606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2779713" y="1798639"/>
            <a:ext cx="3529012" cy="231513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 dirty="0"/>
              <a:t>def </a:t>
            </a:r>
            <a:r>
              <a:rPr lang="en-US" sz="2900" i="1" dirty="0" err="1"/>
              <a:t>test(x</a:t>
            </a:r>
            <a:r>
              <a:rPr lang="en-US" sz="2900" i="1" dirty="0"/>
              <a:t>):</a:t>
            </a:r>
          </a:p>
          <a:p>
            <a:pPr defTabSz="414338"/>
            <a:r>
              <a:rPr lang="en-US" sz="2900" i="1" dirty="0"/>
              <a:t>    if </a:t>
            </a:r>
            <a:r>
              <a:rPr lang="en-US" sz="2900" i="1" dirty="0" err="1"/>
              <a:t>x</a:t>
            </a:r>
            <a:r>
              <a:rPr lang="en-US" sz="2900" i="1" dirty="0"/>
              <a:t>:</a:t>
            </a:r>
          </a:p>
          <a:p>
            <a:pPr defTabSz="414338"/>
            <a:r>
              <a:rPr lang="en-US" sz="2900" i="1" dirty="0"/>
              <a:t>        return True</a:t>
            </a:r>
          </a:p>
          <a:p>
            <a:pPr defTabSz="414338"/>
            <a:r>
              <a:rPr lang="en-US" sz="2900" i="1" dirty="0"/>
              <a:t>    else:</a:t>
            </a:r>
          </a:p>
          <a:p>
            <a:pPr defTabSz="414338"/>
            <a:r>
              <a:rPr lang="en-US" sz="2900" i="1" dirty="0"/>
              <a:t>        return False</a:t>
            </a:r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1606550" y="4267200"/>
            <a:ext cx="59182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 dirty="0">
                <a:solidFill>
                  <a:srgbClr val="FF0000"/>
                </a:solidFill>
              </a:rPr>
              <a:t>What can you use this function for?</a:t>
            </a:r>
          </a:p>
        </p:txBody>
      </p:sp>
      <p:sp>
        <p:nvSpPr>
          <p:cNvPr id="29701" name="Text Box 6"/>
          <p:cNvSpPr txBox="1">
            <a:spLocks noChangeArrowheads="1"/>
          </p:cNvSpPr>
          <p:nvPr/>
        </p:nvSpPr>
        <p:spPr bwMode="auto">
          <a:xfrm>
            <a:off x="1628775" y="5046662"/>
            <a:ext cx="59578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>
                <a:solidFill>
                  <a:srgbClr val="FF0000"/>
                </a:solidFill>
              </a:rPr>
              <a:t>What types of values can it accept?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Basics of Functions</a:t>
            </a:r>
          </a:p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Decision statements</a:t>
            </a:r>
          </a:p>
          <a:p>
            <a:r>
              <a:rPr lang="en-GB" dirty="0" smtClean="0"/>
              <a:t>Recursion</a:t>
            </a:r>
          </a:p>
          <a:p>
            <a:r>
              <a:rPr lang="en-GB" dirty="0" smtClean="0"/>
              <a:t>Iteration statements</a:t>
            </a:r>
          </a:p>
          <a:p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15716" name="Slide Number Placeholder 3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0162DB52-266C-DC42-BD41-D7085445F307}" type="slidenum">
              <a:rPr lang="en-US" sz="1400">
                <a:solidFill>
                  <a:schemeClr val="tx2"/>
                </a:solidFill>
              </a:rPr>
              <a:pPr hangingPunct="1"/>
              <a:t>18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5717" name="Footer Placeholder 4"/>
          <p:cNvSpPr txBox="1">
            <a:spLocks noGrp="1"/>
          </p:cNvSpPr>
          <p:nvPr/>
        </p:nvSpPr>
        <p:spPr bwMode="auto">
          <a:xfrm>
            <a:off x="1244600" y="6356350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Recursive Functions</a:t>
            </a:r>
            <a:endParaRPr lang="en-US" dirty="0"/>
          </a:p>
        </p:txBody>
      </p:sp>
      <p:sp>
        <p:nvSpPr>
          <p:cNvPr id="31750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B02F80-5EA8-F748-BF46-BD3C7612E9E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3743325" y="1320800"/>
            <a:ext cx="1935163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3300" i="1">
                <a:solidFill>
                  <a:schemeClr val="accent2"/>
                </a:solidFill>
              </a:rPr>
              <a:t>A classic!</a:t>
            </a:r>
          </a:p>
        </p:txBody>
      </p:sp>
      <p:sp>
        <p:nvSpPr>
          <p:cNvPr id="31748" name="Rectangle 7"/>
          <p:cNvSpPr>
            <a:spLocks noChangeArrowheads="1"/>
          </p:cNvSpPr>
          <p:nvPr/>
        </p:nvSpPr>
        <p:spPr bwMode="auto">
          <a:xfrm>
            <a:off x="612775" y="3890963"/>
            <a:ext cx="7840663" cy="235743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fact(5)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120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fact(10)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3628800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fact(100)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93326215443944152681699238856266700490715968264381621468592963895217599993229915608941463976156518286253697920827223758251185210916864000000000000000000000000L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</a:t>
            </a:r>
          </a:p>
        </p:txBody>
      </p:sp>
      <p:sp>
        <p:nvSpPr>
          <p:cNvPr id="31752" name="Rectangle 32"/>
          <p:cNvSpPr>
            <a:spLocks noChangeArrowheads="1"/>
          </p:cNvSpPr>
          <p:nvPr/>
        </p:nvSpPr>
        <p:spPr bwMode="auto">
          <a:xfrm>
            <a:off x="2011363" y="2189163"/>
            <a:ext cx="4570412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914400"/>
            <a:ext cx="7620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Arial" pitchFamily="34" charset="0"/>
              </a:rPr>
              <a:t>Essential Computing for Bioinformatics</a:t>
            </a:r>
            <a:endParaRPr lang="es-ES_tradnl" sz="3200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Recursion Basics</a:t>
            </a:r>
            <a:endParaRPr lang="en-US" dirty="0"/>
          </a:p>
        </p:txBody>
      </p:sp>
      <p:sp>
        <p:nvSpPr>
          <p:cNvPr id="33799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A20761-0541-5D43-9BE1-5E47ED7F647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120775" y="3276600"/>
            <a:ext cx="1203325" cy="614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3 </a:t>
            </a:r>
          </a:p>
        </p:txBody>
      </p:sp>
      <p:sp>
        <p:nvSpPr>
          <p:cNvPr id="42" name="Freeform 5"/>
          <p:cNvSpPr>
            <a:spLocks/>
          </p:cNvSpPr>
          <p:nvPr/>
        </p:nvSpPr>
        <p:spPr bwMode="auto">
          <a:xfrm>
            <a:off x="2360613" y="3535363"/>
            <a:ext cx="573087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5 w 565"/>
              <a:gd name="T5" fmla="*/ 274202 h 237"/>
              <a:gd name="T6" fmla="*/ 554829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2428875" y="3316288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fact(2)</a:t>
            </a:r>
          </a:p>
        </p:txBody>
      </p:sp>
      <p:sp>
        <p:nvSpPr>
          <p:cNvPr id="44" name="Freeform 7"/>
          <p:cNvSpPr>
            <a:spLocks/>
          </p:cNvSpPr>
          <p:nvPr/>
        </p:nvSpPr>
        <p:spPr bwMode="auto">
          <a:xfrm>
            <a:off x="1111250" y="3040063"/>
            <a:ext cx="573088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6 w 565"/>
              <a:gd name="T5" fmla="*/ 274202 h 237"/>
              <a:gd name="T6" fmla="*/ 554830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222250" y="2936875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fact(3)</a:t>
            </a: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2787650" y="3914775"/>
            <a:ext cx="1204913" cy="612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2 </a:t>
            </a:r>
          </a:p>
        </p:txBody>
      </p: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4456113" y="4784725"/>
            <a:ext cx="1206500" cy="612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1 </a:t>
            </a:r>
          </a:p>
        </p:txBody>
      </p:sp>
      <p:sp>
        <p:nvSpPr>
          <p:cNvPr id="48" name="Freeform 11"/>
          <p:cNvSpPr>
            <a:spLocks/>
          </p:cNvSpPr>
          <p:nvPr/>
        </p:nvSpPr>
        <p:spPr bwMode="auto">
          <a:xfrm>
            <a:off x="4017963" y="4405313"/>
            <a:ext cx="573087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5 w 565"/>
              <a:gd name="T5" fmla="*/ 274202 h 237"/>
              <a:gd name="T6" fmla="*/ 554829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 Box 12"/>
          <p:cNvSpPr txBox="1">
            <a:spLocks noChangeArrowheads="1"/>
          </p:cNvSpPr>
          <p:nvPr/>
        </p:nvSpPr>
        <p:spPr bwMode="auto">
          <a:xfrm>
            <a:off x="4086225" y="4186238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fact(1)</a:t>
            </a: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6137275" y="5435600"/>
            <a:ext cx="1204913" cy="612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0 </a:t>
            </a:r>
          </a:p>
        </p:txBody>
      </p:sp>
      <p:sp>
        <p:nvSpPr>
          <p:cNvPr id="51" name="Freeform 14"/>
          <p:cNvSpPr>
            <a:spLocks/>
          </p:cNvSpPr>
          <p:nvPr/>
        </p:nvSpPr>
        <p:spPr bwMode="auto">
          <a:xfrm>
            <a:off x="5697538" y="5056188"/>
            <a:ext cx="573087" cy="377825"/>
          </a:xfrm>
          <a:custGeom>
            <a:avLst/>
            <a:gdLst>
              <a:gd name="T0" fmla="*/ 0 w 565"/>
              <a:gd name="T1" fmla="*/ 28696 h 237"/>
              <a:gd name="T2" fmla="*/ 355010 w 565"/>
              <a:gd name="T3" fmla="*/ 41449 h 237"/>
              <a:gd name="T4" fmla="*/ 539615 w 565"/>
              <a:gd name="T5" fmla="*/ 274202 h 237"/>
              <a:gd name="T6" fmla="*/ 554829 w 565"/>
              <a:gd name="T7" fmla="*/ 377825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565"/>
              <a:gd name="T13" fmla="*/ 0 h 237"/>
              <a:gd name="T14" fmla="*/ 565 w 565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5" h="237">
                <a:moveTo>
                  <a:pt x="0" y="18"/>
                </a:moveTo>
                <a:cubicBezTo>
                  <a:pt x="130" y="9"/>
                  <a:pt x="261" y="0"/>
                  <a:pt x="350" y="26"/>
                </a:cubicBezTo>
                <a:cubicBezTo>
                  <a:pt x="439" y="52"/>
                  <a:pt x="499" y="137"/>
                  <a:pt x="532" y="172"/>
                </a:cubicBezTo>
                <a:cubicBezTo>
                  <a:pt x="565" y="207"/>
                  <a:pt x="556" y="222"/>
                  <a:pt x="54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5768975" y="4837113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fact(0)</a:t>
            </a:r>
          </a:p>
        </p:txBody>
      </p:sp>
      <p:sp>
        <p:nvSpPr>
          <p:cNvPr id="53" name="Freeform 16"/>
          <p:cNvSpPr>
            <a:spLocks/>
          </p:cNvSpPr>
          <p:nvPr/>
        </p:nvSpPr>
        <p:spPr bwMode="auto">
          <a:xfrm>
            <a:off x="5084763" y="5395913"/>
            <a:ext cx="1047750" cy="622300"/>
          </a:xfrm>
          <a:custGeom>
            <a:avLst/>
            <a:gdLst>
              <a:gd name="T0" fmla="*/ 1047750 w 660"/>
              <a:gd name="T1" fmla="*/ 612775 h 392"/>
              <a:gd name="T2" fmla="*/ 619125 w 660"/>
              <a:gd name="T3" fmla="*/ 601663 h 392"/>
              <a:gd name="T4" fmla="*/ 319087 w 660"/>
              <a:gd name="T5" fmla="*/ 485775 h 392"/>
              <a:gd name="T6" fmla="*/ 52388 w 660"/>
              <a:gd name="T7" fmla="*/ 219075 h 392"/>
              <a:gd name="T8" fmla="*/ 6350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17"/>
          <p:cNvSpPr txBox="1">
            <a:spLocks noChangeArrowheads="1"/>
          </p:cNvSpPr>
          <p:nvPr/>
        </p:nvSpPr>
        <p:spPr bwMode="auto">
          <a:xfrm>
            <a:off x="4843463" y="5648325"/>
            <a:ext cx="2905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1</a:t>
            </a:r>
          </a:p>
        </p:txBody>
      </p:sp>
      <p:sp>
        <p:nvSpPr>
          <p:cNvPr id="55" name="Text Box 18"/>
          <p:cNvSpPr txBox="1">
            <a:spLocks noChangeArrowheads="1"/>
          </p:cNvSpPr>
          <p:nvPr/>
        </p:nvSpPr>
        <p:spPr bwMode="auto">
          <a:xfrm>
            <a:off x="2620963" y="4978400"/>
            <a:ext cx="11445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1 * 1 = 1</a:t>
            </a:r>
          </a:p>
        </p:txBody>
      </p:sp>
      <p:sp>
        <p:nvSpPr>
          <p:cNvPr id="56" name="Freeform 19"/>
          <p:cNvSpPr>
            <a:spLocks/>
          </p:cNvSpPr>
          <p:nvPr/>
        </p:nvSpPr>
        <p:spPr bwMode="auto">
          <a:xfrm>
            <a:off x="3373438" y="4518025"/>
            <a:ext cx="1049337" cy="622300"/>
          </a:xfrm>
          <a:custGeom>
            <a:avLst/>
            <a:gdLst>
              <a:gd name="T0" fmla="*/ 1049337 w 660"/>
              <a:gd name="T1" fmla="*/ 612775 h 392"/>
              <a:gd name="T2" fmla="*/ 620063 w 660"/>
              <a:gd name="T3" fmla="*/ 601663 h 392"/>
              <a:gd name="T4" fmla="*/ 319571 w 660"/>
              <a:gd name="T5" fmla="*/ 485775 h 392"/>
              <a:gd name="T6" fmla="*/ 52467 w 660"/>
              <a:gd name="T7" fmla="*/ 219075 h 392"/>
              <a:gd name="T8" fmla="*/ 6360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20"/>
          <p:cNvSpPr txBox="1">
            <a:spLocks noChangeArrowheads="1"/>
          </p:cNvSpPr>
          <p:nvPr/>
        </p:nvSpPr>
        <p:spPr bwMode="auto">
          <a:xfrm>
            <a:off x="1108075" y="4414838"/>
            <a:ext cx="1144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2 * 1 = 2</a:t>
            </a:r>
          </a:p>
        </p:txBody>
      </p:sp>
      <p:sp>
        <p:nvSpPr>
          <p:cNvPr id="58" name="Freeform 21"/>
          <p:cNvSpPr>
            <a:spLocks/>
          </p:cNvSpPr>
          <p:nvPr/>
        </p:nvSpPr>
        <p:spPr bwMode="auto">
          <a:xfrm>
            <a:off x="1711325" y="3871913"/>
            <a:ext cx="1046163" cy="622300"/>
          </a:xfrm>
          <a:custGeom>
            <a:avLst/>
            <a:gdLst>
              <a:gd name="T0" fmla="*/ 1046163 w 660"/>
              <a:gd name="T1" fmla="*/ 612775 h 392"/>
              <a:gd name="T2" fmla="*/ 618187 w 660"/>
              <a:gd name="T3" fmla="*/ 601663 h 392"/>
              <a:gd name="T4" fmla="*/ 318604 w 660"/>
              <a:gd name="T5" fmla="*/ 485775 h 392"/>
              <a:gd name="T6" fmla="*/ 52308 w 660"/>
              <a:gd name="T7" fmla="*/ 219075 h 392"/>
              <a:gd name="T8" fmla="*/ 6340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22"/>
          <p:cNvSpPr>
            <a:spLocks/>
          </p:cNvSpPr>
          <p:nvPr/>
        </p:nvSpPr>
        <p:spPr bwMode="auto">
          <a:xfrm>
            <a:off x="460375" y="3700463"/>
            <a:ext cx="631825" cy="146050"/>
          </a:xfrm>
          <a:custGeom>
            <a:avLst/>
            <a:gdLst>
              <a:gd name="T0" fmla="*/ 631825 w 660"/>
              <a:gd name="T1" fmla="*/ 143815 h 392"/>
              <a:gd name="T2" fmla="*/ 373351 w 660"/>
              <a:gd name="T3" fmla="*/ 141207 h 392"/>
              <a:gd name="T4" fmla="*/ 192419 w 660"/>
              <a:gd name="T5" fmla="*/ 114008 h 392"/>
              <a:gd name="T6" fmla="*/ 31591 w 660"/>
              <a:gd name="T7" fmla="*/ 51416 h 392"/>
              <a:gd name="T8" fmla="*/ 3829 w 660"/>
              <a:gd name="T9" fmla="*/ 0 h 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0"/>
              <a:gd name="T16" fmla="*/ 0 h 392"/>
              <a:gd name="T17" fmla="*/ 660 w 660"/>
              <a:gd name="T18" fmla="*/ 392 h 3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0" h="392">
                <a:moveTo>
                  <a:pt x="660" y="386"/>
                </a:moveTo>
                <a:cubicBezTo>
                  <a:pt x="563" y="389"/>
                  <a:pt x="466" y="392"/>
                  <a:pt x="390" y="379"/>
                </a:cubicBezTo>
                <a:cubicBezTo>
                  <a:pt x="314" y="366"/>
                  <a:pt x="260" y="346"/>
                  <a:pt x="201" y="306"/>
                </a:cubicBezTo>
                <a:cubicBezTo>
                  <a:pt x="142" y="266"/>
                  <a:pt x="66" y="189"/>
                  <a:pt x="33" y="138"/>
                </a:cubicBezTo>
                <a:cubicBezTo>
                  <a:pt x="0" y="87"/>
                  <a:pt x="2" y="43"/>
                  <a:pt x="4" y="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Text Box 23"/>
          <p:cNvSpPr txBox="1">
            <a:spLocks noChangeArrowheads="1"/>
          </p:cNvSpPr>
          <p:nvPr/>
        </p:nvSpPr>
        <p:spPr bwMode="auto">
          <a:xfrm>
            <a:off x="160338" y="3884613"/>
            <a:ext cx="11445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5" rIns="91430" bIns="45715">
            <a:prstTxWarp prst="textNoShape">
              <a:avLst/>
            </a:prstTxWarp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3 * 2 = 6</a:t>
            </a: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7059613" y="3567113"/>
            <a:ext cx="1206500" cy="614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3 </a:t>
            </a:r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7059613" y="2957513"/>
            <a:ext cx="1206500" cy="614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2 </a:t>
            </a: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7059613" y="2335213"/>
            <a:ext cx="1206500" cy="612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1 </a:t>
            </a: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7059613" y="1724025"/>
            <a:ext cx="1206500" cy="614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5" rIns="91430" bIns="45715" anchor="ctr">
            <a:prstTxWarp prst="textNoShape">
              <a:avLst/>
            </a:prstTxWarp>
          </a:bodyPr>
          <a:lstStyle/>
          <a:p>
            <a:pPr algn="ctr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1400">
                <a:latin typeface="Courier New" pitchFamily="-112" charset="0"/>
              </a:rPr>
              <a:t>n = 0 </a:t>
            </a:r>
          </a:p>
        </p:txBody>
      </p:sp>
      <p:sp>
        <p:nvSpPr>
          <p:cNvPr id="65" name="Line 28"/>
          <p:cNvSpPr>
            <a:spLocks noChangeShapeType="1"/>
          </p:cNvSpPr>
          <p:nvPr/>
        </p:nvSpPr>
        <p:spPr bwMode="auto">
          <a:xfrm>
            <a:off x="7059613" y="1368425"/>
            <a:ext cx="0" cy="2847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6" name="Line 29"/>
          <p:cNvSpPr>
            <a:spLocks noChangeShapeType="1"/>
          </p:cNvSpPr>
          <p:nvPr/>
        </p:nvSpPr>
        <p:spPr bwMode="auto">
          <a:xfrm>
            <a:off x="7048500" y="4203700"/>
            <a:ext cx="12271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7" name="Line 30"/>
          <p:cNvSpPr>
            <a:spLocks noChangeShapeType="1"/>
          </p:cNvSpPr>
          <p:nvPr/>
        </p:nvSpPr>
        <p:spPr bwMode="auto">
          <a:xfrm>
            <a:off x="8277225" y="1360488"/>
            <a:ext cx="0" cy="2847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8" name="AutoShape 31"/>
          <p:cNvSpPr>
            <a:spLocks noChangeArrowheads="1"/>
          </p:cNvSpPr>
          <p:nvPr/>
        </p:nvSpPr>
        <p:spPr bwMode="auto">
          <a:xfrm>
            <a:off x="7491413" y="1217613"/>
            <a:ext cx="312737" cy="371475"/>
          </a:xfrm>
          <a:prstGeom prst="upArrow">
            <a:avLst>
              <a:gd name="adj1" fmla="val 50000"/>
              <a:gd name="adj2" fmla="val 2969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274638" y="1493838"/>
            <a:ext cx="4570412" cy="13255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70" name="Text Box 33"/>
          <p:cNvSpPr txBox="1">
            <a:spLocks noChangeArrowheads="1"/>
          </p:cNvSpPr>
          <p:nvPr/>
        </p:nvSpPr>
        <p:spPr bwMode="auto">
          <a:xfrm>
            <a:off x="6394450" y="4327525"/>
            <a:ext cx="251460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i="1"/>
              <a:t>Interpreter keeps a </a:t>
            </a:r>
          </a:p>
          <a:p>
            <a:pPr algn="ctr" defTabSz="414338"/>
            <a:r>
              <a:rPr lang="en-US" sz="1600" i="1"/>
              <a:t>stack of activation records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Beware of Infinite Recursions!</a:t>
            </a:r>
            <a:endParaRPr lang="en-US" dirty="0"/>
          </a:p>
        </p:txBody>
      </p:sp>
      <p:sp>
        <p:nvSpPr>
          <p:cNvPr id="33799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A20761-0541-5D43-9BE1-5E47ED7F647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2152650" y="1631950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1101725" y="3414713"/>
            <a:ext cx="42021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i="1"/>
              <a:t>What if you call fact 5.5? Explain</a:t>
            </a:r>
          </a:p>
        </p:txBody>
      </p:sp>
      <p:sp>
        <p:nvSpPr>
          <p:cNvPr id="33797" name="Text Box 6"/>
          <p:cNvSpPr txBox="1">
            <a:spLocks noChangeArrowheads="1"/>
          </p:cNvSpPr>
          <p:nvPr/>
        </p:nvSpPr>
        <p:spPr bwMode="auto">
          <a:xfrm>
            <a:off x="977900" y="5710238"/>
            <a:ext cx="71278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i="1">
                <a:solidFill>
                  <a:srgbClr val="FF0000"/>
                </a:solidFill>
              </a:rPr>
              <a:t>When using recursion always think about how will it stop or converge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905000"/>
            <a:ext cx="8382000" cy="4191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Compute the reverse of a sequence</a:t>
            </a:r>
          </a:p>
          <a:p>
            <a:r>
              <a:rPr lang="en-US" sz="2400" dirty="0" smtClean="0"/>
              <a:t>Compute the molecular mass of a sequence</a:t>
            </a:r>
          </a:p>
          <a:p>
            <a:r>
              <a:rPr lang="en-US" sz="2400" dirty="0" smtClean="0"/>
              <a:t>Compute the reverse complement of a sequence</a:t>
            </a:r>
          </a:p>
          <a:p>
            <a:r>
              <a:rPr lang="en-US" sz="2400" dirty="0" smtClean="0"/>
              <a:t>Determine if two sequences are complement of each other</a:t>
            </a:r>
          </a:p>
          <a:p>
            <a:r>
              <a:rPr lang="en-US" sz="2400" dirty="0" smtClean="0"/>
              <a:t>Compute the number of stop </a:t>
            </a:r>
            <a:r>
              <a:rPr lang="en-US" sz="2400" dirty="0" err="1" smtClean="0"/>
              <a:t>codons</a:t>
            </a:r>
            <a:r>
              <a:rPr lang="en-US" sz="2400" dirty="0" smtClean="0"/>
              <a:t> in a sequence</a:t>
            </a:r>
          </a:p>
          <a:p>
            <a:r>
              <a:rPr lang="en-US" sz="2400" dirty="0" smtClean="0"/>
              <a:t>Determine if a sequence has a subsequence of length greater than </a:t>
            </a:r>
            <a:r>
              <a:rPr lang="en-US" sz="2400" dirty="0" err="1" smtClean="0"/>
              <a:t>n</a:t>
            </a:r>
            <a:r>
              <a:rPr lang="en-US" sz="2400" dirty="0" smtClean="0"/>
              <a:t> surrounded by stop </a:t>
            </a:r>
            <a:r>
              <a:rPr lang="en-US" sz="2400" dirty="0" err="1" smtClean="0"/>
              <a:t>codons</a:t>
            </a:r>
            <a:endParaRPr lang="en-US" sz="2400" dirty="0" smtClean="0"/>
          </a:p>
          <a:p>
            <a:r>
              <a:rPr lang="en-US" sz="2400" dirty="0" smtClean="0"/>
              <a:t>Return the starting position of the subsequence identified in exercise 6</a:t>
            </a:r>
            <a:endParaRPr lang="en-US" sz="2400" dirty="0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Practice Exercises on Functions</a:t>
            </a:r>
            <a:endParaRPr lang="en-US" dirty="0"/>
          </a:p>
        </p:txBody>
      </p:sp>
      <p:sp>
        <p:nvSpPr>
          <p:cNvPr id="34822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E1DE7-BE8D-E84F-A00C-B2614707166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57213" y="1493838"/>
            <a:ext cx="88153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i="1"/>
              <a:t>Write recursive Python functions to satisfy the following specifications: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Reversing a sequence recursively</a:t>
            </a:r>
            <a:endParaRPr lang="en-US" dirty="0"/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763588" y="1631950"/>
            <a:ext cx="7481887" cy="279219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reverse(sequence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'Returns the reverse string of the argument sequence'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if (</a:t>
            </a:r>
            <a:r>
              <a:rPr lang="en-US" sz="1600" b="1" dirty="0" err="1">
                <a:latin typeface="Courier New" pitchFamily="-112" charset="0"/>
              </a:rPr>
              <a:t>len(sequence</a:t>
            </a:r>
            <a:r>
              <a:rPr lang="en-US" sz="1600" b="1" dirty="0">
                <a:latin typeface="Courier New" pitchFamily="-112" charset="0"/>
              </a:rPr>
              <a:t>)&gt;1):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    return reverse(sequence[1:])+sequence[0]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
        return 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Runtime Complexity - 'Big O' Notation</a:t>
            </a:r>
            <a:endParaRPr lang="en-US" dirty="0"/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3525CD-97E0-AE4B-8252-EC1DB3A003F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2133600" y="1524000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1309688" y="2962275"/>
            <a:ext cx="6242050" cy="288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How 'fast' is this function?</a:t>
            </a:r>
          </a:p>
          <a:p>
            <a:pPr defTabSz="414338"/>
            <a:endParaRPr lang="en-US" sz="2200" i="1"/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Can we come up with a more efficient version?</a:t>
            </a:r>
          </a:p>
          <a:p>
            <a:pPr defTabSz="414338"/>
            <a:endParaRPr lang="en-US" sz="2200" i="1"/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How can we measure 'efficiency'</a:t>
            </a:r>
          </a:p>
          <a:p>
            <a:pPr defTabSz="414338"/>
            <a:endParaRPr lang="en-US" sz="2200" i="1"/>
          </a:p>
          <a:p>
            <a:pPr defTabSz="414338">
              <a:buFont typeface="Wingdings" pitchFamily="-112" charset="2"/>
              <a:buChar char=""/>
            </a:pPr>
            <a:r>
              <a:rPr lang="en-US" sz="2200" i="1"/>
              <a:t> Can we compare algorithms independently from a specific implementation, software or hardware?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BB5AE8-1A1D-F543-BB63-4C12411271C9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Runtime Complexity  -  'Big O' Notation</a:t>
            </a:r>
            <a:endParaRPr lang="en-US" dirty="0"/>
          </a:p>
        </p:txBody>
      </p:sp>
      <p:sp>
        <p:nvSpPr>
          <p:cNvPr id="36867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3581400"/>
            <a:ext cx="8382000" cy="1828800"/>
          </a:xfrm>
        </p:spPr>
        <p:txBody>
          <a:bodyPr/>
          <a:lstStyle/>
          <a:p>
            <a:r>
              <a:rPr lang="en-US" dirty="0" smtClean="0"/>
              <a:t>What is a step?</a:t>
            </a:r>
          </a:p>
          <a:p>
            <a:r>
              <a:rPr lang="en-US" dirty="0" smtClean="0"/>
              <a:t>How can we measure the size of an input?</a:t>
            </a:r>
          </a:p>
          <a:p>
            <a:r>
              <a:rPr lang="en-US" dirty="0" smtClean="0"/>
              <a:t>Answer in both cases: YOU CAN DEFINE THESE!</a:t>
            </a:r>
            <a:endParaRPr lang="en-US" dirty="0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7385050" cy="109941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>
                <a:solidFill>
                  <a:srgbClr val="FF0000"/>
                </a:solidFill>
              </a:rPr>
              <a:t>Big Idea</a:t>
            </a:r>
          </a:p>
          <a:p>
            <a:pPr algn="ctr" defTabSz="414338"/>
            <a:r>
              <a:rPr lang="en-US" sz="2200" dirty="0"/>
              <a:t>Measure the number of </a:t>
            </a:r>
            <a:r>
              <a:rPr lang="en-US" sz="2200" i="1" u="sng" dirty="0"/>
              <a:t>steps</a:t>
            </a:r>
            <a:r>
              <a:rPr lang="en-US" sz="2200" dirty="0"/>
              <a:t> taken by the </a:t>
            </a:r>
          </a:p>
          <a:p>
            <a:pPr algn="ctr" defTabSz="414338"/>
            <a:r>
              <a:rPr lang="en-US" sz="2200" dirty="0"/>
              <a:t>algorithm as </a:t>
            </a:r>
            <a:r>
              <a:rPr lang="en-US" sz="2200" dirty="0" smtClean="0"/>
              <a:t>an </a:t>
            </a:r>
            <a:r>
              <a:rPr lang="en-US" sz="2200" dirty="0"/>
              <a:t>asymptotic function of the </a:t>
            </a:r>
            <a:r>
              <a:rPr lang="en-US" sz="2200" i="1" u="sng" dirty="0"/>
              <a:t>size</a:t>
            </a:r>
            <a:r>
              <a:rPr lang="en-US" sz="2200" dirty="0"/>
              <a:t> of its input</a:t>
            </a:r>
            <a:r>
              <a:rPr lang="en-US" sz="16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7896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4EE56-8D60-164B-9BC2-A41D3BBE81E7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'Big O' Notation - Factorial Example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1295400"/>
            <a:ext cx="8382000" cy="4800600"/>
          </a:xfrm>
        </p:spPr>
        <p:txBody>
          <a:bodyPr/>
          <a:lstStyle/>
          <a:p>
            <a:r>
              <a:rPr lang="en-US" smtClean="0"/>
              <a:t>A 'step' is a function call to fact</a:t>
            </a:r>
          </a:p>
          <a:p>
            <a:r>
              <a:rPr lang="en-US" smtClean="0"/>
              <a:t>The size of an input value n is n itself</a:t>
            </a:r>
            <a:endParaRPr lang="en-US" dirty="0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869950" y="4572000"/>
            <a:ext cx="711835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i="1"/>
              <a:t>T(0) = 0</a:t>
            </a:r>
          </a:p>
          <a:p>
            <a:pPr algn="ctr" defTabSz="414338"/>
            <a:r>
              <a:rPr lang="en-US" sz="1600" i="1"/>
              <a:t>T(n) = T(n-1) + 1 = (T(n-2) + 1) + 1 = … = T(n-n) + n = T(0) + n = 0 + n = n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717550" y="3997325"/>
            <a:ext cx="4219575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Step 1: Count the number of steps for input n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800100" y="5400675"/>
            <a:ext cx="33956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Step 2: Find the asymptotic function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938213" y="5816600"/>
            <a:ext cx="7119937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i="1"/>
              <a:t>T(n) = O(n)</a:t>
            </a:r>
          </a:p>
        </p:txBody>
      </p:sp>
      <p:sp>
        <p:nvSpPr>
          <p:cNvPr id="37898" name="Rectangle 4"/>
          <p:cNvSpPr>
            <a:spLocks noChangeArrowheads="1"/>
          </p:cNvSpPr>
          <p:nvPr/>
        </p:nvSpPr>
        <p:spPr bwMode="auto">
          <a:xfrm>
            <a:off x="2174875" y="2489200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if (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==0):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else: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return </a:t>
            </a:r>
            <a:r>
              <a:rPr lang="en-US" sz="1600" b="1" dirty="0" err="1">
                <a:latin typeface="Courier New" pitchFamily="-112" charset="0"/>
              </a:rPr>
              <a:t>n</a:t>
            </a:r>
            <a:r>
              <a:rPr lang="en-US" sz="1600" b="1" dirty="0">
                <a:latin typeface="Courier New" pitchFamily="-112" charset="0"/>
              </a:rPr>
              <a:t> * </a:t>
            </a:r>
            <a:r>
              <a:rPr lang="en-US" sz="1600" b="1" dirty="0" err="1">
                <a:latin typeface="Courier New" pitchFamily="-112" charset="0"/>
              </a:rPr>
              <a:t>fact(n</a:t>
            </a:r>
            <a:r>
              <a:rPr lang="en-US" sz="1600" b="1" dirty="0">
                <a:latin typeface="Courier New" pitchFamily="-112" charset="0"/>
              </a:rPr>
              <a:t> - 1)</a:t>
            </a:r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>
            <a:off x="6170613" y="5356225"/>
            <a:ext cx="2455862" cy="611188"/>
          </a:xfrm>
          <a:prstGeom prst="wedgeRectCallout">
            <a:avLst>
              <a:gd name="adj1" fmla="val -93958"/>
              <a:gd name="adj2" fmla="val 5597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A.K.A Linear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/>
          </a:p>
        </p:txBody>
      </p:sp>
      <p:sp>
        <p:nvSpPr>
          <p:cNvPr id="11776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1295400"/>
            <a:ext cx="8382000" cy="4800600"/>
          </a:xfrm>
        </p:spPr>
        <p:txBody>
          <a:bodyPr/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Basics of Functions</a:t>
            </a:r>
          </a:p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Decision statements</a:t>
            </a:r>
          </a:p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en-GB" dirty="0" smtClean="0"/>
              <a:t>Recursion</a:t>
            </a:r>
          </a:p>
          <a:p>
            <a:r>
              <a:rPr lang="en-GB" dirty="0" smtClean="0"/>
              <a:t>Iteration statements</a:t>
            </a:r>
          </a:p>
          <a:p>
            <a:endParaRPr lang="en-GB" dirty="0"/>
          </a:p>
        </p:txBody>
      </p:sp>
      <p:sp>
        <p:nvSpPr>
          <p:cNvPr id="117764" name="Slide Number Placeholder 3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53F566DA-7FB8-A74A-AFAC-921ED6A410B4}" type="slidenum">
              <a:rPr lang="en-US" sz="1400">
                <a:solidFill>
                  <a:schemeClr val="tx2"/>
                </a:solidFill>
              </a:rPr>
              <a:pPr hangingPunct="1"/>
              <a:t>27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7765" name="Footer Placeholder 4"/>
          <p:cNvSpPr txBox="1">
            <a:spLocks noGrp="1"/>
          </p:cNvSpPr>
          <p:nvPr/>
        </p:nvSpPr>
        <p:spPr bwMode="auto">
          <a:xfrm>
            <a:off x="1244600" y="6356350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Iteration</a:t>
            </a:r>
            <a:endParaRPr lang="en-US" dirty="0"/>
          </a:p>
        </p:txBody>
      </p:sp>
      <p:sp>
        <p:nvSpPr>
          <p:cNvPr id="4097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097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9DA31E-29C3-CF46-9E1C-8E2B3E2D348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3603625" y="1449388"/>
            <a:ext cx="2063750" cy="914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/>
              <a:t>while </a:t>
            </a:r>
            <a:r>
              <a:rPr lang="en-US" sz="2900" i="1">
                <a:latin typeface="Times New Roman" pitchFamily="-112" charset="0"/>
              </a:rPr>
              <a:t>&lt;be&gt;</a:t>
            </a:r>
            <a:r>
              <a:rPr lang="en-US" sz="2900" i="1"/>
              <a:t>:</a:t>
            </a:r>
          </a:p>
          <a:p>
            <a:pPr defTabSz="414338"/>
            <a:r>
              <a:rPr lang="en-US" sz="2900" i="1"/>
              <a:t>	</a:t>
            </a:r>
            <a:r>
              <a:rPr lang="en-US" sz="2900" i="1">
                <a:latin typeface="Times New Roman" pitchFamily="-112" charset="0"/>
              </a:rPr>
              <a:t>&lt;block&gt;</a:t>
            </a: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1311275" y="1687513"/>
            <a:ext cx="987425" cy="3190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SYNTAX</a:t>
            </a:r>
          </a:p>
        </p:txBody>
      </p:sp>
      <p:sp>
        <p:nvSpPr>
          <p:cNvPr id="40965" name="Line 6"/>
          <p:cNvSpPr>
            <a:spLocks noChangeShapeType="1"/>
          </p:cNvSpPr>
          <p:nvPr/>
        </p:nvSpPr>
        <p:spPr bwMode="auto">
          <a:xfrm>
            <a:off x="2441575" y="1860550"/>
            <a:ext cx="11049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40966" name="Text Box 7"/>
          <p:cNvSpPr txBox="1">
            <a:spLocks noChangeArrowheads="1"/>
          </p:cNvSpPr>
          <p:nvPr/>
        </p:nvSpPr>
        <p:spPr bwMode="auto">
          <a:xfrm>
            <a:off x="1292225" y="3617913"/>
            <a:ext cx="1360488" cy="3190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SEMANTICS</a:t>
            </a:r>
          </a:p>
        </p:txBody>
      </p:sp>
      <p:sp>
        <p:nvSpPr>
          <p:cNvPr id="40967" name="Text Box 8"/>
          <p:cNvSpPr txBox="1">
            <a:spLocks noChangeArrowheads="1"/>
          </p:cNvSpPr>
          <p:nvPr/>
        </p:nvSpPr>
        <p:spPr bwMode="auto">
          <a:xfrm>
            <a:off x="3549650" y="2984500"/>
            <a:ext cx="4354513" cy="1736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/>
              <a:t>Repeat the execution of &lt;block&gt; as long as expression &lt;be&gt; </a:t>
            </a:r>
          </a:p>
          <a:p>
            <a:pPr defTabSz="414338"/>
            <a:r>
              <a:rPr lang="en-US" sz="2900" i="1"/>
              <a:t>remains true</a:t>
            </a:r>
            <a:endParaRPr lang="en-US" sz="2900" i="1">
              <a:latin typeface="Times New Roman" pitchFamily="-112" charset="0"/>
            </a:endParaRPr>
          </a:p>
        </p:txBody>
      </p:sp>
      <p:sp>
        <p:nvSpPr>
          <p:cNvPr id="40968" name="Line 9"/>
          <p:cNvSpPr>
            <a:spLocks noChangeShapeType="1"/>
          </p:cNvSpPr>
          <p:nvPr/>
        </p:nvSpPr>
        <p:spPr bwMode="auto">
          <a:xfrm>
            <a:off x="2719388" y="3741738"/>
            <a:ext cx="830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40969" name="Text Box 10"/>
          <p:cNvSpPr txBox="1">
            <a:spLocks noChangeArrowheads="1"/>
          </p:cNvSpPr>
          <p:nvPr/>
        </p:nvSpPr>
        <p:spPr bwMode="auto">
          <a:xfrm>
            <a:off x="2549525" y="5118100"/>
            <a:ext cx="3427413" cy="7143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i="1">
                <a:solidFill>
                  <a:srgbClr val="FF0000"/>
                </a:solidFill>
              </a:rPr>
              <a:t>SYNTAX = FORMAT</a:t>
            </a:r>
          </a:p>
          <a:p>
            <a:pPr algn="ctr" defTabSz="414338"/>
            <a:r>
              <a:rPr lang="en-US" sz="2200" i="1">
                <a:solidFill>
                  <a:srgbClr val="FF0000"/>
                </a:solidFill>
              </a:rPr>
              <a:t>SEMANTICS = MEANING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Iterative Factorial</a:t>
            </a:r>
            <a:endParaRPr lang="en-US" dirty="0"/>
          </a:p>
        </p:txBody>
      </p:sp>
      <p:sp>
        <p:nvSpPr>
          <p:cNvPr id="41992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1991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B8825-B8EA-6D48-8766-BB55E435226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1876425" y="1700213"/>
            <a:ext cx="5461000" cy="21859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dirty="0">
                <a:latin typeface="Courier New" pitchFamily="-112" charset="0"/>
              </a:rPr>
              <a:t>def </a:t>
            </a:r>
            <a:r>
              <a:rPr lang="en-US" sz="2200" dirty="0" err="1">
                <a:latin typeface="Courier New" pitchFamily="-112" charset="0"/>
              </a:rPr>
              <a:t>iterFact(n</a:t>
            </a:r>
            <a:r>
              <a:rPr lang="en-US" sz="2200" dirty="0">
                <a:latin typeface="Courier New" pitchFamily="-112" charset="0"/>
              </a:rPr>
              <a:t>):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result = 1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</a:t>
            </a:r>
            <a:r>
              <a:rPr lang="en-US" sz="2200" dirty="0" err="1">
                <a:latin typeface="Courier New" pitchFamily="-112" charset="0"/>
              </a:rPr>
              <a:t>while(n</a:t>
            </a:r>
            <a:r>
              <a:rPr lang="en-US" sz="2200" dirty="0">
                <a:latin typeface="Courier New" pitchFamily="-112" charset="0"/>
              </a:rPr>
              <a:t>&gt;0):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    result = result * </a:t>
            </a:r>
            <a:r>
              <a:rPr lang="en-US" sz="2200" dirty="0" err="1">
                <a:latin typeface="Courier New" pitchFamily="-112" charset="0"/>
              </a:rPr>
              <a:t>n</a:t>
            </a:r>
            <a:endParaRPr lang="en-US" sz="2200" dirty="0">
              <a:latin typeface="Courier New" pitchFamily="-112" charset="0"/>
            </a:endParaRPr>
          </a:p>
          <a:p>
            <a:pPr defTabSz="414338"/>
            <a:r>
              <a:rPr lang="en-US" sz="2200" dirty="0">
                <a:latin typeface="Courier New" pitchFamily="-112" charset="0"/>
              </a:rPr>
              <a:t>        </a:t>
            </a:r>
            <a:r>
              <a:rPr lang="en-US" sz="2200" dirty="0" err="1">
                <a:latin typeface="Courier New" pitchFamily="-112" charset="0"/>
              </a:rPr>
              <a:t>n</a:t>
            </a:r>
            <a:r>
              <a:rPr lang="en-US" sz="2200" dirty="0">
                <a:latin typeface="Courier New" pitchFamily="-112" charset="0"/>
              </a:rPr>
              <a:t> = </a:t>
            </a:r>
            <a:r>
              <a:rPr lang="en-US" sz="2200" dirty="0" err="1">
                <a:latin typeface="Courier New" pitchFamily="-112" charset="0"/>
              </a:rPr>
              <a:t>n</a:t>
            </a:r>
            <a:r>
              <a:rPr lang="en-US" sz="2200" dirty="0">
                <a:latin typeface="Courier New" pitchFamily="-112" charset="0"/>
              </a:rPr>
              <a:t> - 1</a:t>
            </a:r>
          </a:p>
          <a:p>
            <a:pPr defTabSz="414338"/>
            <a:r>
              <a:rPr lang="en-US" sz="2200" dirty="0">
                <a:latin typeface="Courier New" pitchFamily="-112" charset="0"/>
              </a:rPr>
              <a:t>    return result</a:t>
            </a: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825500" y="3960813"/>
            <a:ext cx="31242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Work out the runtime complexity:</a:t>
            </a:r>
          </a:p>
        </p:txBody>
      </p:sp>
      <p:sp>
        <p:nvSpPr>
          <p:cNvPr id="41989" name="Rectangle 6"/>
          <p:cNvSpPr>
            <a:spLocks noChangeArrowheads="1"/>
          </p:cNvSpPr>
          <p:nvPr/>
        </p:nvSpPr>
        <p:spPr bwMode="auto">
          <a:xfrm>
            <a:off x="1046163" y="4327525"/>
            <a:ext cx="6911975" cy="20050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endParaRPr lang="en-US" sz="1600" i="1"/>
          </a:p>
        </p:txBody>
      </p:sp>
      <p:sp>
        <p:nvSpPr>
          <p:cNvPr id="41990" name="Text Box 8"/>
          <p:cNvSpPr txBox="1">
            <a:spLocks noChangeArrowheads="1"/>
          </p:cNvSpPr>
          <p:nvPr/>
        </p:nvSpPr>
        <p:spPr bwMode="auto">
          <a:xfrm>
            <a:off x="6783388" y="5918200"/>
            <a:ext cx="1158875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/>
              <a:t>whiteboard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Basics of Functions</a:t>
            </a:r>
          </a:p>
          <a:p>
            <a:r>
              <a:rPr lang="en-GB" smtClean="0"/>
              <a:t>Decision statements</a:t>
            </a:r>
          </a:p>
          <a:p>
            <a:r>
              <a:rPr lang="en-GB" smtClean="0"/>
              <a:t>Recursion</a:t>
            </a:r>
          </a:p>
          <a:p>
            <a:r>
              <a:rPr lang="en-GB" smtClean="0"/>
              <a:t>Iteration statements</a:t>
            </a:r>
          </a:p>
          <a:p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7F61A-D27E-F644-BF78-87297A58D6B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Formatted Output using % operator</a:t>
            </a:r>
            <a:endParaRPr lang="en-US" dirty="0"/>
          </a:p>
        </p:txBody>
      </p:sp>
      <p:sp>
        <p:nvSpPr>
          <p:cNvPr id="45064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5063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1E5D07-094E-D24A-BCA9-006A4A367CF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1017588" y="5738813"/>
            <a:ext cx="6342062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For more details visit: </a:t>
            </a:r>
            <a:r>
              <a:rPr lang="en-US" sz="1600">
                <a:hlinkClick r:id="rId3"/>
              </a:rPr>
              <a:t>http://docs.python.org/lib/typesseq-strings.html</a:t>
            </a:r>
            <a:endParaRPr lang="en-US" sz="1600"/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2962275" y="2081213"/>
            <a:ext cx="28209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/>
              <a:t>&lt;format&gt; % &lt;values&gt;</a:t>
            </a:r>
          </a:p>
        </p:txBody>
      </p:sp>
      <p:sp>
        <p:nvSpPr>
          <p:cNvPr id="45061" name="Text Box 6"/>
          <p:cNvSpPr txBox="1">
            <a:spLocks noChangeArrowheads="1"/>
          </p:cNvSpPr>
          <p:nvPr/>
        </p:nvSpPr>
        <p:spPr bwMode="auto">
          <a:xfrm>
            <a:off x="1697038" y="2932113"/>
            <a:ext cx="5467350" cy="10001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solidFill>
                  <a:srgbClr val="000000"/>
                </a:solidFill>
              </a:rPr>
              <a:t>&gt;&gt;&gt; '%s is %d years old' % ('John', 12)</a:t>
            </a:r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'John is 12 years old'</a:t>
            </a:r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&gt;&gt;&gt; </a:t>
            </a:r>
          </a:p>
          <a:p>
            <a:pPr defTabSz="414338"/>
            <a:endParaRPr lang="en-US" sz="1600"/>
          </a:p>
        </p:txBody>
      </p:sp>
      <p:sp>
        <p:nvSpPr>
          <p:cNvPr id="45062" name="Text Box 7"/>
          <p:cNvSpPr txBox="1">
            <a:spLocks noChangeArrowheads="1"/>
          </p:cNvSpPr>
          <p:nvPr/>
        </p:nvSpPr>
        <p:spPr bwMode="auto">
          <a:xfrm>
            <a:off x="900113" y="4565650"/>
            <a:ext cx="7132637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1600"/>
              <a:t> &lt;format&gt; is a string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/>
              <a:t> &lt;values&gt; is a list of values n parenthesis (a.k.a. a tuple)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/>
              <a:t> % produces a string replacing each %x with a correding value from the tuple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The For Loop: Another Iteration Statement</a:t>
            </a:r>
            <a:endParaRPr lang="en-US" dirty="0"/>
          </a:p>
        </p:txBody>
      </p:sp>
      <p:sp>
        <p:nvSpPr>
          <p:cNvPr id="47114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7113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94331-45B5-2341-AA8A-45868FCAA0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7107" name="Text Box 4"/>
          <p:cNvSpPr txBox="1">
            <a:spLocks noChangeArrowheads="1"/>
          </p:cNvSpPr>
          <p:nvPr/>
        </p:nvSpPr>
        <p:spPr bwMode="auto">
          <a:xfrm>
            <a:off x="3603625" y="1978025"/>
            <a:ext cx="4135438" cy="914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/>
              <a:t>for </a:t>
            </a:r>
            <a:r>
              <a:rPr lang="en-US" sz="2900" i="1">
                <a:latin typeface="Times New Roman" pitchFamily="-112" charset="0"/>
              </a:rPr>
              <a:t>&lt;var&gt;</a:t>
            </a:r>
            <a:r>
              <a:rPr lang="en-US" sz="2900" i="1"/>
              <a:t> in </a:t>
            </a:r>
            <a:r>
              <a:rPr lang="en-US" sz="2900" i="1">
                <a:latin typeface="Times New Roman" pitchFamily="-112" charset="0"/>
              </a:rPr>
              <a:t>&lt;sequence&gt;</a:t>
            </a:r>
            <a:r>
              <a:rPr lang="en-US" sz="2900" i="1"/>
              <a:t>:</a:t>
            </a:r>
          </a:p>
          <a:p>
            <a:pPr defTabSz="414338"/>
            <a:r>
              <a:rPr lang="en-US" sz="2900" i="1"/>
              <a:t>	</a:t>
            </a:r>
            <a:r>
              <a:rPr lang="en-US" sz="2900" i="1">
                <a:latin typeface="Times New Roman" pitchFamily="-112" charset="0"/>
              </a:rPr>
              <a:t>&lt;block&gt;</a:t>
            </a:r>
          </a:p>
        </p:txBody>
      </p:sp>
      <p:sp>
        <p:nvSpPr>
          <p:cNvPr id="47108" name="Text Box 5"/>
          <p:cNvSpPr txBox="1">
            <a:spLocks noChangeArrowheads="1"/>
          </p:cNvSpPr>
          <p:nvPr/>
        </p:nvSpPr>
        <p:spPr bwMode="auto">
          <a:xfrm>
            <a:off x="1511300" y="2301875"/>
            <a:ext cx="987425" cy="31908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SYNTAX</a:t>
            </a:r>
          </a:p>
        </p:txBody>
      </p:sp>
      <p:sp>
        <p:nvSpPr>
          <p:cNvPr id="47109" name="Line 6"/>
          <p:cNvSpPr>
            <a:spLocks noChangeShapeType="1"/>
          </p:cNvSpPr>
          <p:nvPr/>
        </p:nvSpPr>
        <p:spPr bwMode="auto">
          <a:xfrm>
            <a:off x="2498725" y="2460625"/>
            <a:ext cx="11049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47110" name="Text Box 7"/>
          <p:cNvSpPr txBox="1">
            <a:spLocks noChangeArrowheads="1"/>
          </p:cNvSpPr>
          <p:nvPr/>
        </p:nvSpPr>
        <p:spPr bwMode="auto">
          <a:xfrm>
            <a:off x="1320800" y="4189413"/>
            <a:ext cx="1360488" cy="3190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i="1">
                <a:solidFill>
                  <a:schemeClr val="accent2"/>
                </a:solidFill>
              </a:rPr>
              <a:t>SEMANTICS</a:t>
            </a:r>
          </a:p>
        </p:txBody>
      </p:sp>
      <p:sp>
        <p:nvSpPr>
          <p:cNvPr id="47111" name="Text Box 8"/>
          <p:cNvSpPr txBox="1">
            <a:spLocks noChangeArrowheads="1"/>
          </p:cNvSpPr>
          <p:nvPr/>
        </p:nvSpPr>
        <p:spPr bwMode="auto">
          <a:xfrm>
            <a:off x="3535363" y="3913188"/>
            <a:ext cx="4354512" cy="186886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900" i="1" dirty="0"/>
              <a:t>Repeat the execution of the &lt;block&gt; binding variable &lt;</a:t>
            </a:r>
            <a:r>
              <a:rPr lang="en-US" sz="2900" i="1" dirty="0" err="1"/>
              <a:t>var</a:t>
            </a:r>
            <a:r>
              <a:rPr lang="en-US" sz="2900" i="1" dirty="0"/>
              <a:t>&gt; to each element of the sequence</a:t>
            </a:r>
            <a:endParaRPr lang="en-US" sz="2900" i="1" dirty="0">
              <a:latin typeface="Times New Roman" pitchFamily="-112" charset="0"/>
            </a:endParaRPr>
          </a:p>
        </p:txBody>
      </p:sp>
      <p:sp>
        <p:nvSpPr>
          <p:cNvPr id="47112" name="Line 9"/>
          <p:cNvSpPr>
            <a:spLocks noChangeShapeType="1"/>
          </p:cNvSpPr>
          <p:nvPr/>
        </p:nvSpPr>
        <p:spPr bwMode="auto">
          <a:xfrm>
            <a:off x="2705100" y="4327525"/>
            <a:ext cx="830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5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813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F5D008-44F9-AF4A-BD31-DA2C7C450D44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For Loop Example</a:t>
            </a:r>
            <a:endParaRPr lang="en-US"/>
          </a:p>
        </p:txBody>
      </p:sp>
      <p:sp>
        <p:nvSpPr>
          <p:cNvPr id="48131" name="Rectangle 8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4419600"/>
            <a:ext cx="83820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start = first value</a:t>
            </a:r>
          </a:p>
          <a:p>
            <a:r>
              <a:rPr lang="en-US" dirty="0" smtClean="0"/>
              <a:t>end = value right after last one</a:t>
            </a:r>
          </a:p>
          <a:p>
            <a:r>
              <a:rPr lang="en-US" dirty="0" smtClean="0"/>
              <a:t>step = increment</a:t>
            </a:r>
            <a:endParaRPr lang="en-US" dirty="0"/>
          </a:p>
        </p:txBody>
      </p:sp>
      <p:sp>
        <p:nvSpPr>
          <p:cNvPr id="48132" name="Rectangle 5"/>
          <p:cNvSpPr>
            <a:spLocks noChangeArrowheads="1"/>
          </p:cNvSpPr>
          <p:nvPr/>
        </p:nvSpPr>
        <p:spPr bwMode="auto">
          <a:xfrm>
            <a:off x="2290763" y="1908174"/>
            <a:ext cx="4570412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>
                <a:latin typeface="Courier New" pitchFamily="-112" charset="0"/>
              </a:rPr>
              <a:t>def iterFact2(n):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result = 1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for </a:t>
            </a:r>
            <a:r>
              <a:rPr lang="en-US" sz="1600" b="1" dirty="0" err="1">
                <a:latin typeface="Courier New" pitchFamily="-112" charset="0"/>
              </a:rPr>
              <a:t>i</a:t>
            </a:r>
            <a:r>
              <a:rPr lang="en-US" sz="1600" b="1" dirty="0">
                <a:latin typeface="Courier New" pitchFamily="-112" charset="0"/>
              </a:rPr>
              <a:t> in xrange(1,n+1):</a:t>
            </a: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    result = result * </a:t>
            </a:r>
            <a:r>
              <a:rPr lang="en-US" sz="1600" b="1" dirty="0" err="1">
                <a:latin typeface="Courier New" pitchFamily="-112" charset="0"/>
              </a:rPr>
              <a:t>i</a:t>
            </a:r>
            <a:endParaRPr lang="en-US" sz="1600" b="1" dirty="0">
              <a:latin typeface="Courier New" pitchFamily="-112" charset="0"/>
            </a:endParaRPr>
          </a:p>
          <a:p>
            <a:pPr defTabSz="414338"/>
            <a:r>
              <a:rPr lang="en-US" sz="1600" b="1" dirty="0">
                <a:latin typeface="Courier New" pitchFamily="-112" charset="0"/>
              </a:rPr>
              <a:t>    return result</a:t>
            </a:r>
          </a:p>
        </p:txBody>
      </p:sp>
      <p:sp>
        <p:nvSpPr>
          <p:cNvPr id="48133" name="Text Box 7"/>
          <p:cNvSpPr txBox="1">
            <a:spLocks noChangeArrowheads="1"/>
          </p:cNvSpPr>
          <p:nvPr/>
        </p:nvSpPr>
        <p:spPr bwMode="auto">
          <a:xfrm>
            <a:off x="267836" y="3705225"/>
            <a:ext cx="8190364" cy="51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800" dirty="0" err="1"/>
              <a:t>xrange(start,end,step</a:t>
            </a:r>
            <a:r>
              <a:rPr lang="en-US" sz="2800" dirty="0"/>
              <a:t>) generates a sequence of values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Revisiting code from Lecture 1</a:t>
            </a:r>
            <a:endParaRPr lang="en-US" dirty="0"/>
          </a:p>
        </p:txBody>
      </p:sp>
      <p:sp>
        <p:nvSpPr>
          <p:cNvPr id="122883" name="Rectangle 3"/>
          <p:cNvSpPr>
            <a:spLocks noChangeArrowheads="1"/>
          </p:cNvSpPr>
          <p:nvPr/>
        </p:nvSpPr>
        <p:spPr bwMode="auto">
          <a:xfrm>
            <a:off x="1071563" y="1462088"/>
            <a:ext cx="6759575" cy="39338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100794" tIns="50397" rIns="100794" bIns="50397">
            <a:prstTxWarp prst="textNoShape">
              <a:avLst/>
            </a:prstTxWarp>
          </a:bodyPr>
          <a:lstStyle/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seq="ACTGTCGTAT"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seq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Acount= seq.count('A')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Ccount= seq.count('C')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Gcount= seq.count('G')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Tcount= seq.count('T')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Total = </a:t>
            </a:r>
            <a:r>
              <a:rPr lang="en-US" sz="1500">
                <a:solidFill>
                  <a:srgbClr val="FF0000"/>
                </a:solidFill>
                <a:latin typeface="Courier New" pitchFamily="-112" charset="0"/>
              </a:rPr>
              <a:t>float(</a:t>
            </a:r>
            <a:r>
              <a:rPr lang="en-US" sz="1500">
                <a:latin typeface="Courier New" pitchFamily="-112" charset="0"/>
              </a:rPr>
              <a:t>len(seq)</a:t>
            </a:r>
            <a:r>
              <a:rPr lang="en-US" sz="1500">
                <a:solidFill>
                  <a:srgbClr val="FF0000"/>
                </a:solidFill>
                <a:latin typeface="Courier New" pitchFamily="-112" charset="0"/>
              </a:rPr>
              <a:t>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APct = int((Acount/Total)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'A percent = %d ' % APct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CPct = int((Ccount/Total)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'C percent = %d ' % CPct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GPct = int((Gcount/Total)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'G percent = %d ' % GPct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TPct = int((Tcount/Total) * 100)</a:t>
            </a: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</a:pPr>
            <a:r>
              <a:rPr lang="en-US" sz="1500">
                <a:latin typeface="Courier New" pitchFamily="-112" charset="0"/>
              </a:rPr>
              <a:t>print 'T percent = %d ' % TPct</a:t>
            </a:r>
            <a:endParaRPr lang="en-US" sz="1500">
              <a:solidFill>
                <a:srgbClr val="FF0000"/>
              </a:solidFill>
              <a:latin typeface="Courier New" pitchFamily="-112" charset="0"/>
            </a:endParaRP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Char char=""/>
            </a:pPr>
            <a:endParaRPr lang="en-US" sz="900">
              <a:latin typeface="Gill Sans MT" pitchFamily="-112" charset="-18"/>
            </a:endParaRP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1800225" y="5754688"/>
            <a:ext cx="486092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Can we reduce the amount of repetitive code?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Approach: Use For Loop</a:t>
            </a:r>
            <a:endParaRPr lang="en-US" dirty="0"/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473075" y="1462088"/>
            <a:ext cx="8148638" cy="20161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100794" tIns="50397" rIns="100794" bIns="50397">
            <a:prstTxWarp prst="textNoShape">
              <a:avLst/>
            </a:prstTxWarp>
          </a:bodyPr>
          <a:lstStyle/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bases = ['A', 'C', 'T', 'G']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sequence = "ACTGTCGTAT"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for base in bases: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    nextPercent = 100 * sequence.count(base)/float(len(sequence))</a:t>
            </a:r>
          </a:p>
          <a:p>
            <a:pPr marL="301625" indent="-301625" defTabSz="914400" eaLnBrk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r>
              <a:rPr lang="en-US" sz="1500">
                <a:latin typeface="Courier New" pitchFamily="-112" charset="0"/>
              </a:rPr>
              <a:t>    print 'Percent %s: %d' % (base, nextPercent)</a:t>
            </a:r>
            <a:endParaRPr lang="en-US" sz="1500">
              <a:solidFill>
                <a:srgbClr val="FF0000"/>
              </a:solidFill>
              <a:latin typeface="Courier New" pitchFamily="-112" charset="0"/>
            </a:endParaRPr>
          </a:p>
          <a:p>
            <a:pPr marL="301625" indent="-301625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-112" charset="2"/>
              <a:buNone/>
            </a:pPr>
            <a:endParaRPr lang="en-US" sz="900">
              <a:latin typeface="Gill Sans MT" pitchFamily="-112" charset="-1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4419600"/>
            <a:ext cx="7626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How </a:t>
            </a:r>
            <a:r>
              <a:rPr lang="es-ES_tradnl" sz="2400" dirty="0" err="1" smtClean="0"/>
              <a:t>many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functions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would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you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refactor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this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code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into</a:t>
            </a:r>
            <a:r>
              <a:rPr lang="es-ES_tradnl" sz="2400" dirty="0" smtClean="0"/>
              <a:t>?</a:t>
            </a:r>
            <a:endParaRPr lang="es-ES_trad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Exercises on Functions</a:t>
            </a:r>
            <a:endParaRPr lang="en-US"/>
          </a:p>
        </p:txBody>
      </p:sp>
      <p:sp>
        <p:nvSpPr>
          <p:cNvPr id="4403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4007D2-FBD9-BD49-AFD4-629A42787F5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55587" y="1511300"/>
            <a:ext cx="86598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i="1" dirty="0"/>
              <a:t>Write </a:t>
            </a:r>
            <a:r>
              <a:rPr lang="en-US" sz="2200" i="1" u="sng" dirty="0">
                <a:solidFill>
                  <a:srgbClr val="FF0000"/>
                </a:solidFill>
              </a:rPr>
              <a:t>iterative</a:t>
            </a:r>
            <a:r>
              <a:rPr lang="en-US" sz="2200" i="1" dirty="0"/>
              <a:t> Python functions to satisfy the following specifications:</a:t>
            </a:r>
          </a:p>
        </p:txBody>
      </p:sp>
      <p:sp>
        <p:nvSpPr>
          <p:cNvPr id="44039" name="Rectangle 3"/>
          <p:cNvSpPr>
            <a:spLocks noChangeArrowheads="1"/>
          </p:cNvSpPr>
          <p:nvPr/>
        </p:nvSpPr>
        <p:spPr bwMode="auto">
          <a:xfrm>
            <a:off x="646113" y="2112963"/>
            <a:ext cx="7808912" cy="356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reverse of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molecular mass of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reverse complement of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Determine if two sequences are complement of each other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Compute the number of stop codons in a sequence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Determine if a sequence has a subsequence of length greater than n surrounded by stop codons</a:t>
            </a:r>
          </a:p>
          <a:p>
            <a:pPr marL="547688" indent="-449263" defTabSz="914400" hangingPunct="1">
              <a:lnSpc>
                <a:spcPct val="77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Arial" pitchFamily="-112" charset="0"/>
              <a:buAutoNum type="arabicPeriod"/>
            </a:pPr>
            <a:r>
              <a:rPr lang="en-US" sz="2000">
                <a:latin typeface="Gill Sans MT" pitchFamily="-112" charset="-18"/>
              </a:rPr>
              <a:t>Return the starting position of the subsequence identified in exercise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Finding Patterns Within Sequences</a:t>
            </a:r>
            <a:endParaRPr lang="en-US" dirty="0"/>
          </a:p>
        </p:txBody>
      </p:sp>
      <p:sp>
        <p:nvSpPr>
          <p:cNvPr id="4608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608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63A131-B683-5044-8583-FA307452B732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731838" y="1362074"/>
            <a:ext cx="7419975" cy="202274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dirty="0"/>
              <a:t>from string import *</a:t>
            </a:r>
          </a:p>
          <a:p>
            <a:pPr defTabSz="414338"/>
            <a:r>
              <a:rPr lang="en-US" dirty="0"/>
              <a:t>def </a:t>
            </a:r>
            <a:r>
              <a:rPr lang="en-US" dirty="0" err="1"/>
              <a:t>searchPattern(dna</a:t>
            </a:r>
            <a:r>
              <a:rPr lang="en-US" dirty="0"/>
              <a:t>, pattern):</a:t>
            </a:r>
          </a:p>
          <a:p>
            <a:pPr defTabSz="414338"/>
            <a:r>
              <a:rPr lang="en-US" dirty="0"/>
              <a:t>	'print all start positions of a pattern string inside a target string’</a:t>
            </a:r>
          </a:p>
          <a:p>
            <a:pPr defTabSz="414338"/>
            <a:r>
              <a:rPr lang="en-US" dirty="0"/>
              <a:t>	site = find (</a:t>
            </a:r>
            <a:r>
              <a:rPr lang="en-US" dirty="0" err="1"/>
              <a:t>dna</a:t>
            </a:r>
            <a:r>
              <a:rPr lang="en-US" dirty="0"/>
              <a:t>, pattern)</a:t>
            </a:r>
          </a:p>
          <a:p>
            <a:pPr defTabSz="414338"/>
            <a:r>
              <a:rPr lang="en-US" dirty="0"/>
              <a:t>	while site != -1:</a:t>
            </a:r>
          </a:p>
          <a:p>
            <a:pPr defTabSz="414338"/>
            <a:r>
              <a:rPr lang="en-US" dirty="0"/>
              <a:t>		print ’pattern %</a:t>
            </a:r>
            <a:r>
              <a:rPr lang="en-US" dirty="0" err="1"/>
              <a:t>s</a:t>
            </a:r>
            <a:r>
              <a:rPr lang="en-US" dirty="0"/>
              <a:t> found at position %</a:t>
            </a:r>
            <a:r>
              <a:rPr lang="en-US" dirty="0" err="1"/>
              <a:t>d</a:t>
            </a:r>
            <a:r>
              <a:rPr lang="en-US" dirty="0"/>
              <a:t>' % (pattern, site)</a:t>
            </a:r>
          </a:p>
          <a:p>
            <a:pPr defTabSz="414338"/>
            <a:r>
              <a:rPr lang="en-US" dirty="0"/>
              <a:t>		site = find (</a:t>
            </a:r>
            <a:r>
              <a:rPr lang="en-US" dirty="0" err="1"/>
              <a:t>dna</a:t>
            </a:r>
            <a:r>
              <a:rPr lang="en-US" dirty="0"/>
              <a:t>, pattern, site + 1)</a:t>
            </a:r>
            <a:endParaRPr lang="en-US" i="1" dirty="0"/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1558925" y="5970588"/>
            <a:ext cx="5216807" cy="329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Example </a:t>
            </a:r>
            <a:r>
              <a:rPr lang="en-US" sz="1600" dirty="0" smtClean="0"/>
              <a:t>from: </a:t>
            </a:r>
            <a:r>
              <a:rPr lang="en-US" sz="1600" i="1" dirty="0"/>
              <a:t>Pasteur Institute Bioinformatics Using </a:t>
            </a:r>
            <a:r>
              <a:rPr lang="en-US" sz="1600" i="1" dirty="0" smtClean="0"/>
              <a:t>Python</a:t>
            </a:r>
            <a:endParaRPr lang="en-US" sz="1600" i="1" dirty="0"/>
          </a:p>
        </p:txBody>
      </p:sp>
      <p:sp>
        <p:nvSpPr>
          <p:cNvPr id="46087" name="Rectangle 8"/>
          <p:cNvSpPr>
            <a:spLocks noChangeArrowheads="1"/>
          </p:cNvSpPr>
          <p:nvPr/>
        </p:nvSpPr>
        <p:spPr bwMode="auto">
          <a:xfrm>
            <a:off x="1739900" y="3733800"/>
            <a:ext cx="4999038" cy="202274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/>
              <a:t>&gt;&gt;&gt; </a:t>
            </a:r>
            <a:r>
              <a:rPr lang="en-US" dirty="0" err="1"/>
              <a:t>searchPattern("acgctaggct","gc</a:t>
            </a:r>
            <a:r>
              <a:rPr lang="en-US" dirty="0"/>
              <a:t>")</a:t>
            </a:r>
          </a:p>
          <a:p>
            <a:pPr defTabSz="414338" eaLnBrk="0"/>
            <a:r>
              <a:rPr lang="en-US" dirty="0"/>
              <a:t>
pattern </a:t>
            </a:r>
            <a:r>
              <a:rPr lang="en-US" dirty="0" err="1"/>
              <a:t>gc</a:t>
            </a:r>
            <a:r>
              <a:rPr lang="en-US" dirty="0"/>
              <a:t> at position 2</a:t>
            </a:r>
          </a:p>
          <a:p>
            <a:pPr defTabSz="414338" eaLnBrk="0"/>
            <a:r>
              <a:rPr lang="en-US" dirty="0"/>
              <a:t>
pattern </a:t>
            </a:r>
            <a:r>
              <a:rPr lang="en-US" dirty="0" err="1"/>
              <a:t>gc</a:t>
            </a:r>
            <a:r>
              <a:rPr lang="en-US" dirty="0"/>
              <a:t> at position 7</a:t>
            </a:r>
          </a:p>
          <a:p>
            <a:pPr defTabSz="414338" eaLnBrk="0"/>
            <a:r>
              <a:rPr lang="en-US" dirty="0"/>
              <a:t>
&gt;&gt;&gt; 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Homework</a:t>
            </a:r>
            <a:endParaRPr lang="en-US" dirty="0"/>
          </a:p>
        </p:txBody>
      </p:sp>
      <p:sp>
        <p:nvSpPr>
          <p:cNvPr id="125955" name="Rectangle 3"/>
          <p:cNvSpPr>
            <a:spLocks noGrp="1"/>
          </p:cNvSpPr>
          <p:nvPr>
            <p:ph type="subTitle" idx="4294967295"/>
          </p:nvPr>
        </p:nvSpPr>
        <p:spPr>
          <a:xfrm>
            <a:off x="762000" y="1295400"/>
            <a:ext cx="8382000" cy="4800600"/>
          </a:xfrm>
        </p:spPr>
        <p:txBody>
          <a:bodyPr/>
          <a:lstStyle/>
          <a:p>
            <a:r>
              <a:rPr lang="en-US" smtClean="0"/>
              <a:t>Extend searchPattern to handle unknown residues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Built-in Functions</a:t>
            </a:r>
            <a:endParaRPr lang="en-US" dirty="0"/>
          </a:p>
        </p:txBody>
      </p:sp>
      <p:sp>
        <p:nvSpPr>
          <p:cNvPr id="18440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843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182209-8386-4741-B4C0-69101BAD068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563563" y="2116138"/>
            <a:ext cx="41465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spcAft>
                <a:spcPct val="50000"/>
              </a:spcAft>
            </a:pPr>
            <a:r>
              <a:rPr lang="en-US" sz="1600"/>
              <a:t>&gt;&gt;&gt; import math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decibel = math.log10 (17.0)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angle = 1.5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height = math.sin(angle)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degrees = 45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angle = degrees * 2 * math.pi / 360.0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&gt;&gt;&gt; math.sin(angle)</a:t>
            </a:r>
          </a:p>
          <a:p>
            <a:pPr defTabSz="414338">
              <a:spcAft>
                <a:spcPct val="50000"/>
              </a:spcAft>
            </a:pPr>
            <a:r>
              <a:rPr lang="en-US" sz="1600"/>
              <a:t>0.707106781187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4779963" y="2668588"/>
            <a:ext cx="3449637" cy="546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To convert from degrees to radians, </a:t>
            </a:r>
          </a:p>
          <a:p>
            <a:pPr defTabSz="414338"/>
            <a:r>
              <a:rPr lang="en-US" sz="1600"/>
              <a:t>divide by 360 and multiply by 2*pi</a:t>
            </a:r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 flipH="1">
            <a:off x="4157663" y="3221038"/>
            <a:ext cx="622300" cy="692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2016125" y="5118100"/>
            <a:ext cx="4867275" cy="7413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>
              <a:spcBef>
                <a:spcPct val="50000"/>
              </a:spcBef>
            </a:pPr>
            <a:r>
              <a:rPr lang="en-US"/>
              <a:t>Can you avoid having to write the formula to</a:t>
            </a:r>
          </a:p>
          <a:p>
            <a:pPr algn="ctr" defTabSz="414338">
              <a:spcBef>
                <a:spcPct val="50000"/>
              </a:spcBef>
            </a:pPr>
            <a:r>
              <a:rPr lang="en-US"/>
              <a:t>convert degrees to radians every time?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Defining Your Own Functions</a:t>
            </a:r>
            <a:endParaRPr lang="en-US" dirty="0"/>
          </a:p>
        </p:txBody>
      </p:sp>
      <p:sp>
        <p:nvSpPr>
          <p:cNvPr id="19463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B04754-203B-AA42-86FF-1E123D3215D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847725" y="1447800"/>
            <a:ext cx="7396163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500" dirty="0"/>
              <a:t>def &lt;NAME&gt; ( &lt;LIST OF PARAMETERS&gt; ):</a:t>
            </a:r>
          </a:p>
          <a:p>
            <a:pPr defTabSz="414338"/>
            <a:r>
              <a:rPr lang="en-US" sz="2500" dirty="0"/>
              <a:t>		&lt;STATEMENTS&gt;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1758950" y="2362200"/>
            <a:ext cx="5464175" cy="14541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dirty="0"/>
              <a:t>import math</a:t>
            </a:r>
          </a:p>
          <a:p>
            <a:pPr defTabSz="414338"/>
            <a:r>
              <a:rPr lang="en-US" sz="2200" dirty="0"/>
              <a:t>def </a:t>
            </a:r>
            <a:r>
              <a:rPr lang="en-US" sz="2200" dirty="0" err="1"/>
              <a:t>radians(degrees</a:t>
            </a:r>
            <a:r>
              <a:rPr lang="en-US" sz="2200" dirty="0"/>
              <a:t>):</a:t>
            </a:r>
          </a:p>
          <a:p>
            <a:pPr defTabSz="414338"/>
            <a:r>
              <a:rPr lang="en-US" sz="2200" dirty="0"/>
              <a:t>	result = degrees * 2 * </a:t>
            </a:r>
            <a:r>
              <a:rPr lang="en-US" sz="2200" dirty="0" err="1"/>
              <a:t>math.pi</a:t>
            </a:r>
            <a:r>
              <a:rPr lang="en-US" sz="2200" dirty="0"/>
              <a:t> / 360.0</a:t>
            </a:r>
          </a:p>
          <a:p>
            <a:pPr defTabSz="414338"/>
            <a:r>
              <a:rPr lang="en-US" sz="2200" dirty="0"/>
              <a:t>	</a:t>
            </a:r>
            <a:r>
              <a:rPr lang="en-US" sz="2200" dirty="0" err="1"/>
              <a:t>return(result</a:t>
            </a:r>
            <a:r>
              <a:rPr lang="en-US" sz="2200" dirty="0"/>
              <a:t>)</a:t>
            </a: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2125663" y="3962400"/>
            <a:ext cx="4041775" cy="229974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def </a:t>
            </a:r>
            <a:r>
              <a:rPr lang="en-US" sz="1600" dirty="0" err="1">
                <a:solidFill>
                  <a:srgbClr val="000000"/>
                </a:solidFill>
              </a:rPr>
              <a:t>radians(degrees</a:t>
            </a:r>
            <a:r>
              <a:rPr lang="en-US" sz="1600" dirty="0">
                <a:solidFill>
                  <a:srgbClr val="000000"/>
                </a:solidFill>
              </a:rPr>
              <a:t>):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...     result=degrees * 2 * </a:t>
            </a:r>
            <a:r>
              <a:rPr lang="en-US" sz="1600" dirty="0" err="1">
                <a:solidFill>
                  <a:srgbClr val="000000"/>
                </a:solidFill>
              </a:rPr>
              <a:t>math.pi</a:t>
            </a:r>
            <a:r>
              <a:rPr lang="en-US" sz="1600" dirty="0">
                <a:solidFill>
                  <a:srgbClr val="000000"/>
                </a:solidFill>
              </a:rPr>
              <a:t> / 360.0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...     </a:t>
            </a:r>
            <a:r>
              <a:rPr lang="en-US" sz="1600" dirty="0" err="1">
                <a:solidFill>
                  <a:srgbClr val="000000"/>
                </a:solidFill>
              </a:rPr>
              <a:t>return(result</a:t>
            </a:r>
            <a:r>
              <a:rPr lang="en-US" sz="1600" dirty="0">
                <a:solidFill>
                  <a:srgbClr val="000000"/>
                </a:solidFill>
              </a:rPr>
              <a:t>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... </a:t>
            </a:r>
          </a:p>
          <a:p>
            <a:pPr defTabSz="414338"/>
            <a:endParaRPr lang="en-US" sz="1600" dirty="0">
              <a:solidFill>
                <a:srgbClr val="000000"/>
              </a:solidFill>
            </a:endParaRP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radians(45)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0.78539816339744828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&gt;&gt;&gt; radians(180)</a:t>
            </a:r>
          </a:p>
          <a:p>
            <a:pPr defTabSz="414338"/>
            <a:r>
              <a:rPr lang="en-US" sz="1600" dirty="0">
                <a:solidFill>
                  <a:srgbClr val="000000"/>
                </a:solidFill>
              </a:rPr>
              <a:t>3.1415926535897931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Monolithic Code</a:t>
            </a:r>
            <a:endParaRPr lang="en-US" dirty="0"/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8FDD8E-05B3-D34E-8FB5-68DA42C8722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769938" y="1978025"/>
            <a:ext cx="7396162" cy="19081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solidFill>
                  <a:srgbClr val="000000"/>
                </a:solidFill>
              </a:rPr>
              <a:t>From string import *</a:t>
            </a:r>
          </a:p>
          <a:p>
            <a:pPr defTabSz="414338"/>
            <a:endParaRPr lang="en-US" sz="1600">
              <a:solidFill>
                <a:srgbClr val="000000"/>
              </a:solidFill>
            </a:endParaRPr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cds = “atgagtgaacgtctgagcattaccccgctggggccgtatatc”</a:t>
            </a:r>
            <a:endParaRPr lang="en-US" sz="1600"/>
          </a:p>
          <a:p>
            <a:pPr defTabSz="414338"/>
            <a:endParaRPr lang="en-US" sz="1600"/>
          </a:p>
          <a:p>
            <a:pPr defTabSz="414338"/>
            <a:r>
              <a:rPr lang="en-US" sz="1600">
                <a:solidFill>
                  <a:srgbClr val="000000"/>
                </a:solidFill>
              </a:rPr>
              <a:t>gc = float(count(cds, 'g') + count(cds, 'c'))/ len(cds)</a:t>
            </a:r>
            <a:endParaRPr lang="en-US" sz="1600"/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print gc</a:t>
            </a:r>
          </a:p>
          <a:p>
            <a:pPr defTabSz="414338"/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Step 1: Wrap Reusable Code in Function</a:t>
            </a:r>
            <a:endParaRPr lang="en-US" dirty="0"/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4DD0F7-B21E-0A45-A0E1-2046F55963A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693738" y="1965325"/>
            <a:ext cx="7672387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def gcCount(sequence):</a:t>
            </a:r>
          </a:p>
          <a:p>
            <a:pPr defTabSz="414338"/>
            <a:r>
              <a:rPr lang="en-US" sz="1600"/>
              <a:t>	gc = float(count(sequence, 'g') + count(sequence, 'c'))/ len(sequence)</a:t>
            </a:r>
          </a:p>
          <a:p>
            <a:pPr defTabSz="414338"/>
            <a:r>
              <a:rPr lang="en-US" sz="1600"/>
              <a:t>	print gc</a:t>
            </a:r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685800" y="3352800"/>
            <a:ext cx="4041775" cy="7731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solidFill>
                  <a:srgbClr val="000000"/>
                </a:solidFill>
              </a:rPr>
              <a:t>&gt;&gt;&gt; gcCount(“actgaccgggat”)</a:t>
            </a:r>
          </a:p>
          <a:p>
            <a:pPr defTabSz="414338"/>
            <a:endParaRPr lang="en-US" sz="1600">
              <a:solidFill>
                <a:srgbClr val="000000"/>
              </a:solidFill>
            </a:endParaRPr>
          </a:p>
          <a:p>
            <a:pPr defTabSz="414338"/>
            <a:endParaRPr lang="en-US" sz="16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smtClean="0"/>
              <a:t>Step 2: Add function to script file</a:t>
            </a:r>
            <a:endParaRPr lang="en-US" dirty="0"/>
          </a:p>
        </p:txBody>
      </p:sp>
      <p:sp>
        <p:nvSpPr>
          <p:cNvPr id="22535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A75CD7-7A02-6349-B26A-395479FEE21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377950" y="1817688"/>
            <a:ext cx="1651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 sz="1600" i="1"/>
          </a:p>
        </p:txBody>
      </p:sp>
      <p:pic>
        <p:nvPicPr>
          <p:cNvPr id="2253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803" y="1282700"/>
            <a:ext cx="3763597" cy="397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1268413" y="5257800"/>
            <a:ext cx="670401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Save script in a file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Re-load when you want to use the functions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No need to retype your functions</a:t>
            </a:r>
          </a:p>
          <a:p>
            <a:pPr defTabSz="414338">
              <a:buFont typeface="Wingdings" pitchFamily="-112" charset="2"/>
              <a:buChar char=""/>
            </a:pPr>
            <a:r>
              <a:rPr lang="en-US" sz="1600" i="1" dirty="0"/>
              <a:t> Keep a single group of related functions and declarations in each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Powerful mechanism for creating building blocks</a:t>
            </a:r>
          </a:p>
          <a:p>
            <a:r>
              <a:rPr lang="en-US" smtClean="0"/>
              <a:t>Code reuse</a:t>
            </a:r>
          </a:p>
          <a:p>
            <a:r>
              <a:rPr lang="en-US" smtClean="0"/>
              <a:t>Modularity</a:t>
            </a:r>
          </a:p>
          <a:p>
            <a:r>
              <a:rPr lang="en-US" smtClean="0"/>
              <a:t>Abstraction (i.e. hide (or forget) irrelevant detail)</a:t>
            </a:r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Why Functions?</a:t>
            </a:r>
            <a:endParaRPr lang="en-US" dirty="0"/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0D23A8-1F91-BB4D-8102-AD54F5803D7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_Basic_62409">
  <a:themeElements>
    <a:clrScheme name="Custom 2">
      <a:dk1>
        <a:srgbClr val="000000"/>
      </a:dk1>
      <a:lt1>
        <a:sysClr val="window" lastClr="FFFFFF"/>
      </a:lt1>
      <a:dk2>
        <a:srgbClr val="000000"/>
      </a:dk2>
      <a:lt2>
        <a:srgbClr val="000000"/>
      </a:lt2>
      <a:accent1>
        <a:srgbClr val="8DB3E2"/>
      </a:accent1>
      <a:accent2>
        <a:srgbClr val="00007F"/>
      </a:accent2>
      <a:accent3>
        <a:srgbClr val="FFFFFF"/>
      </a:accent3>
      <a:accent4>
        <a:srgbClr val="000000"/>
      </a:accent4>
      <a:accent5>
        <a:srgbClr val="8DB3E2"/>
      </a:accent5>
      <a:accent6>
        <a:srgbClr val="00007F"/>
      </a:accent6>
      <a:hlink>
        <a:srgbClr val="31859B"/>
      </a:hlink>
      <a:folHlink>
        <a:srgbClr val="7692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469</TotalTime>
  <Words>3883</Words>
  <Application>Microsoft Macintosh PowerPoint</Application>
  <PresentationFormat>On-screen Show (4:3)</PresentationFormat>
  <Paragraphs>474</Paragraphs>
  <Slides>37</Slides>
  <Notes>31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PSC_Basic_62409</vt:lpstr>
      <vt:lpstr>Essential Computing for Bioinformatics</vt:lpstr>
      <vt:lpstr>Slide 2</vt:lpstr>
      <vt:lpstr>Outline</vt:lpstr>
      <vt:lpstr>Built-in Functions</vt:lpstr>
      <vt:lpstr>Defining Your Own Functions</vt:lpstr>
      <vt:lpstr>Monolithic Code</vt:lpstr>
      <vt:lpstr>Step 1: Wrap Reusable Code in Function</vt:lpstr>
      <vt:lpstr>Step 2: Add function to script file</vt:lpstr>
      <vt:lpstr>Why Functions?</vt:lpstr>
      <vt:lpstr>Function Design Guidelines</vt:lpstr>
      <vt:lpstr>Applying the Guidelines</vt:lpstr>
      <vt:lpstr>Outline</vt:lpstr>
      <vt:lpstr>Decision statements</vt:lpstr>
      <vt:lpstr>Compute the complement of a DNA base</vt:lpstr>
      <vt:lpstr>Boolean Expressions</vt:lpstr>
      <vt:lpstr>Some Useful Boolean Laws</vt:lpstr>
      <vt:lpstr>A strange Boolean function</vt:lpstr>
      <vt:lpstr>Outline</vt:lpstr>
      <vt:lpstr>Recursive Functions</vt:lpstr>
      <vt:lpstr>Recursion Basics</vt:lpstr>
      <vt:lpstr>Beware of Infinite Recursions!</vt:lpstr>
      <vt:lpstr>Practice Exercises on Functions</vt:lpstr>
      <vt:lpstr>Reversing a sequence recursively</vt:lpstr>
      <vt:lpstr>Runtime Complexity - 'Big O' Notation</vt:lpstr>
      <vt:lpstr>Runtime Complexity  -  'Big O' Notation</vt:lpstr>
      <vt:lpstr>'Big O' Notation - Factorial Example</vt:lpstr>
      <vt:lpstr>Outline</vt:lpstr>
      <vt:lpstr>Iteration</vt:lpstr>
      <vt:lpstr>Iterative Factorial</vt:lpstr>
      <vt:lpstr>Formatted Output using % operator</vt:lpstr>
      <vt:lpstr>The For Loop: Another Iteration Statement</vt:lpstr>
      <vt:lpstr>For Loop Example</vt:lpstr>
      <vt:lpstr>Revisiting code from Lecture 1</vt:lpstr>
      <vt:lpstr>Approach: Use For Loop</vt:lpstr>
      <vt:lpstr>Exercises on Functions</vt:lpstr>
      <vt:lpstr>Finding Patterns Within Sequences</vt:lpstr>
      <vt:lpstr>Homework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109</cp:revision>
  <dcterms:created xsi:type="dcterms:W3CDTF">2009-08-23T22:27:17Z</dcterms:created>
  <dcterms:modified xsi:type="dcterms:W3CDTF">2009-08-23T22:27:54Z</dcterms:modified>
</cp:coreProperties>
</file>