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</p:sldMasterIdLst>
  <p:notesMasterIdLst>
    <p:notesMasterId r:id="rId27"/>
  </p:notesMasterIdLst>
  <p:handoutMasterIdLst>
    <p:handoutMasterId r:id="rId28"/>
  </p:handoutMasterIdLst>
  <p:sldIdLst>
    <p:sldId id="261" r:id="rId2"/>
    <p:sldId id="258" r:id="rId3"/>
    <p:sldId id="325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288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viewProps" Target="viewProp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handoutMaster" Target="handoutMasters/handoutMaster1.xml"/><Relationship Id="rId26" Type="http://schemas.openxmlformats.org/officeDocument/2006/relationships/slide" Target="slides/slide25.xml"/><Relationship Id="rId30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8/23/09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BB826E-3D9B-794C-A247-9416BB3457DA}" type="slidenum">
              <a:rPr lang="en-US"/>
              <a:pPr/>
              <a:t>12</a:t>
            </a:fld>
            <a:endParaRPr lang="en-US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CB207D-FAE2-3B4E-9BAB-060D1D4ED392}" type="slidenum">
              <a:rPr lang="en-US"/>
              <a:pPr/>
              <a:t>13</a:t>
            </a:fld>
            <a:endParaRPr lang="en-US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27D993-3098-014C-B0D5-CF5CF3F36690}" type="slidenum">
              <a:rPr lang="en-US"/>
              <a:pPr/>
              <a:t>14</a:t>
            </a:fld>
            <a:endParaRPr lang="en-US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05E7A2-DFB5-9646-8BEF-8CA137C6191D}" type="slidenum">
              <a:rPr lang="en-US"/>
              <a:pPr/>
              <a:t>15</a:t>
            </a:fld>
            <a:endParaRPr lang="en-US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AD0DE-D0EF-0F44-AB19-421349904D5B}" type="slidenum">
              <a:rPr lang="en-US"/>
              <a:pPr/>
              <a:t>16</a:t>
            </a:fld>
            <a:endParaRPr lang="en-US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F81113-4226-9042-94C8-309CFEA60A45}" type="slidenum">
              <a:rPr lang="en-US"/>
              <a:pPr/>
              <a:t>17</a:t>
            </a:fld>
            <a:endParaRPr lang="en-US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1DD3F1-A224-FA41-848D-D8CBAF2E35F3}" type="slidenum">
              <a:rPr lang="en-US"/>
              <a:pPr/>
              <a:t>18</a:t>
            </a:fld>
            <a:endParaRPr lang="en-US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720F9B-EEEC-2844-B3DB-092513BD679D}" type="slidenum">
              <a:rPr lang="en-US"/>
              <a:pPr/>
              <a:t>19</a:t>
            </a:fld>
            <a:endParaRPr lang="en-US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DF9B1-E033-DD40-8D49-3E02E330167B}" type="slidenum">
              <a:rPr lang="en-US"/>
              <a:pPr/>
              <a:t>20</a:t>
            </a:fld>
            <a:endParaRPr lang="en-US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546067-60F7-BE47-889F-C1020E4BA5CC}" type="slidenum">
              <a:rPr lang="en-US"/>
              <a:pPr/>
              <a:t>21</a:t>
            </a:fld>
            <a:endParaRPr lang="en-US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112" charset="2"/>
              <a:buNone/>
            </a:pPr>
            <a:endParaRPr lang="en-US" sz="1600" dirty="0">
              <a:latin typeface="Arial" pitchFamily="-112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42A422-0322-1B42-B2C0-C2414CA61EAE}" type="slidenum">
              <a:rPr lang="en-US"/>
              <a:pPr/>
              <a:t>22</a:t>
            </a:fld>
            <a:endParaRPr lang="en-US"/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32EA8-9AFD-D94E-9E9D-26DCF82F205D}" type="slidenum">
              <a:rPr lang="en-US"/>
              <a:pPr/>
              <a:t>23</a:t>
            </a:fld>
            <a:endParaRPr lang="en-US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FB9731-A238-474A-9960-9D334B7BA30D}" type="slidenum">
              <a:rPr lang="en-US"/>
              <a:pPr/>
              <a:t>24</a:t>
            </a:fld>
            <a:endParaRPr lang="en-US"/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99BA23-81D1-7246-9078-BF2D07748F6C}" type="slidenum">
              <a:rPr lang="en-US"/>
              <a:pPr/>
              <a:t>25</a:t>
            </a:fld>
            <a:endParaRPr lang="en-US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1B5E4-9D88-554C-A514-98EC31BCA309}" type="slidenum">
              <a:rPr lang="en-US"/>
              <a:pPr/>
              <a:t>5</a:t>
            </a:fld>
            <a:endParaRPr lang="en-US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6B54D-5EE0-B04D-94C0-4AB688A10DF9}" type="slidenum">
              <a:rPr lang="en-US"/>
              <a:pPr/>
              <a:t>6</a:t>
            </a:fld>
            <a:endParaRPr lang="en-US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EF4A1A-12FB-0142-8A08-59DD3DB13628}" type="slidenum">
              <a:rPr lang="en-US"/>
              <a:pPr/>
              <a:t>7</a:t>
            </a:fld>
            <a:endParaRPr lang="en-US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671035-5041-9A4D-A5D4-8F4560DD83E4}" type="slidenum">
              <a:rPr lang="en-US"/>
              <a:pPr/>
              <a:t>8</a:t>
            </a:fld>
            <a:endParaRPr lang="en-US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5AA2FC-AD20-6B48-B795-BADDDB05F24F}" type="slidenum">
              <a:rPr lang="en-US"/>
              <a:pPr/>
              <a:t>9</a:t>
            </a:fld>
            <a:endParaRPr lang="en-US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730D38-C785-F04C-AB21-83E7CA55F9E1}" type="slidenum">
              <a:rPr lang="en-US"/>
              <a:pPr/>
              <a:t>10</a:t>
            </a:fld>
            <a:endParaRPr lang="en-US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993481-ABD8-4647-A215-84F44CF48F2F}" type="slidenum">
              <a:rPr lang="en-US"/>
              <a:pPr/>
              <a:t>11</a:t>
            </a:fld>
            <a:endParaRPr lang="en-US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z="1300" dirty="0">
              <a:latin typeface="Courier New" pitchFamily="-11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7620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4196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5626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1295400"/>
            <a:ext cx="8382000" cy="48006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 dirty="0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 dirty="0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ourier New" pitchFamily="49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ourier New" pitchFamily="49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282700" y="6330950"/>
            <a:ext cx="7416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E67C56-D95B-4243-BD16-AFA87C5AF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10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64" r:id="rId2"/>
    <p:sldLayoutId id="2147483665" r:id="rId3"/>
    <p:sldLayoutId id="2147483693" r:id="rId4"/>
    <p:sldLayoutId id="2147483694" r:id="rId5"/>
    <p:sldLayoutId id="2147483695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image" Target="../media/image11.png"/><Relationship Id="rId4" Type="http://schemas.openxmlformats.org/officeDocument/2006/relationships/image" Target="../media/image9.gif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gif"/><Relationship Id="rId5" Type="http://schemas.openxmlformats.org/officeDocument/2006/relationships/image" Target="../media/image10.pd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image" Target="../media/image11.png"/><Relationship Id="rId4" Type="http://schemas.openxmlformats.org/officeDocument/2006/relationships/image" Target="../media/image9.gi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gif"/><Relationship Id="rId5" Type="http://schemas.openxmlformats.org/officeDocument/2006/relationships/image" Target="../media/image10.pd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pd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image" Target="../media/image17.pd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6.jpeg"/><Relationship Id="rId5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4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6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  <a:p>
            <a:r>
              <a:rPr lang="en-US" sz="900" dirty="0" smtClean="0">
                <a:latin typeface="+mj-lt"/>
              </a:rPr>
              <a:t>Reference: How to Think Like a Computer Scientist: Learning with Python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73225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/>
              <a:t>Lecture 2</a:t>
            </a:r>
          </a:p>
          <a:p>
            <a:pPr algn="ctr" defTabSz="414338"/>
            <a:endParaRPr lang="en-US" sz="2200" dirty="0"/>
          </a:p>
          <a:p>
            <a:pPr algn="ctr" defTabSz="414338"/>
            <a:r>
              <a:rPr lang="en-US" sz="2200" dirty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Controlling </a:t>
            </a:r>
            <a:r>
              <a:rPr lang="en-US" sz="2200" dirty="0"/>
              <a:t>the flow of your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What is computing then?</a:t>
            </a: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D449FE-8531-9C42-9E3F-3EEC06D825B8}" type="slidenum">
              <a:rPr lang="en-US"/>
              <a:pPr/>
              <a:t>10</a:t>
            </a:fld>
            <a:endParaRPr lang="en-US"/>
          </a:p>
        </p:txBody>
      </p:sp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3429000" y="2667000"/>
            <a:ext cx="1790700" cy="167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Algorithmic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Computation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Function</a:t>
            </a:r>
          </a:p>
        </p:txBody>
      </p:sp>
      <p:sp>
        <p:nvSpPr>
          <p:cNvPr id="21510" name="Oval 4"/>
          <p:cNvSpPr>
            <a:spLocks noChangeArrowheads="1"/>
          </p:cNvSpPr>
          <p:nvPr/>
        </p:nvSpPr>
        <p:spPr bwMode="auto">
          <a:xfrm>
            <a:off x="685800" y="2895600"/>
            <a:ext cx="1371600" cy="1219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Input</a:t>
            </a:r>
          </a:p>
          <a:p>
            <a:pPr algn="ctr"/>
            <a:r>
              <a:rPr lang="en-US" sz="2000">
                <a:latin typeface="Times New Roman" pitchFamily="-112" charset="0"/>
              </a:rPr>
              <a:t>Information</a:t>
            </a:r>
          </a:p>
        </p:txBody>
      </p:sp>
      <p:sp>
        <p:nvSpPr>
          <p:cNvPr id="21511" name="Oval 5"/>
          <p:cNvSpPr>
            <a:spLocks noChangeArrowheads="1"/>
          </p:cNvSpPr>
          <p:nvPr/>
        </p:nvSpPr>
        <p:spPr bwMode="auto">
          <a:xfrm>
            <a:off x="6858000" y="2895600"/>
            <a:ext cx="1371600" cy="1219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Output</a:t>
            </a:r>
          </a:p>
          <a:p>
            <a:pPr algn="ctr"/>
            <a:r>
              <a:rPr lang="en-US" sz="2000">
                <a:latin typeface="Times New Roman" pitchFamily="-112" charset="0"/>
              </a:rPr>
              <a:t>Information</a:t>
            </a:r>
          </a:p>
        </p:txBody>
      </p:sp>
      <p:sp>
        <p:nvSpPr>
          <p:cNvPr id="21512" name="AutoShape 6"/>
          <p:cNvSpPr>
            <a:spLocks noChangeArrowheads="1"/>
          </p:cNvSpPr>
          <p:nvPr/>
        </p:nvSpPr>
        <p:spPr bwMode="auto">
          <a:xfrm>
            <a:off x="2419350" y="3162300"/>
            <a:ext cx="914400" cy="6858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3" name="AutoShape 7"/>
          <p:cNvSpPr>
            <a:spLocks noChangeArrowheads="1"/>
          </p:cNvSpPr>
          <p:nvPr/>
        </p:nvSpPr>
        <p:spPr bwMode="auto">
          <a:xfrm>
            <a:off x="5581650" y="3162300"/>
            <a:ext cx="914400" cy="6858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1117600" y="4584700"/>
            <a:ext cx="650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Computing is the study of Computation:</a:t>
            </a:r>
          </a:p>
          <a:p>
            <a:pPr algn="ctr">
              <a:defRPr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the process of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transforming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The Computation Process</a:t>
            </a: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76E3A2-41F2-3444-A8DF-D7796CEC1836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00200" y="1981200"/>
            <a:ext cx="1666875" cy="2041525"/>
            <a:chOff x="1008" y="1248"/>
            <a:chExt cx="1050" cy="1286"/>
          </a:xfrm>
        </p:grpSpPr>
        <p:sp>
          <p:nvSpPr>
            <p:cNvPr id="22552" name="Text Box 4"/>
            <p:cNvSpPr txBox="1">
              <a:spLocks noChangeArrowheads="1"/>
            </p:cNvSpPr>
            <p:nvPr/>
          </p:nvSpPr>
          <p:spPr bwMode="auto">
            <a:xfrm>
              <a:off x="1530" y="2125"/>
              <a:ext cx="528" cy="409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Arial" pitchFamily="-112" charset="0"/>
                </a:rPr>
                <a:t>011011001010100101…</a:t>
              </a: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008" y="1248"/>
              <a:ext cx="672" cy="1056"/>
              <a:chOff x="1008" y="1248"/>
              <a:chExt cx="672" cy="1056"/>
            </a:xfrm>
          </p:grpSpPr>
          <p:sp>
            <p:nvSpPr>
              <p:cNvPr id="22554" name="Oval 6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encode</a:t>
                </a:r>
              </a:p>
            </p:txBody>
          </p:sp>
          <p:sp>
            <p:nvSpPr>
              <p:cNvPr id="22555" name="AutoShape 7"/>
              <p:cNvSpPr>
                <a:spLocks noChangeArrowheads="1"/>
              </p:cNvSpPr>
              <p:nvPr/>
            </p:nvSpPr>
            <p:spPr bwMode="auto">
              <a:xfrm>
                <a:off x="1248" y="2160"/>
                <a:ext cx="192" cy="144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352800" y="1981200"/>
            <a:ext cx="3273425" cy="2430463"/>
            <a:chOff x="2112" y="1248"/>
            <a:chExt cx="2062" cy="1531"/>
          </a:xfrm>
        </p:grpSpPr>
        <p:sp>
          <p:nvSpPr>
            <p:cNvPr id="22547" name="Text Box 9"/>
            <p:cNvSpPr txBox="1">
              <a:spLocks noChangeArrowheads="1"/>
            </p:cNvSpPr>
            <p:nvPr/>
          </p:nvSpPr>
          <p:spPr bwMode="auto">
            <a:xfrm>
              <a:off x="3646" y="2125"/>
              <a:ext cx="528" cy="409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Arial" pitchFamily="-112" charset="0"/>
                </a:rPr>
                <a:t>011011001010100101…</a:t>
              </a:r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112" y="1248"/>
              <a:ext cx="1536" cy="1056"/>
              <a:chOff x="2112" y="1248"/>
              <a:chExt cx="1536" cy="1056"/>
            </a:xfrm>
          </p:grpSpPr>
          <p:sp>
            <p:nvSpPr>
              <p:cNvPr id="22550" name="Oval 11"/>
              <p:cNvSpPr>
                <a:spLocks noChangeArrowheads="1"/>
              </p:cNvSpPr>
              <p:nvPr/>
            </p:nvSpPr>
            <p:spPr bwMode="auto">
              <a:xfrm>
                <a:off x="2544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compute</a:t>
                </a:r>
              </a:p>
            </p:txBody>
          </p:sp>
          <p:sp>
            <p:nvSpPr>
              <p:cNvPr id="22551" name="AutoShape 12"/>
              <p:cNvSpPr>
                <a:spLocks noChangeArrowheads="1"/>
              </p:cNvSpPr>
              <p:nvPr/>
            </p:nvSpPr>
            <p:spPr bwMode="auto">
              <a:xfrm>
                <a:off x="2112" y="2160"/>
                <a:ext cx="1536" cy="144"/>
              </a:xfrm>
              <a:prstGeom prst="rightArrow">
                <a:avLst>
                  <a:gd name="adj1" fmla="val 44444"/>
                  <a:gd name="adj2" fmla="val 104741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  <p:pic>
          <p:nvPicPr>
            <p:cNvPr id="22549" name="Picture 13" descr="j02888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95" y="1879"/>
              <a:ext cx="914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533400" y="2747963"/>
            <a:ext cx="1360488" cy="1901825"/>
            <a:chOff x="336" y="1921"/>
            <a:chExt cx="857" cy="1198"/>
          </a:xfrm>
        </p:grpSpPr>
        <p:pic>
          <p:nvPicPr>
            <p:cNvPr id="22545" name="Picture 15" descr="j0234752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6" y="1921"/>
              <a:ext cx="857" cy="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6" name="Text Box 16"/>
            <p:cNvSpPr txBox="1">
              <a:spLocks noChangeArrowheads="1"/>
            </p:cNvSpPr>
            <p:nvPr/>
          </p:nvSpPr>
          <p:spPr bwMode="auto">
            <a:xfrm>
              <a:off x="336" y="2831"/>
              <a:ext cx="8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  <a:latin typeface="Arial" pitchFamily="-112" charset="0"/>
                </a:rPr>
                <a:t>Problem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6400800" y="1981200"/>
            <a:ext cx="2366963" cy="2824163"/>
            <a:chOff x="4032" y="1248"/>
            <a:chExt cx="1491" cy="1779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032" y="1248"/>
              <a:ext cx="672" cy="1056"/>
              <a:chOff x="4080" y="1248"/>
              <a:chExt cx="672" cy="1056"/>
            </a:xfrm>
          </p:grpSpPr>
          <p:sp>
            <p:nvSpPr>
              <p:cNvPr id="22543" name="Oval 19"/>
              <p:cNvSpPr>
                <a:spLocks noChangeArrowheads="1"/>
              </p:cNvSpPr>
              <p:nvPr/>
            </p:nvSpPr>
            <p:spPr bwMode="auto">
              <a:xfrm>
                <a:off x="4080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decode</a:t>
                </a:r>
              </a:p>
            </p:txBody>
          </p:sp>
          <p:sp>
            <p:nvSpPr>
              <p:cNvPr id="22544" name="AutoShape 20"/>
              <p:cNvSpPr>
                <a:spLocks noChangeArrowheads="1"/>
              </p:cNvSpPr>
              <p:nvPr/>
            </p:nvSpPr>
            <p:spPr bwMode="auto">
              <a:xfrm>
                <a:off x="4320" y="2160"/>
                <a:ext cx="192" cy="144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4512" y="1632"/>
              <a:ext cx="1011" cy="1395"/>
              <a:chOff x="4512" y="1821"/>
              <a:chExt cx="1011" cy="1395"/>
            </a:xfrm>
          </p:grpSpPr>
          <p:pic>
            <p:nvPicPr>
              <p:cNvPr id="22541" name="Picture 22" descr="j0082259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5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6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4512" y="1821"/>
                <a:ext cx="1011" cy="11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542" name="Text Box 23"/>
              <p:cNvSpPr txBox="1">
                <a:spLocks noChangeArrowheads="1"/>
              </p:cNvSpPr>
              <p:nvPr/>
            </p:nvSpPr>
            <p:spPr bwMode="auto">
              <a:xfrm>
                <a:off x="4656" y="2928"/>
                <a:ext cx="81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solidFill>
                      <a:schemeClr val="bg1"/>
                    </a:solidFill>
                    <a:latin typeface="Arial" pitchFamily="-112" charset="0"/>
                  </a:rPr>
                  <a:t>Solution</a:t>
                </a:r>
              </a:p>
            </p:txBody>
          </p:sp>
        </p:grpSp>
      </p:grpSp>
      <p:sp>
        <p:nvSpPr>
          <p:cNvPr id="22537" name="Rectangle 27"/>
          <p:cNvSpPr>
            <a:spLocks noChangeArrowheads="1"/>
          </p:cNvSpPr>
          <p:nvPr/>
        </p:nvSpPr>
        <p:spPr bwMode="auto">
          <a:xfrm>
            <a:off x="2184400" y="4062413"/>
            <a:ext cx="13573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Information</a:t>
            </a:r>
          </a:p>
        </p:txBody>
      </p:sp>
      <p:sp>
        <p:nvSpPr>
          <p:cNvPr id="22538" name="Rectangle 28"/>
          <p:cNvSpPr>
            <a:spLocks noChangeArrowheads="1"/>
          </p:cNvSpPr>
          <p:nvPr/>
        </p:nvSpPr>
        <p:spPr bwMode="auto">
          <a:xfrm>
            <a:off x="5519738" y="4060825"/>
            <a:ext cx="13573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Fundamental Questions Addressed by the Discipline of Computing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77DA7E-96C6-1146-9CAD-6842631C9F6F}" type="slidenum">
              <a:rPr lang="en-US"/>
              <a:pPr/>
              <a:t>12</a:t>
            </a:fld>
            <a:endParaRPr lang="en-US"/>
          </a:p>
        </p:txBody>
      </p:sp>
      <p:sp>
        <p:nvSpPr>
          <p:cNvPr id="235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057400"/>
            <a:ext cx="7772400" cy="2819400"/>
          </a:xfrm>
        </p:spPr>
        <p:txBody>
          <a:bodyPr/>
          <a:lstStyle/>
          <a:p>
            <a:pPr eaLnBrk="1" hangingPunct="1"/>
            <a:r>
              <a:rPr lang="en-US">
                <a:latin typeface="Gill Sans MT" pitchFamily="-112" charset="-18"/>
              </a:rPr>
              <a:t>What is the nature of computation?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What can be computed?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What can be computed efficiently?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How can we build computing devices?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77724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The Computation Process</a:t>
            </a:r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67CF22-BA78-3840-AC40-30C45D785D15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89100" y="1666875"/>
            <a:ext cx="1666875" cy="2041525"/>
            <a:chOff x="1008" y="1248"/>
            <a:chExt cx="1050" cy="1286"/>
          </a:xfrm>
        </p:grpSpPr>
        <p:sp>
          <p:nvSpPr>
            <p:cNvPr id="24608" name="Text Box 4"/>
            <p:cNvSpPr txBox="1">
              <a:spLocks noChangeArrowheads="1"/>
            </p:cNvSpPr>
            <p:nvPr/>
          </p:nvSpPr>
          <p:spPr bwMode="auto">
            <a:xfrm>
              <a:off x="1530" y="2125"/>
              <a:ext cx="528" cy="409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Arial" pitchFamily="-112" charset="0"/>
                </a:rPr>
                <a:t>011011001010100101…</a:t>
              </a: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008" y="1248"/>
              <a:ext cx="672" cy="1056"/>
              <a:chOff x="1008" y="1248"/>
              <a:chExt cx="672" cy="1056"/>
            </a:xfrm>
          </p:grpSpPr>
          <p:sp>
            <p:nvSpPr>
              <p:cNvPr id="24610" name="Oval 6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encode</a:t>
                </a:r>
              </a:p>
            </p:txBody>
          </p:sp>
          <p:sp>
            <p:nvSpPr>
              <p:cNvPr id="24611" name="AutoShape 7"/>
              <p:cNvSpPr>
                <a:spLocks noChangeArrowheads="1"/>
              </p:cNvSpPr>
              <p:nvPr/>
            </p:nvSpPr>
            <p:spPr bwMode="auto">
              <a:xfrm>
                <a:off x="1248" y="2160"/>
                <a:ext cx="192" cy="144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352800" y="1666875"/>
            <a:ext cx="3273425" cy="2430463"/>
            <a:chOff x="2112" y="1248"/>
            <a:chExt cx="2062" cy="1531"/>
          </a:xfrm>
        </p:grpSpPr>
        <p:sp>
          <p:nvSpPr>
            <p:cNvPr id="24603" name="Text Box 9"/>
            <p:cNvSpPr txBox="1">
              <a:spLocks noChangeArrowheads="1"/>
            </p:cNvSpPr>
            <p:nvPr/>
          </p:nvSpPr>
          <p:spPr bwMode="auto">
            <a:xfrm>
              <a:off x="3646" y="2125"/>
              <a:ext cx="528" cy="409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Arial" pitchFamily="-112" charset="0"/>
                </a:rPr>
                <a:t>011011001010100101…</a:t>
              </a:r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112" y="1248"/>
              <a:ext cx="1536" cy="1056"/>
              <a:chOff x="2112" y="1248"/>
              <a:chExt cx="1536" cy="1056"/>
            </a:xfrm>
          </p:grpSpPr>
          <p:sp>
            <p:nvSpPr>
              <p:cNvPr id="24606" name="Oval 11"/>
              <p:cNvSpPr>
                <a:spLocks noChangeArrowheads="1"/>
              </p:cNvSpPr>
              <p:nvPr/>
            </p:nvSpPr>
            <p:spPr bwMode="auto">
              <a:xfrm>
                <a:off x="2544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compute</a:t>
                </a:r>
              </a:p>
            </p:txBody>
          </p:sp>
          <p:sp>
            <p:nvSpPr>
              <p:cNvPr id="24607" name="AutoShape 12"/>
              <p:cNvSpPr>
                <a:spLocks noChangeArrowheads="1"/>
              </p:cNvSpPr>
              <p:nvPr/>
            </p:nvSpPr>
            <p:spPr bwMode="auto">
              <a:xfrm>
                <a:off x="2112" y="2160"/>
                <a:ext cx="1536" cy="144"/>
              </a:xfrm>
              <a:prstGeom prst="rightArrow">
                <a:avLst>
                  <a:gd name="adj1" fmla="val 44444"/>
                  <a:gd name="adj2" fmla="val 104741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  <p:pic>
          <p:nvPicPr>
            <p:cNvPr id="24605" name="Picture 13" descr="j0288895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95" y="1879"/>
              <a:ext cx="914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533400" y="2433638"/>
            <a:ext cx="1360488" cy="1901825"/>
            <a:chOff x="336" y="1921"/>
            <a:chExt cx="857" cy="1198"/>
          </a:xfrm>
        </p:grpSpPr>
        <p:pic>
          <p:nvPicPr>
            <p:cNvPr id="24601" name="Picture 15" descr="j0234752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6" y="1921"/>
              <a:ext cx="857" cy="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602" name="Text Box 16"/>
            <p:cNvSpPr txBox="1">
              <a:spLocks noChangeArrowheads="1"/>
            </p:cNvSpPr>
            <p:nvPr/>
          </p:nvSpPr>
          <p:spPr bwMode="auto">
            <a:xfrm>
              <a:off x="336" y="2831"/>
              <a:ext cx="8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  <a:latin typeface="Arial" pitchFamily="-112" charset="0"/>
                </a:rPr>
                <a:t>Problem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6400800" y="1666875"/>
            <a:ext cx="2366963" cy="2824163"/>
            <a:chOff x="4032" y="1248"/>
            <a:chExt cx="1491" cy="1779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032" y="1248"/>
              <a:ext cx="672" cy="1056"/>
              <a:chOff x="4080" y="1248"/>
              <a:chExt cx="672" cy="1056"/>
            </a:xfrm>
          </p:grpSpPr>
          <p:sp>
            <p:nvSpPr>
              <p:cNvPr id="24599" name="Oval 19"/>
              <p:cNvSpPr>
                <a:spLocks noChangeArrowheads="1"/>
              </p:cNvSpPr>
              <p:nvPr/>
            </p:nvSpPr>
            <p:spPr bwMode="auto">
              <a:xfrm>
                <a:off x="4080" y="1248"/>
                <a:ext cx="672" cy="28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2000">
                    <a:latin typeface="Arial" pitchFamily="-112" charset="0"/>
                  </a:rPr>
                  <a:t>decode</a:t>
                </a:r>
              </a:p>
            </p:txBody>
          </p:sp>
          <p:sp>
            <p:nvSpPr>
              <p:cNvPr id="24600" name="AutoShape 20"/>
              <p:cNvSpPr>
                <a:spLocks noChangeArrowheads="1"/>
              </p:cNvSpPr>
              <p:nvPr/>
            </p:nvSpPr>
            <p:spPr bwMode="auto">
              <a:xfrm>
                <a:off x="4320" y="2160"/>
                <a:ext cx="192" cy="144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4512" y="1632"/>
              <a:ext cx="1011" cy="1395"/>
              <a:chOff x="4512" y="1821"/>
              <a:chExt cx="1011" cy="1395"/>
            </a:xfrm>
          </p:grpSpPr>
          <p:pic>
            <p:nvPicPr>
              <p:cNvPr id="24597" name="Picture 22" descr="j0082259"/>
              <p:cNvPicPr>
                <a:picLocks noChangeAspect="1" noChangeArrowheads="1"/>
              </p:cNvPicPr>
              <p:nvPr/>
            </p:nvPicPr>
            <mc:AlternateContent>
              <mc:Choice xmlns:ma="http://schemas.microsoft.com/office/mac/drawingml/2008/main" Requires="ma">
                <p:blipFill>
                  <a:blip r:embed="rId5"/>
                  <a:srcRect/>
                  <a:stretch>
                    <a:fillRect/>
                  </a:stretch>
                </p:blipFill>
              </mc:Choice>
              <mc:Fallback>
                <p:blipFill>
                  <a:blip r:embed="rId6"/>
                  <a:srcRect/>
                  <a:stretch>
                    <a:fillRect/>
                  </a:stretch>
                </p:blipFill>
              </mc:Fallback>
            </mc:AlternateContent>
            <p:spPr bwMode="auto">
              <a:xfrm>
                <a:off x="4512" y="1821"/>
                <a:ext cx="1011" cy="11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598" name="Text Box 23"/>
              <p:cNvSpPr txBox="1">
                <a:spLocks noChangeArrowheads="1"/>
              </p:cNvSpPr>
              <p:nvPr/>
            </p:nvSpPr>
            <p:spPr bwMode="auto">
              <a:xfrm>
                <a:off x="4656" y="2928"/>
                <a:ext cx="81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>
                    <a:solidFill>
                      <a:schemeClr val="bg1"/>
                    </a:solidFill>
                    <a:latin typeface="Arial" pitchFamily="-112" charset="0"/>
                  </a:rPr>
                  <a:t>Solution</a:t>
                </a:r>
              </a:p>
            </p:txBody>
          </p:sp>
        </p:grpSp>
      </p:grpSp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2286000" y="3838575"/>
            <a:ext cx="1047750" cy="1600200"/>
            <a:chOff x="1440" y="2592"/>
            <a:chExt cx="660" cy="1008"/>
          </a:xfrm>
        </p:grpSpPr>
        <p:sp>
          <p:nvSpPr>
            <p:cNvPr id="24593" name="Text Box 25"/>
            <p:cNvSpPr txBox="1">
              <a:spLocks noChangeArrowheads="1"/>
            </p:cNvSpPr>
            <p:nvPr/>
          </p:nvSpPr>
          <p:spPr bwMode="auto">
            <a:xfrm>
              <a:off x="1440" y="3312"/>
              <a:ext cx="6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Integer</a:t>
              </a:r>
            </a:p>
          </p:txBody>
        </p:sp>
        <p:sp>
          <p:nvSpPr>
            <p:cNvPr id="24594" name="Line 26"/>
            <p:cNvSpPr>
              <a:spLocks noChangeShapeType="1"/>
            </p:cNvSpPr>
            <p:nvPr/>
          </p:nvSpPr>
          <p:spPr bwMode="auto">
            <a:xfrm flipV="1">
              <a:off x="1770" y="2592"/>
              <a:ext cx="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grpSp>
        <p:nvGrpSpPr>
          <p:cNvPr id="11" name="Group 27"/>
          <p:cNvGrpSpPr>
            <a:grpSpLocks/>
          </p:cNvGrpSpPr>
          <p:nvPr/>
        </p:nvGrpSpPr>
        <p:grpSpPr bwMode="auto">
          <a:xfrm>
            <a:off x="5638800" y="3724275"/>
            <a:ext cx="1047750" cy="1600200"/>
            <a:chOff x="3552" y="2544"/>
            <a:chExt cx="660" cy="1008"/>
          </a:xfrm>
        </p:grpSpPr>
        <p:sp>
          <p:nvSpPr>
            <p:cNvPr id="24591" name="Text Box 28"/>
            <p:cNvSpPr txBox="1">
              <a:spLocks noChangeArrowheads="1"/>
            </p:cNvSpPr>
            <p:nvPr/>
          </p:nvSpPr>
          <p:spPr bwMode="auto">
            <a:xfrm>
              <a:off x="3552" y="3264"/>
              <a:ext cx="6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Integer</a:t>
              </a:r>
            </a:p>
          </p:txBody>
        </p:sp>
        <p:sp>
          <p:nvSpPr>
            <p:cNvPr id="24592" name="Line 29"/>
            <p:cNvSpPr>
              <a:spLocks noChangeShapeType="1"/>
            </p:cNvSpPr>
            <p:nvPr/>
          </p:nvSpPr>
          <p:spPr bwMode="auto">
            <a:xfrm flipV="1">
              <a:off x="3882" y="2544"/>
              <a:ext cx="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3967163" y="4181475"/>
            <a:ext cx="1268412" cy="1584325"/>
            <a:chOff x="2499" y="2832"/>
            <a:chExt cx="799" cy="998"/>
          </a:xfrm>
        </p:grpSpPr>
        <p:sp>
          <p:nvSpPr>
            <p:cNvPr id="24589" name="Text Box 31"/>
            <p:cNvSpPr txBox="1">
              <a:spLocks noChangeArrowheads="1"/>
            </p:cNvSpPr>
            <p:nvPr/>
          </p:nvSpPr>
          <p:spPr bwMode="auto">
            <a:xfrm>
              <a:off x="2499" y="3312"/>
              <a:ext cx="79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Integer</a:t>
              </a:r>
            </a:p>
            <a:p>
              <a:pPr algn="ctr"/>
              <a:r>
                <a:rPr lang="en-US" sz="2400">
                  <a:latin typeface="Times New Roman" pitchFamily="-112" charset="0"/>
                </a:rPr>
                <a:t>Function</a:t>
              </a:r>
            </a:p>
          </p:txBody>
        </p:sp>
        <p:sp>
          <p:nvSpPr>
            <p:cNvPr id="24590" name="Line 32"/>
            <p:cNvSpPr>
              <a:spLocks noChangeShapeType="1"/>
            </p:cNvSpPr>
            <p:nvPr/>
          </p:nvSpPr>
          <p:spPr bwMode="auto">
            <a:xfrm flipV="1">
              <a:off x="2895" y="2832"/>
              <a:ext cx="0" cy="48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24588" name="Text Box 33"/>
          <p:cNvSpPr txBox="1">
            <a:spLocks noChangeArrowheads="1"/>
          </p:cNvSpPr>
          <p:nvPr/>
        </p:nvSpPr>
        <p:spPr bwMode="auto">
          <a:xfrm>
            <a:off x="1835150" y="5822950"/>
            <a:ext cx="5411788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Every Algorithm is in Essence an Integer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-190500"/>
            <a:ext cx="7772400" cy="1371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Computability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DDA479-67A3-F042-A9CC-CED061245C0D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31925" y="2209800"/>
            <a:ext cx="6340475" cy="2819400"/>
            <a:chOff x="902" y="1392"/>
            <a:chExt cx="3994" cy="1776"/>
          </a:xfrm>
        </p:grpSpPr>
        <p:sp>
          <p:nvSpPr>
            <p:cNvPr id="25615" name="Rectangle 4"/>
            <p:cNvSpPr>
              <a:spLocks noChangeArrowheads="1"/>
            </p:cNvSpPr>
            <p:nvPr/>
          </p:nvSpPr>
          <p:spPr bwMode="auto">
            <a:xfrm>
              <a:off x="912" y="1392"/>
              <a:ext cx="3984" cy="1776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5616" name="Text Box 5"/>
            <p:cNvSpPr txBox="1">
              <a:spLocks noChangeArrowheads="1"/>
            </p:cNvSpPr>
            <p:nvPr/>
          </p:nvSpPr>
          <p:spPr bwMode="auto">
            <a:xfrm>
              <a:off x="902" y="1418"/>
              <a:ext cx="180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>
                  <a:solidFill>
                    <a:schemeClr val="bg1"/>
                  </a:solidFill>
                  <a:latin typeface="Times New Roman" pitchFamily="-112" charset="0"/>
                </a:rPr>
                <a:t>All Integer Functions </a:t>
              </a:r>
            </a:p>
            <a:p>
              <a:pPr algn="ctr"/>
              <a:r>
                <a:rPr lang="en-US" sz="2400">
                  <a:solidFill>
                    <a:schemeClr val="bg1"/>
                  </a:solidFill>
                  <a:latin typeface="Times New Roman" pitchFamily="-112" charset="0"/>
                </a:rPr>
                <a:t>(IF)</a:t>
              </a:r>
            </a:p>
          </p:txBody>
        </p:sp>
      </p:grp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2743200" y="2971800"/>
            <a:ext cx="3505200" cy="1600200"/>
          </a:xfrm>
          <a:prstGeom prst="ellipse">
            <a:avLst/>
          </a:prstGeom>
          <a:noFill/>
          <a:ln w="9525">
            <a:solidFill>
              <a:srgbClr val="FFFF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Computable</a:t>
            </a:r>
          </a:p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Integer Functions </a:t>
            </a:r>
          </a:p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(CF)</a:t>
            </a: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6477000" y="1981200"/>
            <a:ext cx="2209800" cy="1066800"/>
          </a:xfrm>
          <a:prstGeom prst="cloudCallout">
            <a:avLst>
              <a:gd name="adj1" fmla="val -15949"/>
              <a:gd name="adj2" fmla="val -30356"/>
            </a:avLst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800">
                <a:latin typeface="Times New Roman" pitchFamily="-112" charset="0"/>
              </a:rPr>
              <a:t>IF </a:t>
            </a:r>
            <a:r>
              <a:rPr lang="en-US" sz="4000">
                <a:latin typeface="ＭＳ ゴシック" pitchFamily="-112" charset="-128"/>
                <a:ea typeface="Arial Unicode MS" pitchFamily="-112" charset="0"/>
                <a:cs typeface="Arial Unicode MS" pitchFamily="-112" charset="0"/>
              </a:rPr>
              <a:t>≟</a:t>
            </a:r>
            <a:r>
              <a:rPr lang="en-US" sz="2800">
                <a:latin typeface="Times New Roman" pitchFamily="-112" charset="0"/>
                <a:ea typeface="Arial Unicode MS" pitchFamily="-112" charset="0"/>
                <a:cs typeface="Arial Unicode MS" pitchFamily="-112" charset="0"/>
              </a:rPr>
              <a:t> CF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55900" y="1981200"/>
            <a:ext cx="5918200" cy="4108450"/>
            <a:chOff x="1736" y="1248"/>
            <a:chExt cx="3728" cy="2588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4224" y="2592"/>
              <a:ext cx="826" cy="1244"/>
              <a:chOff x="4224" y="2592"/>
              <a:chExt cx="826" cy="1244"/>
            </a:xfrm>
          </p:grpSpPr>
          <p:sp>
            <p:nvSpPr>
              <p:cNvPr id="25612" name="Oval 10"/>
              <p:cNvSpPr>
                <a:spLocks noChangeArrowheads="1"/>
              </p:cNvSpPr>
              <p:nvPr/>
            </p:nvSpPr>
            <p:spPr bwMode="auto">
              <a:xfrm>
                <a:off x="4224" y="2592"/>
                <a:ext cx="48" cy="4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25613" name="Line 11"/>
              <p:cNvSpPr>
                <a:spLocks noChangeShapeType="1"/>
              </p:cNvSpPr>
              <p:nvPr/>
            </p:nvSpPr>
            <p:spPr bwMode="auto">
              <a:xfrm flipH="1" flipV="1">
                <a:off x="4272" y="2688"/>
                <a:ext cx="336" cy="672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25614" name="Text Box 12"/>
              <p:cNvSpPr txBox="1">
                <a:spLocks noChangeArrowheads="1"/>
              </p:cNvSpPr>
              <p:nvPr/>
            </p:nvSpPr>
            <p:spPr bwMode="auto">
              <a:xfrm>
                <a:off x="4277" y="3312"/>
                <a:ext cx="773" cy="524"/>
              </a:xfrm>
              <a:prstGeom prst="rect">
                <a:avLst/>
              </a:prstGeom>
              <a:noFill/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>
                    <a:solidFill>
                      <a:schemeClr val="tx2"/>
                    </a:solidFill>
                    <a:latin typeface="Times New Roman" pitchFamily="-112" charset="0"/>
                  </a:rPr>
                  <a:t>Halting</a:t>
                </a:r>
              </a:p>
              <a:p>
                <a:pPr algn="ctr"/>
                <a:r>
                  <a:rPr lang="en-US" sz="2400">
                    <a:solidFill>
                      <a:schemeClr val="tx2"/>
                    </a:solidFill>
                    <a:latin typeface="Times New Roman" pitchFamily="-112" charset="0"/>
                  </a:rPr>
                  <a:t>Problem</a:t>
                </a:r>
              </a:p>
            </p:txBody>
          </p:sp>
        </p:grpSp>
        <p:sp>
          <p:nvSpPr>
            <p:cNvPr id="25610" name="AutoShape 13"/>
            <p:cNvSpPr>
              <a:spLocks noChangeArrowheads="1"/>
            </p:cNvSpPr>
            <p:nvPr/>
          </p:nvSpPr>
          <p:spPr bwMode="auto">
            <a:xfrm>
              <a:off x="4072" y="1248"/>
              <a:ext cx="1392" cy="672"/>
            </a:xfrm>
            <a:prstGeom prst="cloudCallout">
              <a:avLst>
                <a:gd name="adj1" fmla="val -8477"/>
                <a:gd name="adj2" fmla="val -16069"/>
              </a:avLst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sz="2800">
                  <a:latin typeface="Times New Roman" pitchFamily="-112" charset="0"/>
                </a:rPr>
                <a:t>IF </a:t>
              </a:r>
              <a:r>
                <a:rPr lang="en-US" sz="4000">
                  <a:latin typeface="Times New Roman" pitchFamily="-112" charset="0"/>
                  <a:ea typeface="Arial Unicode MS" pitchFamily="-112" charset="0"/>
                  <a:cs typeface="Arial Unicode MS" pitchFamily="-112" charset="0"/>
                </a:rPr>
                <a:t>≠</a:t>
              </a:r>
              <a:r>
                <a:rPr lang="en-US" sz="2800">
                  <a:latin typeface="Times New Roman" pitchFamily="-112" charset="0"/>
                  <a:ea typeface="Arial Unicode MS" pitchFamily="-112" charset="0"/>
                  <a:cs typeface="Arial Unicode MS" pitchFamily="-112" charset="0"/>
                </a:rPr>
                <a:t> CF</a:t>
              </a:r>
            </a:p>
          </p:txBody>
        </p:sp>
        <p:sp>
          <p:nvSpPr>
            <p:cNvPr id="25611" name="Oval 14"/>
            <p:cNvSpPr>
              <a:spLocks noChangeArrowheads="1"/>
            </p:cNvSpPr>
            <p:nvPr/>
          </p:nvSpPr>
          <p:spPr bwMode="auto">
            <a:xfrm>
              <a:off x="1736" y="1872"/>
              <a:ext cx="2208" cy="1008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dirty="0">
                  <a:solidFill>
                    <a:schemeClr val="accent4">
                      <a:lumMod val="75000"/>
                    </a:schemeClr>
                  </a:solidFill>
                  <a:latin typeface="Times New Roman" pitchFamily="18" charset="0"/>
                </a:rPr>
                <a:t>Computable</a:t>
              </a:r>
            </a:p>
            <a:p>
              <a:pPr algn="ctr">
                <a:defRPr/>
              </a:pPr>
              <a:r>
                <a:rPr lang="en-US" sz="2400" dirty="0">
                  <a:solidFill>
                    <a:schemeClr val="accent4">
                      <a:lumMod val="75000"/>
                    </a:schemeClr>
                  </a:solidFill>
                  <a:latin typeface="Times New Roman" pitchFamily="18" charset="0"/>
                </a:rPr>
                <a:t>Integer Functions </a:t>
              </a:r>
            </a:p>
            <a:p>
              <a:pPr algn="ctr">
                <a:defRPr/>
              </a:pPr>
              <a:r>
                <a:rPr lang="en-US" sz="2400" dirty="0">
                  <a:solidFill>
                    <a:schemeClr val="accent4">
                      <a:lumMod val="75000"/>
                    </a:schemeClr>
                  </a:solidFill>
                  <a:latin typeface="Times New Roman" pitchFamily="18" charset="0"/>
                </a:rPr>
                <a:t>(CF)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The Halting Problem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(Alan Turing 1936)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DB5690-9A41-C649-AF36-E3E0D2087751}" type="slidenum">
              <a:rPr lang="en-US"/>
              <a:pPr/>
              <a:t>15</a:t>
            </a:fld>
            <a:endParaRPr lang="en-US"/>
          </a:p>
        </p:txBody>
      </p:sp>
      <p:sp>
        <p:nvSpPr>
          <p:cNvPr id="26629" name="Rectangle 3"/>
          <p:cNvSpPr>
            <a:spLocks noChangeArrowheads="1"/>
          </p:cNvSpPr>
          <p:nvPr/>
        </p:nvSpPr>
        <p:spPr bwMode="auto">
          <a:xfrm>
            <a:off x="1447800" y="2057400"/>
            <a:ext cx="6324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Given a program and an input to the program, </a:t>
            </a:r>
            <a:br>
              <a:rPr lang="en-US" sz="2400">
                <a:solidFill>
                  <a:schemeClr val="bg1"/>
                </a:solidFill>
                <a:latin typeface="Times New Roman" pitchFamily="-112" charset="0"/>
              </a:rPr>
            </a:br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determine if the program will eventually stop when it is given that input.</a:t>
            </a:r>
          </a:p>
          <a:p>
            <a:pPr eaLnBrk="0" hangingPunct="0"/>
            <a:endParaRPr lang="en-US" sz="2400">
              <a:solidFill>
                <a:schemeClr val="bg1"/>
              </a:solidFill>
              <a:latin typeface="Times New Roman" pitchFamily="-112" charset="0"/>
            </a:endParaRPr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1651000" y="2184400"/>
            <a:ext cx="1905000" cy="1219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Compute</a:t>
            </a:r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>
            <a:off x="2819400" y="4267200"/>
            <a:ext cx="685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6632" name="Text Box 6"/>
          <p:cNvSpPr txBox="1">
            <a:spLocks noChangeArrowheads="1"/>
          </p:cNvSpPr>
          <p:nvPr/>
        </p:nvSpPr>
        <p:spPr bwMode="auto">
          <a:xfrm>
            <a:off x="1371600" y="40386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Program P</a:t>
            </a:r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>
            <a:off x="2819400" y="4800600"/>
            <a:ext cx="685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6634" name="Text Box 8"/>
          <p:cNvSpPr txBox="1">
            <a:spLocks noChangeArrowheads="1"/>
          </p:cNvSpPr>
          <p:nvPr/>
        </p:nvSpPr>
        <p:spPr bwMode="auto">
          <a:xfrm>
            <a:off x="1752600" y="4572000"/>
            <a:ext cx="1004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Input I</a:t>
            </a:r>
          </a:p>
        </p:txBody>
      </p:sp>
      <p:sp>
        <p:nvSpPr>
          <p:cNvPr id="26635" name="Line 9"/>
          <p:cNvSpPr>
            <a:spLocks noChangeShapeType="1"/>
          </p:cNvSpPr>
          <p:nvPr/>
        </p:nvSpPr>
        <p:spPr bwMode="auto">
          <a:xfrm>
            <a:off x="5486400" y="44958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6636" name="Text Box 10"/>
          <p:cNvSpPr txBox="1">
            <a:spLocks noChangeArrowheads="1"/>
          </p:cNvSpPr>
          <p:nvPr/>
        </p:nvSpPr>
        <p:spPr bwMode="auto">
          <a:xfrm>
            <a:off x="6172200" y="4267200"/>
            <a:ext cx="1766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P Halts on I?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320800" y="3949700"/>
            <a:ext cx="2436813" cy="762000"/>
            <a:chOff x="2112" y="3312"/>
            <a:chExt cx="1535" cy="480"/>
          </a:xfrm>
        </p:grpSpPr>
        <p:sp>
          <p:nvSpPr>
            <p:cNvPr id="26639" name="Text Box 12"/>
            <p:cNvSpPr txBox="1">
              <a:spLocks noChangeArrowheads="1"/>
            </p:cNvSpPr>
            <p:nvPr/>
          </p:nvSpPr>
          <p:spPr bwMode="auto">
            <a:xfrm>
              <a:off x="2112" y="3504"/>
              <a:ext cx="153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rgbClr val="FF3300"/>
                  </a:solidFill>
                  <a:latin typeface="Times New Roman" pitchFamily="-112" charset="0"/>
                </a:rPr>
                <a:t>Cannot Build This</a:t>
              </a:r>
            </a:p>
          </p:txBody>
        </p:sp>
        <p:sp>
          <p:nvSpPr>
            <p:cNvPr id="26640" name="AutoShape 13"/>
            <p:cNvSpPr>
              <a:spLocks noChangeArrowheads="1"/>
            </p:cNvSpPr>
            <p:nvPr/>
          </p:nvSpPr>
          <p:spPr bwMode="auto">
            <a:xfrm>
              <a:off x="2784" y="3312"/>
              <a:ext cx="240" cy="192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128014" name="Text Box 14"/>
          <p:cNvSpPr txBox="1">
            <a:spLocks noChangeArrowheads="1"/>
          </p:cNvSpPr>
          <p:nvPr/>
        </p:nvSpPr>
        <p:spPr bwMode="auto">
          <a:xfrm>
            <a:off x="4664075" y="2924175"/>
            <a:ext cx="2808288" cy="1196975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Want to describe</a:t>
            </a:r>
          </a:p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the set of computable</a:t>
            </a:r>
          </a:p>
          <a:p>
            <a:pPr algn="ctr"/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functions?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4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>
          <a:xfrm>
            <a:off x="622300" y="0"/>
            <a:ext cx="7772400" cy="1295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+mn-lt"/>
              </a:rPr>
              <a:t>Mathematical Computers:</a:t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r>
              <a:rPr lang="en-US" dirty="0">
                <a:solidFill>
                  <a:schemeClr val="tx1"/>
                </a:solidFill>
                <a:latin typeface="+mn-lt"/>
              </a:rPr>
              <a:t>The Turing Machine (1936)</a:t>
            </a:r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6221AC-FE52-0640-8ED5-2AED2A209638}" type="slidenum">
              <a:rPr lang="en-US"/>
              <a:pPr/>
              <a:t>16</a:t>
            </a:fld>
            <a:endParaRPr lang="en-US"/>
          </a:p>
        </p:txBody>
      </p:sp>
      <p:sp>
        <p:nvSpPr>
          <p:cNvPr id="27653" name="Rectangle 2"/>
          <p:cNvSpPr>
            <a:spLocks noChangeArrowheads="1"/>
          </p:cNvSpPr>
          <p:nvPr/>
        </p:nvSpPr>
        <p:spPr bwMode="auto">
          <a:xfrm>
            <a:off x="3429000" y="2286000"/>
            <a:ext cx="51816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s-ES_tradnl" sz="2400">
              <a:latin typeface="Times New Roman" pitchFamily="-112" charset="0"/>
            </a:endParaRPr>
          </a:p>
        </p:txBody>
      </p:sp>
      <p:sp>
        <p:nvSpPr>
          <p:cNvPr id="27654" name="Rectangle 3"/>
          <p:cNvSpPr>
            <a:spLocks noChangeArrowheads="1"/>
          </p:cNvSpPr>
          <p:nvPr/>
        </p:nvSpPr>
        <p:spPr bwMode="auto">
          <a:xfrm>
            <a:off x="4419600" y="3200400"/>
            <a:ext cx="2819400" cy="15240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55" name="Rectangle 5"/>
          <p:cNvSpPr>
            <a:spLocks noChangeArrowheads="1"/>
          </p:cNvSpPr>
          <p:nvPr/>
        </p:nvSpPr>
        <p:spPr bwMode="auto">
          <a:xfrm>
            <a:off x="2871788" y="1474788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27656" name="Picture 6" descr="Tur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438400"/>
            <a:ext cx="2220913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Rectangle 7"/>
          <p:cNvSpPr>
            <a:spLocks noChangeArrowheads="1"/>
          </p:cNvSpPr>
          <p:nvPr/>
        </p:nvSpPr>
        <p:spPr bwMode="auto">
          <a:xfrm>
            <a:off x="457200" y="51054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solidFill>
                  <a:srgbClr val="FF6600"/>
                </a:solidFill>
                <a:latin typeface="Times New Roman" pitchFamily="-112" charset="0"/>
              </a:rPr>
              <a:t>Alan Turing</a:t>
            </a:r>
          </a:p>
          <a:p>
            <a:pPr eaLnBrk="0" hangingPunct="0"/>
            <a:endParaRPr lang="en-US" sz="2400">
              <a:solidFill>
                <a:srgbClr val="FF6600"/>
              </a:solidFill>
              <a:latin typeface="Times New Roman" pitchFamily="-112" charset="0"/>
            </a:endParaRPr>
          </a:p>
        </p:txBody>
      </p:sp>
      <p:sp>
        <p:nvSpPr>
          <p:cNvPr id="27658" name="Line 8"/>
          <p:cNvSpPr>
            <a:spLocks noChangeShapeType="1"/>
          </p:cNvSpPr>
          <p:nvPr/>
        </p:nvSpPr>
        <p:spPr bwMode="auto">
          <a:xfrm>
            <a:off x="3886200" y="25908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59" name="Line 9"/>
          <p:cNvSpPr>
            <a:spLocks noChangeShapeType="1"/>
          </p:cNvSpPr>
          <p:nvPr/>
        </p:nvSpPr>
        <p:spPr bwMode="auto">
          <a:xfrm>
            <a:off x="3886200" y="2819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0" name="Rectangle 10"/>
          <p:cNvSpPr>
            <a:spLocks noChangeArrowheads="1"/>
          </p:cNvSpPr>
          <p:nvPr/>
        </p:nvSpPr>
        <p:spPr bwMode="auto">
          <a:xfrm>
            <a:off x="4114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s-ES_tradnl" sz="2400">
              <a:latin typeface="Times New Roman" pitchFamily="-112" charset="0"/>
            </a:endParaRPr>
          </a:p>
        </p:txBody>
      </p:sp>
      <p:sp>
        <p:nvSpPr>
          <p:cNvPr id="27661" name="Rectangle 11"/>
          <p:cNvSpPr>
            <a:spLocks noChangeArrowheads="1"/>
          </p:cNvSpPr>
          <p:nvPr/>
        </p:nvSpPr>
        <p:spPr bwMode="auto">
          <a:xfrm>
            <a:off x="44196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2" name="Rectangle 12"/>
          <p:cNvSpPr>
            <a:spLocks noChangeArrowheads="1"/>
          </p:cNvSpPr>
          <p:nvPr/>
        </p:nvSpPr>
        <p:spPr bwMode="auto">
          <a:xfrm>
            <a:off x="47244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3" name="Rectangle 13"/>
          <p:cNvSpPr>
            <a:spLocks noChangeArrowheads="1"/>
          </p:cNvSpPr>
          <p:nvPr/>
        </p:nvSpPr>
        <p:spPr bwMode="auto">
          <a:xfrm>
            <a:off x="50292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solidFill>
                  <a:srgbClr val="FF3300"/>
                </a:solidFill>
                <a:latin typeface="Times New Roman" pitchFamily="-112" charset="0"/>
              </a:rPr>
              <a:t>0</a:t>
            </a:r>
          </a:p>
        </p:txBody>
      </p:sp>
      <p:sp>
        <p:nvSpPr>
          <p:cNvPr id="27664" name="Rectangle 14"/>
          <p:cNvSpPr>
            <a:spLocks noChangeArrowheads="1"/>
          </p:cNvSpPr>
          <p:nvPr/>
        </p:nvSpPr>
        <p:spPr bwMode="auto">
          <a:xfrm>
            <a:off x="53340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112" charset="0"/>
              </a:rPr>
              <a:t>1</a:t>
            </a:r>
          </a:p>
        </p:txBody>
      </p:sp>
      <p:sp>
        <p:nvSpPr>
          <p:cNvPr id="27665" name="Rectangle 15"/>
          <p:cNvSpPr>
            <a:spLocks noChangeArrowheads="1"/>
          </p:cNvSpPr>
          <p:nvPr/>
        </p:nvSpPr>
        <p:spPr bwMode="auto">
          <a:xfrm>
            <a:off x="5638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6" name="Rectangle 16"/>
          <p:cNvSpPr>
            <a:spLocks noChangeArrowheads="1"/>
          </p:cNvSpPr>
          <p:nvPr/>
        </p:nvSpPr>
        <p:spPr bwMode="auto">
          <a:xfrm>
            <a:off x="59436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7" name="Rectangle 17"/>
          <p:cNvSpPr>
            <a:spLocks noChangeArrowheads="1"/>
          </p:cNvSpPr>
          <p:nvPr/>
        </p:nvSpPr>
        <p:spPr bwMode="auto">
          <a:xfrm>
            <a:off x="62484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8" name="Rectangle 18"/>
          <p:cNvSpPr>
            <a:spLocks noChangeArrowheads="1"/>
          </p:cNvSpPr>
          <p:nvPr/>
        </p:nvSpPr>
        <p:spPr bwMode="auto">
          <a:xfrm>
            <a:off x="65532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69" name="Rectangle 19"/>
          <p:cNvSpPr>
            <a:spLocks noChangeArrowheads="1"/>
          </p:cNvSpPr>
          <p:nvPr/>
        </p:nvSpPr>
        <p:spPr bwMode="auto">
          <a:xfrm>
            <a:off x="68580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70" name="Rectangle 20"/>
          <p:cNvSpPr>
            <a:spLocks noChangeArrowheads="1"/>
          </p:cNvSpPr>
          <p:nvPr/>
        </p:nvSpPr>
        <p:spPr bwMode="auto">
          <a:xfrm>
            <a:off x="7162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71" name="Oval 21"/>
          <p:cNvSpPr>
            <a:spLocks noChangeArrowheads="1"/>
          </p:cNvSpPr>
          <p:nvPr/>
        </p:nvSpPr>
        <p:spPr bwMode="auto">
          <a:xfrm>
            <a:off x="4876800" y="3505200"/>
            <a:ext cx="533400" cy="533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0</a:t>
            </a:r>
          </a:p>
        </p:txBody>
      </p:sp>
      <p:sp>
        <p:nvSpPr>
          <p:cNvPr id="27672" name="Oval 22"/>
          <p:cNvSpPr>
            <a:spLocks noChangeArrowheads="1"/>
          </p:cNvSpPr>
          <p:nvPr/>
        </p:nvSpPr>
        <p:spPr bwMode="auto">
          <a:xfrm>
            <a:off x="6172200" y="35052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1</a:t>
            </a:r>
          </a:p>
        </p:txBody>
      </p:sp>
      <p:cxnSp>
        <p:nvCxnSpPr>
          <p:cNvPr id="27673" name="AutoShape 23"/>
          <p:cNvCxnSpPr>
            <a:cxnSpLocks noChangeShapeType="1"/>
            <a:stCxn id="27671" idx="0"/>
            <a:endCxn id="27672" idx="0"/>
          </p:cNvCxnSpPr>
          <p:nvPr/>
        </p:nvCxnSpPr>
        <p:spPr bwMode="auto">
          <a:xfrm rot="5400000" flipV="1">
            <a:off x="5790406" y="2858294"/>
            <a:ext cx="1588" cy="12954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</p:cxnSp>
      <p:cxnSp>
        <p:nvCxnSpPr>
          <p:cNvPr id="27674" name="AutoShape 24"/>
          <p:cNvCxnSpPr>
            <a:cxnSpLocks noChangeShapeType="1"/>
            <a:stCxn id="27672" idx="4"/>
            <a:endCxn id="27671" idx="4"/>
          </p:cNvCxnSpPr>
          <p:nvPr/>
        </p:nvCxnSpPr>
        <p:spPr bwMode="auto">
          <a:xfrm rot="5400000">
            <a:off x="5790406" y="3391694"/>
            <a:ext cx="1588" cy="1295400"/>
          </a:xfrm>
          <a:prstGeom prst="curved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75" name="AutoShape 25"/>
          <p:cNvCxnSpPr>
            <a:cxnSpLocks noChangeShapeType="1"/>
            <a:stCxn id="27654" idx="0"/>
            <a:endCxn id="27663" idx="2"/>
          </p:cNvCxnSpPr>
          <p:nvPr/>
        </p:nvCxnSpPr>
        <p:spPr bwMode="auto">
          <a:xfrm rot="5400000" flipH="1">
            <a:off x="5314950" y="2686050"/>
            <a:ext cx="381000" cy="647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</p:cxnSp>
      <p:sp>
        <p:nvSpPr>
          <p:cNvPr id="27676" name="Line 26"/>
          <p:cNvSpPr>
            <a:spLocks noChangeShapeType="1"/>
          </p:cNvSpPr>
          <p:nvPr/>
        </p:nvSpPr>
        <p:spPr bwMode="auto">
          <a:xfrm>
            <a:off x="7543800" y="2705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77" name="Line 27"/>
          <p:cNvSpPr>
            <a:spLocks noChangeShapeType="1"/>
          </p:cNvSpPr>
          <p:nvPr/>
        </p:nvSpPr>
        <p:spPr bwMode="auto">
          <a:xfrm flipH="1">
            <a:off x="3733800" y="2705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78" name="AutoShape 28"/>
          <p:cNvSpPr>
            <a:spLocks noChangeArrowheads="1"/>
          </p:cNvSpPr>
          <p:nvPr/>
        </p:nvSpPr>
        <p:spPr bwMode="auto">
          <a:xfrm>
            <a:off x="7620000" y="3886200"/>
            <a:ext cx="533400" cy="304800"/>
          </a:xfrm>
          <a:prstGeom prst="wedgeRoundRectCallout">
            <a:avLst>
              <a:gd name="adj1" fmla="val -116963"/>
              <a:gd name="adj2" fmla="val -640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FSM</a:t>
            </a:r>
          </a:p>
        </p:txBody>
      </p:sp>
      <p:sp>
        <p:nvSpPr>
          <p:cNvPr id="27679" name="AutoShape 29"/>
          <p:cNvSpPr>
            <a:spLocks noChangeArrowheads="1"/>
          </p:cNvSpPr>
          <p:nvPr/>
        </p:nvSpPr>
        <p:spPr bwMode="auto">
          <a:xfrm>
            <a:off x="7467600" y="2971800"/>
            <a:ext cx="685800" cy="609600"/>
          </a:xfrm>
          <a:prstGeom prst="wedgeRoundRectCallout">
            <a:avLst>
              <a:gd name="adj1" fmla="val -100926"/>
              <a:gd name="adj2" fmla="val -6354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Infinite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I/O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TAPE</a:t>
            </a:r>
          </a:p>
        </p:txBody>
      </p:sp>
      <p:sp>
        <p:nvSpPr>
          <p:cNvPr id="27680" name="Text Box 30"/>
          <p:cNvSpPr txBox="1">
            <a:spLocks noChangeArrowheads="1"/>
          </p:cNvSpPr>
          <p:nvPr/>
        </p:nvSpPr>
        <p:spPr bwMode="auto">
          <a:xfrm>
            <a:off x="5257800" y="3276600"/>
            <a:ext cx="977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112" charset="0"/>
              </a:rPr>
              <a:t>0/{1,0,R}</a:t>
            </a:r>
          </a:p>
        </p:txBody>
      </p:sp>
      <p:sp>
        <p:nvSpPr>
          <p:cNvPr id="27681" name="Text Box 31"/>
          <p:cNvSpPr txBox="1">
            <a:spLocks noChangeArrowheads="1"/>
          </p:cNvSpPr>
          <p:nvPr/>
        </p:nvSpPr>
        <p:spPr bwMode="auto">
          <a:xfrm>
            <a:off x="5334000" y="4191000"/>
            <a:ext cx="966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112" charset="0"/>
              </a:rPr>
              <a:t>1/{0,1,L}</a:t>
            </a:r>
          </a:p>
        </p:txBody>
      </p:sp>
      <p:sp>
        <p:nvSpPr>
          <p:cNvPr id="27682" name="AutoShape 32"/>
          <p:cNvSpPr>
            <a:spLocks noChangeArrowheads="1"/>
          </p:cNvSpPr>
          <p:nvPr/>
        </p:nvSpPr>
        <p:spPr bwMode="auto">
          <a:xfrm>
            <a:off x="3606800" y="2997200"/>
            <a:ext cx="685800" cy="495300"/>
          </a:xfrm>
          <a:prstGeom prst="wedgeRoundRectCallout">
            <a:avLst>
              <a:gd name="adj1" fmla="val 187963"/>
              <a:gd name="adj2" fmla="val -5384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Tape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Head</a:t>
            </a:r>
          </a:p>
        </p:txBody>
      </p:sp>
      <p:sp>
        <p:nvSpPr>
          <p:cNvPr id="27683" name="Text Box 33"/>
          <p:cNvSpPr txBox="1">
            <a:spLocks noChangeArrowheads="1"/>
          </p:cNvSpPr>
          <p:nvPr/>
        </p:nvSpPr>
        <p:spPr bwMode="auto">
          <a:xfrm>
            <a:off x="4256088" y="5251450"/>
            <a:ext cx="717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Next</a:t>
            </a:r>
          </a:p>
          <a:p>
            <a:pPr algn="ctr"/>
            <a:r>
              <a:rPr lang="en-US" b="1"/>
              <a:t>State</a:t>
            </a:r>
          </a:p>
        </p:txBody>
      </p:sp>
      <p:sp>
        <p:nvSpPr>
          <p:cNvPr id="27684" name="Text Box 34"/>
          <p:cNvSpPr txBox="1">
            <a:spLocks noChangeArrowheads="1"/>
          </p:cNvSpPr>
          <p:nvPr/>
        </p:nvSpPr>
        <p:spPr bwMode="auto">
          <a:xfrm>
            <a:off x="5454650" y="5389563"/>
            <a:ext cx="823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Write</a:t>
            </a:r>
          </a:p>
          <a:p>
            <a:pPr algn="ctr"/>
            <a:r>
              <a:rPr lang="en-US" b="1"/>
              <a:t>Symbol</a:t>
            </a:r>
          </a:p>
        </p:txBody>
      </p:sp>
      <p:sp>
        <p:nvSpPr>
          <p:cNvPr id="27685" name="Text Box 35"/>
          <p:cNvSpPr txBox="1">
            <a:spLocks noChangeArrowheads="1"/>
          </p:cNvSpPr>
          <p:nvPr/>
        </p:nvSpPr>
        <p:spPr bwMode="auto">
          <a:xfrm>
            <a:off x="6583363" y="5272088"/>
            <a:ext cx="1038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Head</a:t>
            </a:r>
          </a:p>
          <a:p>
            <a:pPr algn="ctr"/>
            <a:r>
              <a:rPr lang="en-US" b="1"/>
              <a:t>Movement</a:t>
            </a:r>
          </a:p>
        </p:txBody>
      </p:sp>
      <p:sp>
        <p:nvSpPr>
          <p:cNvPr id="27686" name="Line 36"/>
          <p:cNvSpPr>
            <a:spLocks noChangeShapeType="1"/>
          </p:cNvSpPr>
          <p:nvPr/>
        </p:nvSpPr>
        <p:spPr bwMode="auto">
          <a:xfrm flipV="1">
            <a:off x="4646613" y="4473575"/>
            <a:ext cx="1052512" cy="841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87" name="Line 37"/>
          <p:cNvSpPr>
            <a:spLocks noChangeShapeType="1"/>
          </p:cNvSpPr>
          <p:nvPr/>
        </p:nvSpPr>
        <p:spPr bwMode="auto">
          <a:xfrm flipV="1">
            <a:off x="5829300" y="4498975"/>
            <a:ext cx="41275" cy="946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88" name="Line 38"/>
          <p:cNvSpPr>
            <a:spLocks noChangeShapeType="1"/>
          </p:cNvSpPr>
          <p:nvPr/>
        </p:nvSpPr>
        <p:spPr bwMode="auto">
          <a:xfrm flipH="1" flipV="1">
            <a:off x="6049963" y="4473575"/>
            <a:ext cx="1054100" cy="841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7689" name="Text Box 39"/>
          <p:cNvSpPr txBox="1">
            <a:spLocks noChangeArrowheads="1"/>
          </p:cNvSpPr>
          <p:nvPr/>
        </p:nvSpPr>
        <p:spPr bwMode="auto">
          <a:xfrm>
            <a:off x="3206750" y="5146675"/>
            <a:ext cx="823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/>
              <a:t>Input </a:t>
            </a:r>
          </a:p>
          <a:p>
            <a:pPr algn="ctr"/>
            <a:r>
              <a:rPr lang="en-US" b="1"/>
              <a:t>Symbol</a:t>
            </a:r>
          </a:p>
        </p:txBody>
      </p:sp>
      <p:sp>
        <p:nvSpPr>
          <p:cNvPr id="27690" name="Line 40"/>
          <p:cNvSpPr>
            <a:spLocks noChangeShapeType="1"/>
          </p:cNvSpPr>
          <p:nvPr/>
        </p:nvSpPr>
        <p:spPr bwMode="auto">
          <a:xfrm flipV="1">
            <a:off x="3927475" y="4416425"/>
            <a:ext cx="1460500" cy="85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7772400" cy="1295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latin typeface="+mn-lt"/>
              </a:rPr>
              <a:t>Mathematical Computers:</a:t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r>
              <a:rPr lang="en-US" dirty="0">
                <a:solidFill>
                  <a:schemeClr val="tx1"/>
                </a:solidFill>
                <a:latin typeface="+mn-lt"/>
              </a:rPr>
              <a:t>The Turing Machine (1936)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CA01D2-1695-8244-A97C-EF0E9A3F0C54}" type="slidenum">
              <a:rPr lang="en-US"/>
              <a:pPr/>
              <a:t>17</a:t>
            </a:fld>
            <a:endParaRPr lang="en-US"/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3429000" y="2286000"/>
            <a:ext cx="51816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s-ES_tradnl" sz="2400">
              <a:latin typeface="Times New Roman" pitchFamily="-112" charset="0"/>
            </a:endParaRPr>
          </a:p>
        </p:txBody>
      </p:sp>
      <p:sp>
        <p:nvSpPr>
          <p:cNvPr id="28678" name="Rectangle 3"/>
          <p:cNvSpPr>
            <a:spLocks noChangeArrowheads="1"/>
          </p:cNvSpPr>
          <p:nvPr/>
        </p:nvSpPr>
        <p:spPr bwMode="auto">
          <a:xfrm>
            <a:off x="4419600" y="3200400"/>
            <a:ext cx="2819400" cy="15240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79" name="Rectangle 5"/>
          <p:cNvSpPr>
            <a:spLocks noChangeArrowheads="1"/>
          </p:cNvSpPr>
          <p:nvPr/>
        </p:nvSpPr>
        <p:spPr bwMode="auto">
          <a:xfrm>
            <a:off x="2871788" y="1474788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28680" name="Picture 6" descr="Tur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438400"/>
            <a:ext cx="2220913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1" name="Rectangle 7"/>
          <p:cNvSpPr>
            <a:spLocks noChangeArrowheads="1"/>
          </p:cNvSpPr>
          <p:nvPr/>
        </p:nvSpPr>
        <p:spPr bwMode="auto">
          <a:xfrm>
            <a:off x="457200" y="51054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solidFill>
                  <a:srgbClr val="FF6600"/>
                </a:solidFill>
                <a:latin typeface="Times New Roman" pitchFamily="-112" charset="0"/>
              </a:rPr>
              <a:t>Alan Turing</a:t>
            </a:r>
          </a:p>
          <a:p>
            <a:pPr eaLnBrk="0" hangingPunct="0"/>
            <a:endParaRPr lang="en-US" sz="2400">
              <a:solidFill>
                <a:srgbClr val="FF6600"/>
              </a:solidFill>
              <a:latin typeface="Times New Roman" pitchFamily="-112" charset="0"/>
            </a:endParaRPr>
          </a:p>
        </p:txBody>
      </p:sp>
      <p:sp>
        <p:nvSpPr>
          <p:cNvPr id="28682" name="Line 8"/>
          <p:cNvSpPr>
            <a:spLocks noChangeShapeType="1"/>
          </p:cNvSpPr>
          <p:nvPr/>
        </p:nvSpPr>
        <p:spPr bwMode="auto">
          <a:xfrm>
            <a:off x="3886200" y="25908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83" name="Line 9"/>
          <p:cNvSpPr>
            <a:spLocks noChangeShapeType="1"/>
          </p:cNvSpPr>
          <p:nvPr/>
        </p:nvSpPr>
        <p:spPr bwMode="auto">
          <a:xfrm>
            <a:off x="3886200" y="2819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84" name="Rectangle 10"/>
          <p:cNvSpPr>
            <a:spLocks noChangeArrowheads="1"/>
          </p:cNvSpPr>
          <p:nvPr/>
        </p:nvSpPr>
        <p:spPr bwMode="auto">
          <a:xfrm>
            <a:off x="4114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s-ES_tradnl" sz="2400">
              <a:latin typeface="Times New Roman" pitchFamily="-112" charset="0"/>
            </a:endParaRPr>
          </a:p>
        </p:txBody>
      </p:sp>
      <p:sp>
        <p:nvSpPr>
          <p:cNvPr id="28685" name="Rectangle 11"/>
          <p:cNvSpPr>
            <a:spLocks noChangeArrowheads="1"/>
          </p:cNvSpPr>
          <p:nvPr/>
        </p:nvSpPr>
        <p:spPr bwMode="auto">
          <a:xfrm>
            <a:off x="44196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86" name="Rectangle 12"/>
          <p:cNvSpPr>
            <a:spLocks noChangeArrowheads="1"/>
          </p:cNvSpPr>
          <p:nvPr/>
        </p:nvSpPr>
        <p:spPr bwMode="auto">
          <a:xfrm>
            <a:off x="47244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87" name="Rectangle 13"/>
          <p:cNvSpPr>
            <a:spLocks noChangeArrowheads="1"/>
          </p:cNvSpPr>
          <p:nvPr/>
        </p:nvSpPr>
        <p:spPr bwMode="auto">
          <a:xfrm>
            <a:off x="50292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112" charset="0"/>
              </a:rPr>
              <a:t>0</a:t>
            </a:r>
          </a:p>
        </p:txBody>
      </p:sp>
      <p:sp>
        <p:nvSpPr>
          <p:cNvPr id="28688" name="Rectangle 14"/>
          <p:cNvSpPr>
            <a:spLocks noChangeArrowheads="1"/>
          </p:cNvSpPr>
          <p:nvPr/>
        </p:nvSpPr>
        <p:spPr bwMode="auto">
          <a:xfrm>
            <a:off x="53340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solidFill>
                  <a:srgbClr val="FF3300"/>
                </a:solidFill>
                <a:latin typeface="Times New Roman" pitchFamily="-112" charset="0"/>
              </a:rPr>
              <a:t>1</a:t>
            </a:r>
          </a:p>
        </p:txBody>
      </p:sp>
      <p:sp>
        <p:nvSpPr>
          <p:cNvPr id="28689" name="Rectangle 15"/>
          <p:cNvSpPr>
            <a:spLocks noChangeArrowheads="1"/>
          </p:cNvSpPr>
          <p:nvPr/>
        </p:nvSpPr>
        <p:spPr bwMode="auto">
          <a:xfrm>
            <a:off x="5638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0" name="Rectangle 16"/>
          <p:cNvSpPr>
            <a:spLocks noChangeArrowheads="1"/>
          </p:cNvSpPr>
          <p:nvPr/>
        </p:nvSpPr>
        <p:spPr bwMode="auto">
          <a:xfrm>
            <a:off x="59436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1" name="Rectangle 17"/>
          <p:cNvSpPr>
            <a:spLocks noChangeArrowheads="1"/>
          </p:cNvSpPr>
          <p:nvPr/>
        </p:nvSpPr>
        <p:spPr bwMode="auto">
          <a:xfrm>
            <a:off x="62484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2" name="Rectangle 18"/>
          <p:cNvSpPr>
            <a:spLocks noChangeArrowheads="1"/>
          </p:cNvSpPr>
          <p:nvPr/>
        </p:nvSpPr>
        <p:spPr bwMode="auto">
          <a:xfrm>
            <a:off x="65532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3" name="Rectangle 19"/>
          <p:cNvSpPr>
            <a:spLocks noChangeArrowheads="1"/>
          </p:cNvSpPr>
          <p:nvPr/>
        </p:nvSpPr>
        <p:spPr bwMode="auto">
          <a:xfrm>
            <a:off x="68580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4" name="Rectangle 20"/>
          <p:cNvSpPr>
            <a:spLocks noChangeArrowheads="1"/>
          </p:cNvSpPr>
          <p:nvPr/>
        </p:nvSpPr>
        <p:spPr bwMode="auto">
          <a:xfrm>
            <a:off x="7162800" y="2590800"/>
            <a:ext cx="304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695" name="Oval 21"/>
          <p:cNvSpPr>
            <a:spLocks noChangeArrowheads="1"/>
          </p:cNvSpPr>
          <p:nvPr/>
        </p:nvSpPr>
        <p:spPr bwMode="auto">
          <a:xfrm>
            <a:off x="4876800" y="35052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0</a:t>
            </a:r>
          </a:p>
        </p:txBody>
      </p:sp>
      <p:sp>
        <p:nvSpPr>
          <p:cNvPr id="28696" name="Oval 22"/>
          <p:cNvSpPr>
            <a:spLocks noChangeArrowheads="1"/>
          </p:cNvSpPr>
          <p:nvPr/>
        </p:nvSpPr>
        <p:spPr bwMode="auto">
          <a:xfrm>
            <a:off x="6172200" y="3505200"/>
            <a:ext cx="533400" cy="533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1</a:t>
            </a:r>
          </a:p>
        </p:txBody>
      </p:sp>
      <p:cxnSp>
        <p:nvCxnSpPr>
          <p:cNvPr id="28697" name="AutoShape 23"/>
          <p:cNvCxnSpPr>
            <a:cxnSpLocks noChangeShapeType="1"/>
            <a:stCxn id="28695" idx="0"/>
            <a:endCxn id="28696" idx="0"/>
          </p:cNvCxnSpPr>
          <p:nvPr/>
        </p:nvCxnSpPr>
        <p:spPr bwMode="auto">
          <a:xfrm rot="5400000" flipV="1">
            <a:off x="5790406" y="2858294"/>
            <a:ext cx="1588" cy="12954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8698" name="AutoShape 24"/>
          <p:cNvCxnSpPr>
            <a:cxnSpLocks noChangeShapeType="1"/>
            <a:stCxn id="28696" idx="4"/>
            <a:endCxn id="28695" idx="4"/>
          </p:cNvCxnSpPr>
          <p:nvPr/>
        </p:nvCxnSpPr>
        <p:spPr bwMode="auto">
          <a:xfrm rot="5400000">
            <a:off x="5790406" y="3391694"/>
            <a:ext cx="1588" cy="1295400"/>
          </a:xfrm>
          <a:prstGeom prst="curvedConnector3">
            <a:avLst>
              <a:gd name="adj1" fmla="val 14400005"/>
            </a:avLst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</p:cxnSp>
      <p:cxnSp>
        <p:nvCxnSpPr>
          <p:cNvPr id="28699" name="AutoShape 25"/>
          <p:cNvCxnSpPr>
            <a:cxnSpLocks noChangeShapeType="1"/>
            <a:stCxn id="28678" idx="0"/>
            <a:endCxn id="28688" idx="2"/>
          </p:cNvCxnSpPr>
          <p:nvPr/>
        </p:nvCxnSpPr>
        <p:spPr bwMode="auto">
          <a:xfrm rot="5400000" flipH="1">
            <a:off x="5467350" y="2838450"/>
            <a:ext cx="381000" cy="3429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</p:cxnSp>
      <p:sp>
        <p:nvSpPr>
          <p:cNvPr id="28700" name="Line 26"/>
          <p:cNvSpPr>
            <a:spLocks noChangeShapeType="1"/>
          </p:cNvSpPr>
          <p:nvPr/>
        </p:nvSpPr>
        <p:spPr bwMode="auto">
          <a:xfrm>
            <a:off x="7543800" y="2705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701" name="Line 27"/>
          <p:cNvSpPr>
            <a:spLocks noChangeShapeType="1"/>
          </p:cNvSpPr>
          <p:nvPr/>
        </p:nvSpPr>
        <p:spPr bwMode="auto">
          <a:xfrm flipH="1">
            <a:off x="3733800" y="2705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8702" name="AutoShape 28"/>
          <p:cNvSpPr>
            <a:spLocks noChangeArrowheads="1"/>
          </p:cNvSpPr>
          <p:nvPr/>
        </p:nvSpPr>
        <p:spPr bwMode="auto">
          <a:xfrm>
            <a:off x="7620000" y="3886200"/>
            <a:ext cx="533400" cy="304800"/>
          </a:xfrm>
          <a:prstGeom prst="wedgeRoundRectCallout">
            <a:avLst>
              <a:gd name="adj1" fmla="val -116963"/>
              <a:gd name="adj2" fmla="val -640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FSM</a:t>
            </a:r>
          </a:p>
        </p:txBody>
      </p:sp>
      <p:sp>
        <p:nvSpPr>
          <p:cNvPr id="28703" name="AutoShape 29"/>
          <p:cNvSpPr>
            <a:spLocks noChangeArrowheads="1"/>
          </p:cNvSpPr>
          <p:nvPr/>
        </p:nvSpPr>
        <p:spPr bwMode="auto">
          <a:xfrm>
            <a:off x="7467600" y="2971800"/>
            <a:ext cx="685800" cy="609600"/>
          </a:xfrm>
          <a:prstGeom prst="wedgeRoundRectCallout">
            <a:avLst>
              <a:gd name="adj1" fmla="val -100926"/>
              <a:gd name="adj2" fmla="val -6354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InfiniteTAPE</a:t>
            </a:r>
          </a:p>
        </p:txBody>
      </p:sp>
      <p:sp>
        <p:nvSpPr>
          <p:cNvPr id="28704" name="Text Box 30"/>
          <p:cNvSpPr txBox="1">
            <a:spLocks noChangeArrowheads="1"/>
          </p:cNvSpPr>
          <p:nvPr/>
        </p:nvSpPr>
        <p:spPr bwMode="auto">
          <a:xfrm>
            <a:off x="5257800" y="3276600"/>
            <a:ext cx="977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112" charset="0"/>
              </a:rPr>
              <a:t>0/{1,0,R}</a:t>
            </a:r>
          </a:p>
        </p:txBody>
      </p:sp>
      <p:sp>
        <p:nvSpPr>
          <p:cNvPr id="28705" name="Text Box 31"/>
          <p:cNvSpPr txBox="1">
            <a:spLocks noChangeArrowheads="1"/>
          </p:cNvSpPr>
          <p:nvPr/>
        </p:nvSpPr>
        <p:spPr bwMode="auto">
          <a:xfrm>
            <a:off x="5334000" y="4191000"/>
            <a:ext cx="966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112" charset="0"/>
              </a:rPr>
              <a:t>1/{0,1,L}</a:t>
            </a:r>
          </a:p>
        </p:txBody>
      </p:sp>
      <p:sp>
        <p:nvSpPr>
          <p:cNvPr id="28706" name="AutoShape 32"/>
          <p:cNvSpPr>
            <a:spLocks noChangeArrowheads="1"/>
          </p:cNvSpPr>
          <p:nvPr/>
        </p:nvSpPr>
        <p:spPr bwMode="auto">
          <a:xfrm>
            <a:off x="7620000" y="3886200"/>
            <a:ext cx="533400" cy="304800"/>
          </a:xfrm>
          <a:prstGeom prst="wedgeRoundRectCallout">
            <a:avLst>
              <a:gd name="adj1" fmla="val -116963"/>
              <a:gd name="adj2" fmla="val -6406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FSM</a:t>
            </a:r>
          </a:p>
        </p:txBody>
      </p:sp>
      <p:sp>
        <p:nvSpPr>
          <p:cNvPr id="28707" name="AutoShape 33"/>
          <p:cNvSpPr>
            <a:spLocks noChangeArrowheads="1"/>
          </p:cNvSpPr>
          <p:nvPr/>
        </p:nvSpPr>
        <p:spPr bwMode="auto">
          <a:xfrm>
            <a:off x="7467600" y="2971800"/>
            <a:ext cx="685800" cy="609600"/>
          </a:xfrm>
          <a:prstGeom prst="wedgeRoundRectCallout">
            <a:avLst>
              <a:gd name="adj1" fmla="val -100926"/>
              <a:gd name="adj2" fmla="val -6354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Infinite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I/O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TAPE</a:t>
            </a:r>
          </a:p>
        </p:txBody>
      </p:sp>
      <p:sp>
        <p:nvSpPr>
          <p:cNvPr id="28708" name="AutoShape 34"/>
          <p:cNvSpPr>
            <a:spLocks noChangeArrowheads="1"/>
          </p:cNvSpPr>
          <p:nvPr/>
        </p:nvSpPr>
        <p:spPr bwMode="auto">
          <a:xfrm>
            <a:off x="3606800" y="2997200"/>
            <a:ext cx="685800" cy="495300"/>
          </a:xfrm>
          <a:prstGeom prst="wedgeRoundRectCallout">
            <a:avLst>
              <a:gd name="adj1" fmla="val 187963"/>
              <a:gd name="adj2" fmla="val -5384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112" charset="0"/>
              </a:rPr>
              <a:t>Tape</a:t>
            </a:r>
          </a:p>
          <a:p>
            <a:pPr algn="ctr"/>
            <a:r>
              <a:rPr lang="en-US" sz="1200">
                <a:latin typeface="Times New Roman" pitchFamily="-112" charset="0"/>
              </a:rPr>
              <a:t>Head</a:t>
            </a:r>
          </a:p>
        </p:txBody>
      </p:sp>
      <p:sp>
        <p:nvSpPr>
          <p:cNvPr id="28709" name="Text Box 35"/>
          <p:cNvSpPr txBox="1">
            <a:spLocks noChangeArrowheads="1"/>
          </p:cNvSpPr>
          <p:nvPr/>
        </p:nvSpPr>
        <p:spPr bwMode="auto">
          <a:xfrm>
            <a:off x="3263900" y="5184775"/>
            <a:ext cx="5381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Turing demonstrated how to solve several 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problems using his computing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92" name="Rectangle 20"/>
          <p:cNvSpPr>
            <a:spLocks noGrp="1" noChangeArrowheads="1"/>
          </p:cNvSpPr>
          <p:nvPr>
            <p:ph type="title"/>
          </p:nvPr>
        </p:nvSpPr>
        <p:spPr>
          <a:xfrm>
            <a:off x="647700" y="0"/>
            <a:ext cx="77724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Ad-hoc Turing Machines</a:t>
            </a: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70F904-6624-8342-8D5F-0C83760A2CF4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44500" y="1562100"/>
            <a:ext cx="2971800" cy="1752600"/>
            <a:chOff x="528" y="1248"/>
            <a:chExt cx="1872" cy="1104"/>
          </a:xfrm>
        </p:grpSpPr>
        <p:sp>
          <p:nvSpPr>
            <p:cNvPr id="29733" name="Rectangle 3"/>
            <p:cNvSpPr>
              <a:spLocks noChangeArrowheads="1"/>
            </p:cNvSpPr>
            <p:nvPr/>
          </p:nvSpPr>
          <p:spPr bwMode="auto">
            <a:xfrm>
              <a:off x="528" y="1248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34" name="Rectangle 4"/>
            <p:cNvSpPr>
              <a:spLocks noChangeArrowheads="1"/>
            </p:cNvSpPr>
            <p:nvPr/>
          </p:nvSpPr>
          <p:spPr bwMode="auto">
            <a:xfrm>
              <a:off x="1200" y="1680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35" name="Rectangle 5"/>
            <p:cNvSpPr>
              <a:spLocks noChangeArrowheads="1"/>
            </p:cNvSpPr>
            <p:nvPr/>
          </p:nvSpPr>
          <p:spPr bwMode="auto">
            <a:xfrm>
              <a:off x="672" y="1392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36" name="AutoShape 6"/>
            <p:cNvCxnSpPr>
              <a:cxnSpLocks noChangeShapeType="1"/>
              <a:stCxn id="29734" idx="0"/>
              <a:endCxn id="29735" idx="2"/>
            </p:cNvCxnSpPr>
            <p:nvPr/>
          </p:nvCxnSpPr>
          <p:spPr bwMode="auto">
            <a:xfrm rot="-5400000">
              <a:off x="1356" y="1596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37" name="Text Box 7"/>
            <p:cNvSpPr txBox="1">
              <a:spLocks noChangeArrowheads="1"/>
            </p:cNvSpPr>
            <p:nvPr/>
          </p:nvSpPr>
          <p:spPr bwMode="auto">
            <a:xfrm>
              <a:off x="912" y="2016"/>
              <a:ext cx="10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Sorting TM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09600" y="1727200"/>
            <a:ext cx="2971800" cy="1752600"/>
            <a:chOff x="528" y="1248"/>
            <a:chExt cx="1872" cy="1104"/>
          </a:xfrm>
        </p:grpSpPr>
        <p:sp>
          <p:nvSpPr>
            <p:cNvPr id="29728" name="Rectangle 9"/>
            <p:cNvSpPr>
              <a:spLocks noChangeArrowheads="1"/>
            </p:cNvSpPr>
            <p:nvPr/>
          </p:nvSpPr>
          <p:spPr bwMode="auto">
            <a:xfrm>
              <a:off x="528" y="1248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29" name="Rectangle 10"/>
            <p:cNvSpPr>
              <a:spLocks noChangeArrowheads="1"/>
            </p:cNvSpPr>
            <p:nvPr/>
          </p:nvSpPr>
          <p:spPr bwMode="auto">
            <a:xfrm>
              <a:off x="1200" y="1680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30" name="Rectangle 11"/>
            <p:cNvSpPr>
              <a:spLocks noChangeArrowheads="1"/>
            </p:cNvSpPr>
            <p:nvPr/>
          </p:nvSpPr>
          <p:spPr bwMode="auto">
            <a:xfrm>
              <a:off x="672" y="1392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31" name="AutoShape 12"/>
            <p:cNvCxnSpPr>
              <a:cxnSpLocks noChangeShapeType="1"/>
              <a:stCxn id="29729" idx="0"/>
              <a:endCxn id="29730" idx="2"/>
            </p:cNvCxnSpPr>
            <p:nvPr/>
          </p:nvCxnSpPr>
          <p:spPr bwMode="auto">
            <a:xfrm rot="-5400000">
              <a:off x="1356" y="1596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32" name="Text Box 13"/>
            <p:cNvSpPr txBox="1">
              <a:spLocks noChangeArrowheads="1"/>
            </p:cNvSpPr>
            <p:nvPr/>
          </p:nvSpPr>
          <p:spPr bwMode="auto">
            <a:xfrm>
              <a:off x="912" y="2016"/>
              <a:ext cx="10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Sorting TM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11200" y="1854200"/>
            <a:ext cx="2971800" cy="1752600"/>
            <a:chOff x="528" y="1248"/>
            <a:chExt cx="1872" cy="1104"/>
          </a:xfrm>
        </p:grpSpPr>
        <p:sp>
          <p:nvSpPr>
            <p:cNvPr id="29723" name="Rectangle 15"/>
            <p:cNvSpPr>
              <a:spLocks noChangeArrowheads="1"/>
            </p:cNvSpPr>
            <p:nvPr/>
          </p:nvSpPr>
          <p:spPr bwMode="auto">
            <a:xfrm>
              <a:off x="528" y="1248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24" name="Rectangle 16"/>
            <p:cNvSpPr>
              <a:spLocks noChangeArrowheads="1"/>
            </p:cNvSpPr>
            <p:nvPr/>
          </p:nvSpPr>
          <p:spPr bwMode="auto">
            <a:xfrm>
              <a:off x="1200" y="1680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25" name="Rectangle 17"/>
            <p:cNvSpPr>
              <a:spLocks noChangeArrowheads="1"/>
            </p:cNvSpPr>
            <p:nvPr/>
          </p:nvSpPr>
          <p:spPr bwMode="auto">
            <a:xfrm>
              <a:off x="672" y="1392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26" name="AutoShape 18"/>
            <p:cNvCxnSpPr>
              <a:cxnSpLocks noChangeShapeType="1"/>
              <a:stCxn id="29724" idx="0"/>
              <a:endCxn id="29725" idx="2"/>
            </p:cNvCxnSpPr>
            <p:nvPr/>
          </p:nvCxnSpPr>
          <p:spPr bwMode="auto">
            <a:xfrm rot="-5400000">
              <a:off x="1356" y="1596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27" name="Text Box 19"/>
            <p:cNvSpPr txBox="1">
              <a:spLocks noChangeArrowheads="1"/>
            </p:cNvSpPr>
            <p:nvPr/>
          </p:nvSpPr>
          <p:spPr bwMode="auto">
            <a:xfrm>
              <a:off x="912" y="2016"/>
              <a:ext cx="10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Sorting TM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838200" y="1981200"/>
            <a:ext cx="2971800" cy="1752600"/>
            <a:chOff x="528" y="1248"/>
            <a:chExt cx="1872" cy="1104"/>
          </a:xfrm>
        </p:grpSpPr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28" y="1248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1200" y="1680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72" y="1392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21" name="AutoShape 25"/>
            <p:cNvCxnSpPr>
              <a:cxnSpLocks noChangeShapeType="1"/>
              <a:stCxn id="29719" idx="0"/>
              <a:endCxn id="29720" idx="2"/>
            </p:cNvCxnSpPr>
            <p:nvPr/>
          </p:nvCxnSpPr>
          <p:spPr bwMode="auto">
            <a:xfrm rot="-5400000">
              <a:off x="1356" y="1596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912" y="2016"/>
              <a:ext cx="10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Sorting TM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743200" y="2590800"/>
            <a:ext cx="2971800" cy="1752600"/>
            <a:chOff x="3072" y="1248"/>
            <a:chExt cx="1872" cy="1104"/>
          </a:xfrm>
        </p:grpSpPr>
        <p:sp>
          <p:nvSpPr>
            <p:cNvPr id="29713" name="Rectangle 28"/>
            <p:cNvSpPr>
              <a:spLocks noChangeArrowheads="1"/>
            </p:cNvSpPr>
            <p:nvPr/>
          </p:nvSpPr>
          <p:spPr bwMode="auto">
            <a:xfrm>
              <a:off x="3072" y="1248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14" name="Rectangle 29"/>
            <p:cNvSpPr>
              <a:spLocks noChangeArrowheads="1"/>
            </p:cNvSpPr>
            <p:nvPr/>
          </p:nvSpPr>
          <p:spPr bwMode="auto">
            <a:xfrm>
              <a:off x="3744" y="1680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15" name="Rectangle 30"/>
            <p:cNvSpPr>
              <a:spLocks noChangeArrowheads="1"/>
            </p:cNvSpPr>
            <p:nvPr/>
          </p:nvSpPr>
          <p:spPr bwMode="auto">
            <a:xfrm>
              <a:off x="3216" y="1392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16" name="AutoShape 31"/>
            <p:cNvCxnSpPr>
              <a:cxnSpLocks noChangeShapeType="1"/>
              <a:stCxn id="29714" idx="0"/>
              <a:endCxn id="29715" idx="2"/>
            </p:cNvCxnSpPr>
            <p:nvPr/>
          </p:nvCxnSpPr>
          <p:spPr bwMode="auto">
            <a:xfrm rot="-5400000">
              <a:off x="3900" y="1596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17" name="Text Box 32"/>
            <p:cNvSpPr txBox="1">
              <a:spLocks noChangeArrowheads="1"/>
            </p:cNvSpPr>
            <p:nvPr/>
          </p:nvSpPr>
          <p:spPr bwMode="auto">
            <a:xfrm>
              <a:off x="3360" y="2016"/>
              <a:ext cx="12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Searching TM</a:t>
              </a:r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089400" y="3289300"/>
            <a:ext cx="2971800" cy="1752600"/>
            <a:chOff x="528" y="2496"/>
            <a:chExt cx="1872" cy="1104"/>
          </a:xfrm>
        </p:grpSpPr>
        <p:sp>
          <p:nvSpPr>
            <p:cNvPr id="29708" name="Rectangle 34"/>
            <p:cNvSpPr>
              <a:spLocks noChangeArrowheads="1"/>
            </p:cNvSpPr>
            <p:nvPr/>
          </p:nvSpPr>
          <p:spPr bwMode="auto">
            <a:xfrm>
              <a:off x="528" y="2496"/>
              <a:ext cx="1872" cy="1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9709" name="Rectangle 35"/>
            <p:cNvSpPr>
              <a:spLocks noChangeArrowheads="1"/>
            </p:cNvSpPr>
            <p:nvPr/>
          </p:nvSpPr>
          <p:spPr bwMode="auto">
            <a:xfrm>
              <a:off x="1200" y="2928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>
                  <a:latin typeface="Times New Roman" pitchFamily="-112" charset="0"/>
                </a:rPr>
                <a:t>FSM</a:t>
              </a:r>
            </a:p>
          </p:txBody>
        </p:sp>
        <p:sp>
          <p:nvSpPr>
            <p:cNvPr id="29710" name="Rectangle 36"/>
            <p:cNvSpPr>
              <a:spLocks noChangeArrowheads="1"/>
            </p:cNvSpPr>
            <p:nvPr/>
          </p:nvSpPr>
          <p:spPr bwMode="auto">
            <a:xfrm>
              <a:off x="672" y="2640"/>
              <a:ext cx="1536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cxnSp>
          <p:nvCxnSpPr>
            <p:cNvPr id="29711" name="AutoShape 37"/>
            <p:cNvCxnSpPr>
              <a:cxnSpLocks noChangeShapeType="1"/>
              <a:stCxn id="29709" idx="0"/>
              <a:endCxn id="29710" idx="2"/>
            </p:cNvCxnSpPr>
            <p:nvPr/>
          </p:nvCxnSpPr>
          <p:spPr bwMode="auto">
            <a:xfrm rot="-5400000">
              <a:off x="1356" y="2844"/>
              <a:ext cx="144" cy="2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9712" name="Text Box 38"/>
            <p:cNvSpPr txBox="1">
              <a:spLocks noChangeArrowheads="1"/>
            </p:cNvSpPr>
            <p:nvPr/>
          </p:nvSpPr>
          <p:spPr bwMode="auto">
            <a:xfrm>
              <a:off x="816" y="3264"/>
              <a:ext cx="12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pitchFamily="-112" charset="0"/>
                </a:rPr>
                <a:t>Integrating TM</a:t>
              </a:r>
            </a:p>
          </p:txBody>
        </p:sp>
      </p:grpSp>
      <p:sp>
        <p:nvSpPr>
          <p:cNvPr id="131111" name="Text Box 39"/>
          <p:cNvSpPr txBox="1">
            <a:spLocks noChangeArrowheads="1"/>
          </p:cNvSpPr>
          <p:nvPr/>
        </p:nvSpPr>
        <p:spPr bwMode="auto">
          <a:xfrm>
            <a:off x="2057400" y="5486400"/>
            <a:ext cx="4703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Can we build a general purpose TM?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1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+mn-lt"/>
              </a:rPr>
              <a:t>The Universal Turing Machine (UTM)</a:t>
            </a:r>
            <a:br>
              <a:rPr lang="en-US" sz="3600" dirty="0">
                <a:latin typeface="+mn-lt"/>
              </a:rPr>
            </a:br>
            <a:r>
              <a:rPr lang="en-US" sz="2400" dirty="0">
                <a:latin typeface="+mn-lt"/>
              </a:rPr>
              <a:t>The Paradigm for Modern General Purpose Computers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FCDE47-7396-1447-AFC5-CF5F6C8F3BC0}" type="slidenum">
              <a:rPr lang="en-US"/>
              <a:pPr/>
              <a:t>19</a:t>
            </a:fld>
            <a:endParaRPr lang="en-US"/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3276600" y="3276600"/>
            <a:ext cx="25908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Universal TM</a:t>
            </a:r>
          </a:p>
        </p:txBody>
      </p:sp>
      <p:sp>
        <p:nvSpPr>
          <p:cNvPr id="30726" name="Rectangle 4"/>
          <p:cNvSpPr>
            <a:spLocks noChangeArrowheads="1"/>
          </p:cNvSpPr>
          <p:nvPr/>
        </p:nvSpPr>
        <p:spPr bwMode="auto">
          <a:xfrm>
            <a:off x="2209800" y="2286000"/>
            <a:ext cx="4800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0727" name="Rectangle 5"/>
          <p:cNvSpPr>
            <a:spLocks noChangeArrowheads="1"/>
          </p:cNvSpPr>
          <p:nvPr/>
        </p:nvSpPr>
        <p:spPr bwMode="auto">
          <a:xfrm>
            <a:off x="2743200" y="2286000"/>
            <a:ext cx="1600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" pitchFamily="-112" charset="0"/>
              </a:rPr>
              <a:t>Coded TM </a:t>
            </a:r>
            <a:r>
              <a:rPr lang="en-US" sz="1600" b="1">
                <a:latin typeface="Arial" pitchFamily="-112" charset="0"/>
              </a:rPr>
              <a:t>M</a:t>
            </a:r>
          </a:p>
        </p:txBody>
      </p:sp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4343400" y="2286000"/>
            <a:ext cx="2286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" pitchFamily="-112" charset="0"/>
              </a:rPr>
              <a:t>Coded Tape for </a:t>
            </a:r>
            <a:r>
              <a:rPr lang="en-US" sz="1600" b="1">
                <a:latin typeface="Arial" pitchFamily="-112" charset="0"/>
              </a:rPr>
              <a:t>M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2049463" y="4889500"/>
            <a:ext cx="51323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 Capable of Emulating Every other TM</a:t>
            </a:r>
          </a:p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 Shown possible by Alan Turing (1936)</a:t>
            </a:r>
          </a:p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Times New Roman" pitchFamily="-112" charset="0"/>
              </a:rPr>
              <a:t> BIG IDEA:  </a:t>
            </a:r>
            <a:r>
              <a:rPr lang="en-US" sz="2400">
                <a:solidFill>
                  <a:srgbClr val="FF6600"/>
                </a:solidFill>
                <a:latin typeface="Times New Roman" pitchFamily="-112" charset="0"/>
              </a:rPr>
              <a:t>INTEPRETATION!!!</a:t>
            </a:r>
          </a:p>
        </p:txBody>
      </p:sp>
      <p:cxnSp>
        <p:nvCxnSpPr>
          <p:cNvPr id="30730" name="AutoShape 8"/>
          <p:cNvCxnSpPr>
            <a:cxnSpLocks noChangeShapeType="1"/>
            <a:stCxn id="30725" idx="0"/>
            <a:endCxn id="30727" idx="2"/>
          </p:cNvCxnSpPr>
          <p:nvPr/>
        </p:nvCxnSpPr>
        <p:spPr bwMode="auto">
          <a:xfrm rot="5400000" flipH="1">
            <a:off x="3714750" y="2419350"/>
            <a:ext cx="685800" cy="1028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90600" y="2133600"/>
            <a:ext cx="3505200" cy="2046288"/>
            <a:chOff x="624" y="1344"/>
            <a:chExt cx="2208" cy="1289"/>
          </a:xfrm>
        </p:grpSpPr>
        <p:sp>
          <p:nvSpPr>
            <p:cNvPr id="30742" name="Rectangle 10"/>
            <p:cNvSpPr>
              <a:spLocks noChangeArrowheads="1"/>
            </p:cNvSpPr>
            <p:nvPr/>
          </p:nvSpPr>
          <p:spPr bwMode="auto">
            <a:xfrm>
              <a:off x="1680" y="1344"/>
              <a:ext cx="1152" cy="432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0743" name="Text Box 11"/>
            <p:cNvSpPr txBox="1">
              <a:spLocks noChangeArrowheads="1"/>
            </p:cNvSpPr>
            <p:nvPr/>
          </p:nvSpPr>
          <p:spPr bwMode="auto">
            <a:xfrm>
              <a:off x="624" y="2115"/>
              <a:ext cx="96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rgbClr val="FF6600"/>
                  </a:solidFill>
                  <a:latin typeface="Comic Sans MS" pitchFamily="-112" charset="0"/>
                </a:rPr>
                <a:t>Software</a:t>
              </a:r>
            </a:p>
            <a:p>
              <a:r>
                <a:rPr lang="en-US" sz="2400">
                  <a:solidFill>
                    <a:srgbClr val="FF6600"/>
                  </a:solidFill>
                  <a:latin typeface="Comic Sans MS" pitchFamily="-112" charset="0"/>
                </a:rPr>
                <a:t>(flexible)</a:t>
              </a:r>
            </a:p>
          </p:txBody>
        </p:sp>
        <p:cxnSp>
          <p:nvCxnSpPr>
            <p:cNvPr id="30744" name="AutoShape 12"/>
            <p:cNvCxnSpPr>
              <a:cxnSpLocks noChangeShapeType="1"/>
              <a:stCxn id="30743" idx="0"/>
              <a:endCxn id="30742" idx="2"/>
            </p:cNvCxnSpPr>
            <p:nvPr/>
          </p:nvCxnSpPr>
          <p:spPr bwMode="auto">
            <a:xfrm rot="-5400000">
              <a:off x="1511" y="1371"/>
              <a:ext cx="339" cy="1150"/>
            </a:xfrm>
            <a:prstGeom prst="curvedConnector3">
              <a:avLst>
                <a:gd name="adj1" fmla="val 49852"/>
              </a:avLst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124200" y="3124200"/>
            <a:ext cx="5538788" cy="1660525"/>
            <a:chOff x="1968" y="1968"/>
            <a:chExt cx="3489" cy="1046"/>
          </a:xfrm>
        </p:grpSpPr>
        <p:sp>
          <p:nvSpPr>
            <p:cNvPr id="30739" name="Rectangle 14"/>
            <p:cNvSpPr>
              <a:spLocks noChangeArrowheads="1"/>
            </p:cNvSpPr>
            <p:nvPr/>
          </p:nvSpPr>
          <p:spPr bwMode="auto">
            <a:xfrm>
              <a:off x="1968" y="1968"/>
              <a:ext cx="1872" cy="86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0740" name="Text Box 15"/>
            <p:cNvSpPr txBox="1">
              <a:spLocks noChangeArrowheads="1"/>
            </p:cNvSpPr>
            <p:nvPr/>
          </p:nvSpPr>
          <p:spPr bwMode="auto">
            <a:xfrm>
              <a:off x="4463" y="2496"/>
              <a:ext cx="99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>
                  <a:solidFill>
                    <a:srgbClr val="FF6600"/>
                  </a:solidFill>
                  <a:latin typeface="Comic Sans MS" pitchFamily="-112" charset="0"/>
                </a:rPr>
                <a:t>Hardware</a:t>
              </a:r>
            </a:p>
            <a:p>
              <a:pPr algn="ctr"/>
              <a:r>
                <a:rPr lang="en-US" sz="2400">
                  <a:solidFill>
                    <a:srgbClr val="FF6600"/>
                  </a:solidFill>
                  <a:latin typeface="Comic Sans MS" pitchFamily="-112" charset="0"/>
                </a:rPr>
                <a:t>(fast)</a:t>
              </a:r>
            </a:p>
          </p:txBody>
        </p:sp>
        <p:cxnSp>
          <p:nvCxnSpPr>
            <p:cNvPr id="30741" name="AutoShape 16"/>
            <p:cNvCxnSpPr>
              <a:cxnSpLocks noChangeShapeType="1"/>
              <a:stCxn id="30740" idx="1"/>
              <a:endCxn id="30739" idx="3"/>
            </p:cNvCxnSpPr>
            <p:nvPr/>
          </p:nvCxnSpPr>
          <p:spPr bwMode="auto">
            <a:xfrm rot="10800000">
              <a:off x="3840" y="2400"/>
              <a:ext cx="624" cy="24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</p:cxnSp>
      </p:grpSp>
      <p:sp>
        <p:nvSpPr>
          <p:cNvPr id="30733" name="Line 17"/>
          <p:cNvSpPr>
            <a:spLocks noChangeShapeType="1"/>
          </p:cNvSpPr>
          <p:nvPr/>
        </p:nvSpPr>
        <p:spPr bwMode="auto">
          <a:xfrm>
            <a:off x="7023100" y="2438400"/>
            <a:ext cx="381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0734" name="Line 18"/>
          <p:cNvSpPr>
            <a:spLocks noChangeShapeType="1"/>
          </p:cNvSpPr>
          <p:nvPr/>
        </p:nvSpPr>
        <p:spPr bwMode="auto">
          <a:xfrm flipH="1">
            <a:off x="1943100" y="2451100"/>
            <a:ext cx="27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46063" y="2874963"/>
            <a:ext cx="3756025" cy="2136775"/>
            <a:chOff x="155" y="1811"/>
            <a:chExt cx="2366" cy="1346"/>
          </a:xfrm>
        </p:grpSpPr>
        <p:sp>
          <p:nvSpPr>
            <p:cNvPr id="30736" name="Oval 21"/>
            <p:cNvSpPr>
              <a:spLocks noChangeArrowheads="1"/>
            </p:cNvSpPr>
            <p:nvPr/>
          </p:nvSpPr>
          <p:spPr bwMode="auto">
            <a:xfrm>
              <a:off x="155" y="2808"/>
              <a:ext cx="2321" cy="349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0737" name="Rectangle 20"/>
            <p:cNvSpPr>
              <a:spLocks noChangeArrowheads="1"/>
            </p:cNvSpPr>
            <p:nvPr/>
          </p:nvSpPr>
          <p:spPr bwMode="auto">
            <a:xfrm>
              <a:off x="166" y="2883"/>
              <a:ext cx="235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Programming = Encoding Algorithms</a:t>
              </a:r>
            </a:p>
          </p:txBody>
        </p:sp>
        <p:sp>
          <p:nvSpPr>
            <p:cNvPr id="30738" name="Line 22"/>
            <p:cNvSpPr>
              <a:spLocks noChangeShapeType="1"/>
            </p:cNvSpPr>
            <p:nvPr/>
          </p:nvSpPr>
          <p:spPr bwMode="auto">
            <a:xfrm flipV="1">
              <a:off x="1180" y="1811"/>
              <a:ext cx="781" cy="99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914400"/>
            <a:ext cx="7620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lang="es-ES_tradnl" sz="320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Other Familiar Models of Computation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1AD571-0CDA-1241-B161-B66C1E66BCC2}" type="slidenum">
              <a:rPr lang="en-US"/>
              <a:pPr/>
              <a:t>20</a:t>
            </a:fld>
            <a:endParaRPr lang="en-US"/>
          </a:p>
        </p:txBody>
      </p:sp>
      <p:sp>
        <p:nvSpPr>
          <p:cNvPr id="317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0400" y="1981200"/>
            <a:ext cx="7797800" cy="284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Combinational Circuits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Sequential Circuits (FSM’s)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Pentium Instruction Set Architectures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Lambda Calculus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Recursive Functions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Gill Sans MT" pitchFamily="-112" charset="-18"/>
              </a:rPr>
              <a:t>C++</a:t>
            </a:r>
          </a:p>
        </p:txBody>
      </p:sp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931863" y="5172075"/>
            <a:ext cx="7496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Can you tell which ones are Turing Universal? 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That is, which ones can emulate any other Turing Machine?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600">
                <a:latin typeface="Calibri" pitchFamily="-112" charset="0"/>
              </a:rPr>
              <a:t>Computing in Perspective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246F97-37E2-214E-B377-B6B93323D01F}" type="slidenum">
              <a:rPr lang="en-US"/>
              <a:pPr/>
              <a:t>21</a:t>
            </a:fld>
            <a:endParaRPr lang="en-US"/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3835400" y="53213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CMOS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3835400" y="49403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Gate</a:t>
            </a:r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3835400" y="44831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FSM</a:t>
            </a:r>
          </a:p>
        </p:txBody>
      </p:sp>
      <p:sp>
        <p:nvSpPr>
          <p:cNvPr id="32776" name="Rectangle 6"/>
          <p:cNvSpPr>
            <a:spLocks noChangeArrowheads="1"/>
          </p:cNvSpPr>
          <p:nvPr/>
        </p:nvSpPr>
        <p:spPr bwMode="auto">
          <a:xfrm>
            <a:off x="3835400" y="40259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ISA</a:t>
            </a:r>
          </a:p>
        </p:txBody>
      </p:sp>
      <p:sp>
        <p:nvSpPr>
          <p:cNvPr id="32777" name="Rectangle 7"/>
          <p:cNvSpPr>
            <a:spLocks noChangeArrowheads="1"/>
          </p:cNvSpPr>
          <p:nvPr/>
        </p:nvSpPr>
        <p:spPr bwMode="auto">
          <a:xfrm>
            <a:off x="1778000" y="32639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Assembler 1</a:t>
            </a:r>
          </a:p>
        </p:txBody>
      </p:sp>
      <p:sp>
        <p:nvSpPr>
          <p:cNvPr id="32778" name="Rectangle 8"/>
          <p:cNvSpPr>
            <a:spLocks noChangeArrowheads="1"/>
          </p:cNvSpPr>
          <p:nvPr/>
        </p:nvSpPr>
        <p:spPr bwMode="auto">
          <a:xfrm>
            <a:off x="3683000" y="32639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Assembler 2</a:t>
            </a:r>
          </a:p>
        </p:txBody>
      </p:sp>
      <p:sp>
        <p:nvSpPr>
          <p:cNvPr id="32779" name="Rectangle 9"/>
          <p:cNvSpPr>
            <a:spLocks noChangeArrowheads="1"/>
          </p:cNvSpPr>
          <p:nvPr/>
        </p:nvSpPr>
        <p:spPr bwMode="auto">
          <a:xfrm>
            <a:off x="5664200" y="32639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Assembler 3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463800" y="3644900"/>
            <a:ext cx="4114800" cy="381000"/>
            <a:chOff x="1584" y="2592"/>
            <a:chExt cx="2592" cy="240"/>
          </a:xfrm>
        </p:grpSpPr>
        <p:sp>
          <p:nvSpPr>
            <p:cNvPr id="32809" name="Line 11"/>
            <p:cNvSpPr>
              <a:spLocks noChangeShapeType="1"/>
            </p:cNvSpPr>
            <p:nvPr/>
          </p:nvSpPr>
          <p:spPr bwMode="auto">
            <a:xfrm>
              <a:off x="1584" y="2736"/>
              <a:ext cx="259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10" name="Line 12"/>
            <p:cNvSpPr>
              <a:spLocks noChangeShapeType="1"/>
            </p:cNvSpPr>
            <p:nvPr/>
          </p:nvSpPr>
          <p:spPr bwMode="auto">
            <a:xfrm flipV="1">
              <a:off x="2928" y="273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11" name="Line 13"/>
            <p:cNvSpPr>
              <a:spLocks noChangeShapeType="1"/>
            </p:cNvSpPr>
            <p:nvPr/>
          </p:nvSpPr>
          <p:spPr bwMode="auto">
            <a:xfrm flipV="1">
              <a:off x="1584" y="259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12" name="Line 14"/>
            <p:cNvSpPr>
              <a:spLocks noChangeShapeType="1"/>
            </p:cNvSpPr>
            <p:nvPr/>
          </p:nvSpPr>
          <p:spPr bwMode="auto">
            <a:xfrm flipV="1">
              <a:off x="2928" y="259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13" name="Line 15"/>
            <p:cNvSpPr>
              <a:spLocks noChangeShapeType="1"/>
            </p:cNvSpPr>
            <p:nvPr/>
          </p:nvSpPr>
          <p:spPr bwMode="auto">
            <a:xfrm flipV="1">
              <a:off x="4176" y="259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14" name="Line 16"/>
            <p:cNvSpPr>
              <a:spLocks noChangeShapeType="1"/>
            </p:cNvSpPr>
            <p:nvPr/>
          </p:nvSpPr>
          <p:spPr bwMode="auto">
            <a:xfrm flipV="1">
              <a:off x="1584" y="259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32781" name="Rectangle 17"/>
          <p:cNvSpPr>
            <a:spLocks noChangeArrowheads="1"/>
          </p:cNvSpPr>
          <p:nvPr/>
        </p:nvSpPr>
        <p:spPr bwMode="auto">
          <a:xfrm>
            <a:off x="2006600" y="25019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C++</a:t>
            </a:r>
          </a:p>
        </p:txBody>
      </p:sp>
      <p:sp>
        <p:nvSpPr>
          <p:cNvPr id="32782" name="Rectangle 18"/>
          <p:cNvSpPr>
            <a:spLocks noChangeArrowheads="1"/>
          </p:cNvSpPr>
          <p:nvPr/>
        </p:nvSpPr>
        <p:spPr bwMode="auto">
          <a:xfrm>
            <a:off x="711200" y="25019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Pascal</a:t>
            </a:r>
          </a:p>
        </p:txBody>
      </p:sp>
      <p:sp>
        <p:nvSpPr>
          <p:cNvPr id="32783" name="Rectangle 19"/>
          <p:cNvSpPr>
            <a:spLocks noChangeArrowheads="1"/>
          </p:cNvSpPr>
          <p:nvPr/>
        </p:nvSpPr>
        <p:spPr bwMode="auto">
          <a:xfrm>
            <a:off x="3302000" y="25019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Fortran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168400" y="2882900"/>
            <a:ext cx="2667000" cy="381000"/>
            <a:chOff x="768" y="2112"/>
            <a:chExt cx="1680" cy="240"/>
          </a:xfrm>
        </p:grpSpPr>
        <p:sp>
          <p:nvSpPr>
            <p:cNvPr id="32803" name="Line 21"/>
            <p:cNvSpPr>
              <a:spLocks noChangeShapeType="1"/>
            </p:cNvSpPr>
            <p:nvPr/>
          </p:nvSpPr>
          <p:spPr bwMode="auto">
            <a:xfrm>
              <a:off x="768" y="2256"/>
              <a:ext cx="168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4" name="Line 22"/>
            <p:cNvSpPr>
              <a:spLocks noChangeShapeType="1"/>
            </p:cNvSpPr>
            <p:nvPr/>
          </p:nvSpPr>
          <p:spPr bwMode="auto">
            <a:xfrm flipV="1">
              <a:off x="1632" y="225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5" name="Line 23"/>
            <p:cNvSpPr>
              <a:spLocks noChangeShapeType="1"/>
            </p:cNvSpPr>
            <p:nvPr/>
          </p:nvSpPr>
          <p:spPr bwMode="auto">
            <a:xfrm flipV="1">
              <a:off x="768" y="211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6" name="Line 24"/>
            <p:cNvSpPr>
              <a:spLocks noChangeShapeType="1"/>
            </p:cNvSpPr>
            <p:nvPr/>
          </p:nvSpPr>
          <p:spPr bwMode="auto">
            <a:xfrm flipV="1">
              <a:off x="2448" y="211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7" name="Line 25"/>
            <p:cNvSpPr>
              <a:spLocks noChangeShapeType="1"/>
            </p:cNvSpPr>
            <p:nvPr/>
          </p:nvSpPr>
          <p:spPr bwMode="auto">
            <a:xfrm flipV="1">
              <a:off x="768" y="211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8" name="Line 26"/>
            <p:cNvSpPr>
              <a:spLocks noChangeShapeType="1"/>
            </p:cNvSpPr>
            <p:nvPr/>
          </p:nvSpPr>
          <p:spPr bwMode="auto">
            <a:xfrm flipV="1"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320800" y="1892300"/>
            <a:ext cx="2540000" cy="609600"/>
            <a:chOff x="832" y="1192"/>
            <a:chExt cx="1600" cy="384"/>
          </a:xfrm>
        </p:grpSpPr>
        <p:sp>
          <p:nvSpPr>
            <p:cNvPr id="32798" name="Line 28"/>
            <p:cNvSpPr>
              <a:spLocks noChangeShapeType="1"/>
            </p:cNvSpPr>
            <p:nvPr/>
          </p:nvSpPr>
          <p:spPr bwMode="auto">
            <a:xfrm>
              <a:off x="832" y="1480"/>
              <a:ext cx="160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799" name="Line 29"/>
            <p:cNvSpPr>
              <a:spLocks noChangeShapeType="1"/>
            </p:cNvSpPr>
            <p:nvPr/>
          </p:nvSpPr>
          <p:spPr bwMode="auto">
            <a:xfrm flipV="1">
              <a:off x="1552" y="1480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0" name="Line 30"/>
            <p:cNvSpPr>
              <a:spLocks noChangeShapeType="1"/>
            </p:cNvSpPr>
            <p:nvPr/>
          </p:nvSpPr>
          <p:spPr bwMode="auto">
            <a:xfrm flipH="1" flipV="1">
              <a:off x="832" y="1208"/>
              <a:ext cx="0" cy="27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1" name="Line 31"/>
            <p:cNvSpPr>
              <a:spLocks noChangeShapeType="1"/>
            </p:cNvSpPr>
            <p:nvPr/>
          </p:nvSpPr>
          <p:spPr bwMode="auto">
            <a:xfrm flipV="1">
              <a:off x="2432" y="1192"/>
              <a:ext cx="0" cy="2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802" name="Line 32"/>
            <p:cNvSpPr>
              <a:spLocks noChangeShapeType="1"/>
            </p:cNvSpPr>
            <p:nvPr/>
          </p:nvSpPr>
          <p:spPr bwMode="auto">
            <a:xfrm flipV="1">
              <a:off x="1552" y="1192"/>
              <a:ext cx="0" cy="2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32786" name="Rectangle 33"/>
          <p:cNvSpPr>
            <a:spLocks noChangeArrowheads="1"/>
          </p:cNvSpPr>
          <p:nvPr/>
        </p:nvSpPr>
        <p:spPr bwMode="auto">
          <a:xfrm>
            <a:off x="2108200" y="15367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MatLab</a:t>
            </a:r>
          </a:p>
        </p:txBody>
      </p:sp>
      <p:sp>
        <p:nvSpPr>
          <p:cNvPr id="32787" name="AutoShape 34"/>
          <p:cNvSpPr>
            <a:spLocks/>
          </p:cNvSpPr>
          <p:nvPr/>
        </p:nvSpPr>
        <p:spPr bwMode="auto">
          <a:xfrm>
            <a:off x="5511800" y="4025900"/>
            <a:ext cx="685800" cy="1676400"/>
          </a:xfrm>
          <a:prstGeom prst="rightBrace">
            <a:avLst>
              <a:gd name="adj1" fmla="val 20370"/>
              <a:gd name="adj2" fmla="val 50000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2788" name="Text Box 35"/>
          <p:cNvSpPr txBox="1">
            <a:spLocks noChangeArrowheads="1"/>
          </p:cNvSpPr>
          <p:nvPr/>
        </p:nvSpPr>
        <p:spPr bwMode="auto">
          <a:xfrm>
            <a:off x="6257925" y="4483100"/>
            <a:ext cx="871538" cy="8318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Build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One</a:t>
            </a:r>
          </a:p>
        </p:txBody>
      </p:sp>
      <p:sp>
        <p:nvSpPr>
          <p:cNvPr id="32789" name="AutoShape 36"/>
          <p:cNvSpPr>
            <a:spLocks/>
          </p:cNvSpPr>
          <p:nvPr/>
        </p:nvSpPr>
        <p:spPr bwMode="auto">
          <a:xfrm>
            <a:off x="7340600" y="1384300"/>
            <a:ext cx="501650" cy="2260600"/>
          </a:xfrm>
          <a:prstGeom prst="rightBrace">
            <a:avLst>
              <a:gd name="adj1" fmla="val 37553"/>
              <a:gd name="adj2" fmla="val 50000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2790" name="Text Box 37"/>
          <p:cNvSpPr txBox="1">
            <a:spLocks noChangeArrowheads="1"/>
          </p:cNvSpPr>
          <p:nvPr/>
        </p:nvSpPr>
        <p:spPr bwMode="auto">
          <a:xfrm>
            <a:off x="7924800" y="2133600"/>
            <a:ext cx="904875" cy="8318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Build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Many</a:t>
            </a:r>
          </a:p>
        </p:txBody>
      </p:sp>
      <p:sp>
        <p:nvSpPr>
          <p:cNvPr id="32791" name="Rectangle 38"/>
          <p:cNvSpPr>
            <a:spLocks noChangeArrowheads="1"/>
          </p:cNvSpPr>
          <p:nvPr/>
        </p:nvSpPr>
        <p:spPr bwMode="auto">
          <a:xfrm>
            <a:off x="863600" y="15367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112" charset="0"/>
              </a:rPr>
              <a:t>Excel</a:t>
            </a:r>
          </a:p>
        </p:txBody>
      </p:sp>
      <p:sp>
        <p:nvSpPr>
          <p:cNvPr id="32792" name="Text Box 39"/>
          <p:cNvSpPr txBox="1">
            <a:spLocks noChangeArrowheads="1"/>
          </p:cNvSpPr>
          <p:nvPr/>
        </p:nvSpPr>
        <p:spPr bwMode="auto">
          <a:xfrm>
            <a:off x="873125" y="5832475"/>
            <a:ext cx="760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Interpreter Design Demands Programming Language Design</a:t>
            </a:r>
          </a:p>
        </p:txBody>
      </p:sp>
      <p:sp>
        <p:nvSpPr>
          <p:cNvPr id="32793" name="Rectangle 40"/>
          <p:cNvSpPr>
            <a:spLocks noChangeArrowheads="1"/>
          </p:cNvSpPr>
          <p:nvPr/>
        </p:nvSpPr>
        <p:spPr bwMode="auto">
          <a:xfrm>
            <a:off x="3352800" y="1524000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PSpice</a:t>
            </a:r>
          </a:p>
        </p:txBody>
      </p: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647700" y="917575"/>
            <a:ext cx="6438900" cy="1152525"/>
            <a:chOff x="408" y="578"/>
            <a:chExt cx="4056" cy="726"/>
          </a:xfrm>
        </p:grpSpPr>
        <p:sp>
          <p:nvSpPr>
            <p:cNvPr id="32795" name="Rectangle 42"/>
            <p:cNvSpPr>
              <a:spLocks noChangeArrowheads="1"/>
            </p:cNvSpPr>
            <p:nvPr/>
          </p:nvSpPr>
          <p:spPr bwMode="auto">
            <a:xfrm>
              <a:off x="408" y="904"/>
              <a:ext cx="2536" cy="40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2796" name="Text Box 43"/>
            <p:cNvSpPr txBox="1">
              <a:spLocks noChangeArrowheads="1"/>
            </p:cNvSpPr>
            <p:nvPr/>
          </p:nvSpPr>
          <p:spPr bwMode="auto">
            <a:xfrm>
              <a:off x="3142" y="578"/>
              <a:ext cx="1322" cy="524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>
                  <a:solidFill>
                    <a:srgbClr val="FF6600"/>
                  </a:solidFill>
                  <a:latin typeface="Times New Roman" pitchFamily="-112" charset="0"/>
                </a:rPr>
                <a:t>All have </a:t>
              </a:r>
            </a:p>
            <a:p>
              <a:pPr algn="ctr"/>
              <a:r>
                <a:rPr lang="en-US" sz="2400">
                  <a:solidFill>
                    <a:srgbClr val="FF6600"/>
                  </a:solidFill>
                  <a:latin typeface="Times New Roman" pitchFamily="-112" charset="0"/>
                </a:rPr>
                <a:t>embedded PL’s</a:t>
              </a:r>
            </a:p>
          </p:txBody>
        </p:sp>
        <p:cxnSp>
          <p:nvCxnSpPr>
            <p:cNvPr id="32797" name="AutoShape 44"/>
            <p:cNvCxnSpPr>
              <a:cxnSpLocks noChangeShapeType="1"/>
              <a:stCxn id="32796" idx="1"/>
              <a:endCxn id="32795" idx="3"/>
            </p:cNvCxnSpPr>
            <p:nvPr/>
          </p:nvCxnSpPr>
          <p:spPr bwMode="auto">
            <a:xfrm rot="10800000" flipV="1">
              <a:off x="2944" y="840"/>
              <a:ext cx="198" cy="264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Why Abstraction Layers?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9CE4BA-3104-4F43-90F4-B45EE15DDA11}" type="slidenum">
              <a:rPr lang="en-US"/>
              <a:pPr/>
              <a:t>22</a:t>
            </a:fld>
            <a:endParaRPr lang="en-US"/>
          </a:p>
        </p:txBody>
      </p:sp>
      <p:sp>
        <p:nvSpPr>
          <p:cNvPr id="337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0400" y="1231900"/>
            <a:ext cx="7810500" cy="3213100"/>
          </a:xfrm>
        </p:spPr>
        <p:txBody>
          <a:bodyPr/>
          <a:lstStyle/>
          <a:p>
            <a:pPr eaLnBrk="1" hangingPunct="1"/>
            <a:r>
              <a:rPr lang="en-US" sz="2800">
                <a:latin typeface="Gill Sans MT" pitchFamily="-112" charset="-18"/>
              </a:rPr>
              <a:t>Resilience to change:</a:t>
            </a:r>
          </a:p>
          <a:p>
            <a:pPr lvl="1" eaLnBrk="1" hangingPunct="1"/>
            <a:r>
              <a:rPr lang="en-US" sz="2400">
                <a:latin typeface="Gill Sans MT" pitchFamily="-112" charset="-18"/>
              </a:rPr>
              <a:t>Each layer provides a level of indirection</a:t>
            </a:r>
          </a:p>
          <a:p>
            <a:pPr eaLnBrk="1" hangingPunct="1"/>
            <a:r>
              <a:rPr lang="en-US" sz="2800">
                <a:latin typeface="Gill Sans MT" pitchFamily="-112" charset="-18"/>
              </a:rPr>
              <a:t>Divide and Conquer Approach:</a:t>
            </a:r>
          </a:p>
          <a:p>
            <a:pPr lvl="1" eaLnBrk="1" hangingPunct="1"/>
            <a:r>
              <a:rPr lang="en-US" sz="2400">
                <a:latin typeface="Gill Sans MT" pitchFamily="-112" charset="-18"/>
              </a:rPr>
              <a:t>Can work on one small  semantic gap at a time</a:t>
            </a:r>
          </a:p>
          <a:p>
            <a:pPr eaLnBrk="1" hangingPunct="1"/>
            <a:r>
              <a:rPr lang="en-US" sz="2800">
                <a:latin typeface="Gill Sans MT" pitchFamily="-112" charset="-18"/>
              </a:rPr>
              <a:t>Building Block Approach:</a:t>
            </a:r>
          </a:p>
          <a:p>
            <a:pPr lvl="1" eaLnBrk="1" hangingPunct="1"/>
            <a:r>
              <a:rPr lang="en-US" sz="2400">
                <a:latin typeface="Gill Sans MT" pitchFamily="-112" charset="-18"/>
              </a:rPr>
              <a:t>Can build many higher layer on same lower layer</a:t>
            </a:r>
          </a:p>
          <a:p>
            <a:pPr eaLnBrk="1" hangingPunct="1"/>
            <a:endParaRPr lang="en-US" sz="2800">
              <a:latin typeface="Gill Sans MT" pitchFamily="-112" charset="-18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35700" y="4330700"/>
            <a:ext cx="2263775" cy="1890713"/>
            <a:chOff x="3928" y="2728"/>
            <a:chExt cx="1426" cy="1191"/>
          </a:xfrm>
        </p:grpSpPr>
        <p:sp>
          <p:nvSpPr>
            <p:cNvPr id="33799" name="Text Box 5"/>
            <p:cNvSpPr txBox="1">
              <a:spLocks noChangeArrowheads="1"/>
            </p:cNvSpPr>
            <p:nvPr/>
          </p:nvSpPr>
          <p:spPr bwMode="auto">
            <a:xfrm>
              <a:off x="3928" y="2728"/>
              <a:ext cx="1426" cy="46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Arial" pitchFamily="-112" charset="0"/>
                </a:rPr>
                <a:t>Because we know of no other way of doing anything</a:t>
              </a:r>
            </a:p>
          </p:txBody>
        </p:sp>
        <p:pic>
          <p:nvPicPr>
            <p:cNvPr id="33800" name="Picture 6" descr="j0092017"/>
            <p:cNvPicPr>
              <a:picLocks noChangeAspect="1" noChangeArrowheads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3"/>
                <a:srcRect/>
                <a:stretch>
                  <a:fillRect/>
                </a:stretch>
              </p:blipFill>
            </mc:Choice>
            <mc:Fallback>
              <p:blipFill>
                <a:blip r:embed="rId4"/>
                <a:srcRect/>
                <a:stretch>
                  <a:fillRect/>
                </a:stretch>
              </p:blipFill>
            </mc:Fallback>
          </mc:AlternateContent>
          <p:spPr bwMode="auto">
            <a:xfrm>
              <a:off x="4300" y="3472"/>
              <a:ext cx="980" cy="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01" name="Line 7"/>
            <p:cNvSpPr>
              <a:spLocks noChangeShapeType="1"/>
            </p:cNvSpPr>
            <p:nvPr/>
          </p:nvSpPr>
          <p:spPr bwMode="auto">
            <a:xfrm>
              <a:off x="4520" y="3248"/>
              <a:ext cx="56" cy="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>
                <a:latin typeface="Gill Sans MT" pitchFamily="-112" charset="-18"/>
              </a:rPr>
              <a:t>Church’s Thesis </a:t>
            </a: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6D6939-B946-9A4F-B538-48507130F095}" type="slidenum">
              <a:rPr lang="en-US"/>
              <a:pPr/>
              <a:t>23</a:t>
            </a:fld>
            <a:endParaRPr lang="en-US"/>
          </a:p>
        </p:txBody>
      </p:sp>
      <p:pic>
        <p:nvPicPr>
          <p:cNvPr id="34821" name="Picture 3" descr="Churc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81200"/>
            <a:ext cx="2401888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Rectangle 4"/>
          <p:cNvSpPr>
            <a:spLocks noChangeArrowheads="1"/>
          </p:cNvSpPr>
          <p:nvPr/>
        </p:nvSpPr>
        <p:spPr bwMode="auto">
          <a:xfrm>
            <a:off x="641350" y="48768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solidFill>
                  <a:srgbClr val="FF6600"/>
                </a:solidFill>
                <a:latin typeface="Times New Roman" pitchFamily="-112" charset="0"/>
              </a:rPr>
              <a:t>Alonso Church</a:t>
            </a:r>
          </a:p>
          <a:p>
            <a:pPr eaLnBrk="0" hangingPunct="0"/>
            <a:endParaRPr lang="en-US" sz="2400">
              <a:solidFill>
                <a:srgbClr val="FF6600"/>
              </a:solidFill>
              <a:latin typeface="Times New Roman" pitchFamily="-112" charset="0"/>
            </a:endParaRPr>
          </a:p>
        </p:txBody>
      </p:sp>
      <p:sp>
        <p:nvSpPr>
          <p:cNvPr id="34823" name="Rectangle 5"/>
          <p:cNvSpPr>
            <a:spLocks noChangeArrowheads="1"/>
          </p:cNvSpPr>
          <p:nvPr/>
        </p:nvSpPr>
        <p:spPr bwMode="auto">
          <a:xfrm>
            <a:off x="3276600" y="3352800"/>
            <a:ext cx="533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“All the models of computation yet developed, and all those that may be developed in the future, are equivalent in power.”</a:t>
            </a:r>
          </a:p>
        </p:txBody>
      </p:sp>
      <p:sp>
        <p:nvSpPr>
          <p:cNvPr id="34824" name="Rectangle 6"/>
          <p:cNvSpPr>
            <a:spLocks noChangeArrowheads="1"/>
          </p:cNvSpPr>
          <p:nvPr/>
        </p:nvSpPr>
        <p:spPr bwMode="auto">
          <a:xfrm>
            <a:off x="3276600" y="2133600"/>
            <a:ext cx="533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“Any realizable computing device can be 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simulated by a Turing machine” 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895350" y="5397500"/>
            <a:ext cx="7404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Issues not considered: Size, Programmability, Performance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But they must be considered if one is to build 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>
                <a:latin typeface="Gill Sans MT" pitchFamily="-112" charset="-18"/>
              </a:rPr>
              <a:t>The (John) Von Neumann Architecture</a:t>
            </a:r>
            <a:br>
              <a:rPr lang="en-US">
                <a:latin typeface="Gill Sans MT" pitchFamily="-112" charset="-18"/>
              </a:rPr>
            </a:br>
            <a:r>
              <a:rPr lang="en-US">
                <a:latin typeface="Gill Sans MT" pitchFamily="-112" charset="-18"/>
              </a:rPr>
              <a:t>(late 40’s)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F8A24D-E75C-5E4E-86A9-ADB6F2192903}" type="slidenum">
              <a:rPr lang="en-US"/>
              <a:pPr/>
              <a:t>24</a:t>
            </a:fld>
            <a:endParaRPr lang="en-US"/>
          </a:p>
        </p:txBody>
      </p:sp>
      <p:pic>
        <p:nvPicPr>
          <p:cNvPr id="35845" name="Picture 12" descr="vonNeumann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5450" y="2114550"/>
            <a:ext cx="2120900" cy="2997200"/>
          </a:xfrm>
          <a:noFill/>
        </p:spPr>
      </p:pic>
      <p:sp>
        <p:nvSpPr>
          <p:cNvPr id="35846" name="Rectangle 3"/>
          <p:cNvSpPr>
            <a:spLocks noChangeArrowheads="1"/>
          </p:cNvSpPr>
          <p:nvPr/>
        </p:nvSpPr>
        <p:spPr bwMode="auto">
          <a:xfrm>
            <a:off x="2832100" y="1797050"/>
            <a:ext cx="1828800" cy="628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I/O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devices</a:t>
            </a:r>
          </a:p>
        </p:txBody>
      </p:sp>
      <p:sp>
        <p:nvSpPr>
          <p:cNvPr id="35847" name="Rectangle 4"/>
          <p:cNvSpPr>
            <a:spLocks noChangeArrowheads="1"/>
          </p:cNvSpPr>
          <p:nvPr/>
        </p:nvSpPr>
        <p:spPr bwMode="auto">
          <a:xfrm>
            <a:off x="2781300" y="3063875"/>
            <a:ext cx="1930400" cy="11239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Central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Processing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Unit (CPU)</a:t>
            </a:r>
          </a:p>
        </p:txBody>
      </p:sp>
      <p:sp>
        <p:nvSpPr>
          <p:cNvPr id="35848" name="Rectangle 5"/>
          <p:cNvSpPr>
            <a:spLocks noChangeArrowheads="1"/>
          </p:cNvSpPr>
          <p:nvPr/>
        </p:nvSpPr>
        <p:spPr bwMode="auto">
          <a:xfrm>
            <a:off x="2832100" y="4826000"/>
            <a:ext cx="1828800" cy="628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Memory</a:t>
            </a:r>
          </a:p>
        </p:txBody>
      </p:sp>
      <p:sp>
        <p:nvSpPr>
          <p:cNvPr id="35849" name="AutoShape 6"/>
          <p:cNvSpPr>
            <a:spLocks noChangeArrowheads="1"/>
          </p:cNvSpPr>
          <p:nvPr/>
        </p:nvSpPr>
        <p:spPr bwMode="auto">
          <a:xfrm>
            <a:off x="3390900" y="2544763"/>
            <a:ext cx="711200" cy="40005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5850" name="AutoShape 7"/>
          <p:cNvSpPr>
            <a:spLocks noChangeArrowheads="1"/>
          </p:cNvSpPr>
          <p:nvPr/>
        </p:nvSpPr>
        <p:spPr bwMode="auto">
          <a:xfrm>
            <a:off x="3390900" y="4306888"/>
            <a:ext cx="711200" cy="40005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5851" name="Text Box 8"/>
          <p:cNvSpPr txBox="1">
            <a:spLocks noChangeArrowheads="1"/>
          </p:cNvSpPr>
          <p:nvPr/>
        </p:nvSpPr>
        <p:spPr bwMode="auto">
          <a:xfrm>
            <a:off x="5016500" y="1701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Allow communication </a:t>
            </a:r>
          </a:p>
          <a:p>
            <a:r>
              <a:rPr lang="en-US" sz="2400">
                <a:latin typeface="Times New Roman" pitchFamily="-112" charset="0"/>
              </a:rPr>
              <a:t>with outside world</a:t>
            </a:r>
          </a:p>
        </p:txBody>
      </p:sp>
      <p:sp>
        <p:nvSpPr>
          <p:cNvPr id="35852" name="Text Box 9"/>
          <p:cNvSpPr txBox="1">
            <a:spLocks noChangeArrowheads="1"/>
          </p:cNvSpPr>
          <p:nvPr/>
        </p:nvSpPr>
        <p:spPr bwMode="auto">
          <a:xfrm>
            <a:off x="5016500" y="3225800"/>
            <a:ext cx="2851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Interprets instructions</a:t>
            </a:r>
          </a:p>
        </p:txBody>
      </p:sp>
      <p:sp>
        <p:nvSpPr>
          <p:cNvPr id="35853" name="Text Box 10"/>
          <p:cNvSpPr txBox="1">
            <a:spLocks noChangeArrowheads="1"/>
          </p:cNvSpPr>
          <p:nvPr/>
        </p:nvSpPr>
        <p:spPr bwMode="auto">
          <a:xfrm>
            <a:off x="5016500" y="4445000"/>
            <a:ext cx="389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pitchFamily="-112" charset="0"/>
              </a:rPr>
              <a:t>Stores </a:t>
            </a:r>
            <a:r>
              <a:rPr lang="en-US" sz="2400" u="sng">
                <a:latin typeface="Times New Roman" pitchFamily="-112" charset="0"/>
              </a:rPr>
              <a:t>both</a:t>
            </a:r>
            <a:r>
              <a:rPr lang="en-US" sz="2400">
                <a:latin typeface="Times New Roman" pitchFamily="-112" charset="0"/>
              </a:rPr>
              <a:t> programs and data</a:t>
            </a:r>
          </a:p>
        </p:txBody>
      </p:sp>
      <p:sp>
        <p:nvSpPr>
          <p:cNvPr id="35854" name="Text Box 11"/>
          <p:cNvSpPr txBox="1">
            <a:spLocks noChangeArrowheads="1"/>
          </p:cNvSpPr>
          <p:nvPr/>
        </p:nvSpPr>
        <p:spPr bwMode="auto">
          <a:xfrm>
            <a:off x="1177925" y="5638800"/>
            <a:ext cx="6948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-112" charset="0"/>
              </a:rPr>
              <a:t>After 60 years … most processors still look like this!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94" name="Rectangle 26"/>
          <p:cNvSpPr>
            <a:spLocks noGrp="1" noChangeArrowheads="1"/>
          </p:cNvSpPr>
          <p:nvPr>
            <p:ph type="title"/>
          </p:nvPr>
        </p:nvSpPr>
        <p:spPr>
          <a:xfrm>
            <a:off x="698500" y="-215900"/>
            <a:ext cx="7772400" cy="1371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>
                <a:latin typeface="Gill Sans MT" pitchFamily="-112" charset="-18"/>
              </a:rPr>
              <a:t>Practical Universal </a:t>
            </a:r>
            <a:r>
              <a:rPr lang="en-US" u="sng">
                <a:latin typeface="Gill Sans MT" pitchFamily="-112" charset="-18"/>
              </a:rPr>
              <a:t>Computers</a:t>
            </a:r>
            <a:r>
              <a:rPr lang="en-US">
                <a:latin typeface="Gill Sans MT" pitchFamily="-112" charset="-18"/>
              </a:rPr>
              <a:t/>
            </a:r>
            <a:br>
              <a:rPr lang="en-US">
                <a:latin typeface="Gill Sans MT" pitchFamily="-112" charset="-18"/>
              </a:rPr>
            </a:br>
            <a:r>
              <a:rPr lang="en-US">
                <a:latin typeface="Gill Sans MT" pitchFamily="-112" charset="-18"/>
              </a:rPr>
              <a:t>(John) Von Neumann  Architecture (1945)</a:t>
            </a:r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39F231-3D5A-E54E-97CA-7D4BB9C3A215}" type="slidenum">
              <a:rPr lang="en-US"/>
              <a:pPr/>
              <a:t>25</a:t>
            </a:fld>
            <a:endParaRPr lang="en-US"/>
          </a:p>
        </p:txBody>
      </p:sp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3810000" y="2362200"/>
            <a:ext cx="2133600" cy="2057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Ctr="1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" pitchFamily="-112" charset="0"/>
              </a:rPr>
              <a:t>DataPaths</a:t>
            </a:r>
          </a:p>
          <a:p>
            <a:pPr algn="ctr"/>
            <a:endParaRPr lang="en-US" sz="2000">
              <a:latin typeface="Arial" pitchFamily="-112" charset="0"/>
            </a:endParaRPr>
          </a:p>
        </p:txBody>
      </p:sp>
      <p:sp>
        <p:nvSpPr>
          <p:cNvPr id="36870" name="Rectangle 3"/>
          <p:cNvSpPr>
            <a:spLocks noChangeArrowheads="1"/>
          </p:cNvSpPr>
          <p:nvPr/>
        </p:nvSpPr>
        <p:spPr bwMode="auto">
          <a:xfrm>
            <a:off x="4191000" y="3810000"/>
            <a:ext cx="12954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PC</a:t>
            </a:r>
          </a:p>
        </p:txBody>
      </p:sp>
      <p:sp>
        <p:nvSpPr>
          <p:cNvPr id="36871" name="Rectangle 4"/>
          <p:cNvSpPr>
            <a:spLocks noChangeArrowheads="1"/>
          </p:cNvSpPr>
          <p:nvPr/>
        </p:nvSpPr>
        <p:spPr bwMode="auto">
          <a:xfrm>
            <a:off x="4191000" y="4114800"/>
            <a:ext cx="12954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ABR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191000" y="3276600"/>
            <a:ext cx="1371600" cy="442913"/>
            <a:chOff x="2880" y="1968"/>
            <a:chExt cx="864" cy="279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0" y="1968"/>
              <a:ext cx="864" cy="252"/>
              <a:chOff x="1440" y="2736"/>
              <a:chExt cx="1152" cy="240"/>
            </a:xfrm>
          </p:grpSpPr>
          <p:sp>
            <p:nvSpPr>
              <p:cNvPr id="36902" name="Line 7"/>
              <p:cNvSpPr>
                <a:spLocks noChangeShapeType="1"/>
              </p:cNvSpPr>
              <p:nvPr/>
            </p:nvSpPr>
            <p:spPr bwMode="auto">
              <a:xfrm>
                <a:off x="1440" y="2736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3" name="Line 8"/>
              <p:cNvSpPr>
                <a:spLocks noChangeShapeType="1"/>
              </p:cNvSpPr>
              <p:nvPr/>
            </p:nvSpPr>
            <p:spPr bwMode="auto">
              <a:xfrm>
                <a:off x="2160" y="2736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4" name="Line 9"/>
              <p:cNvSpPr>
                <a:spLocks noChangeShapeType="1"/>
              </p:cNvSpPr>
              <p:nvPr/>
            </p:nvSpPr>
            <p:spPr bwMode="auto">
              <a:xfrm>
                <a:off x="1584" y="2976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5" name="Line 10"/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6" name="Line 11"/>
              <p:cNvSpPr>
                <a:spLocks noChangeShapeType="1"/>
              </p:cNvSpPr>
              <p:nvPr/>
            </p:nvSpPr>
            <p:spPr bwMode="auto">
              <a:xfrm>
                <a:off x="1440" y="2736"/>
                <a:ext cx="14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7" name="Line 12"/>
              <p:cNvSpPr>
                <a:spLocks noChangeShapeType="1"/>
              </p:cNvSpPr>
              <p:nvPr/>
            </p:nvSpPr>
            <p:spPr bwMode="auto">
              <a:xfrm flipH="1">
                <a:off x="2448" y="2736"/>
                <a:ext cx="14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8" name="Line 13"/>
              <p:cNvSpPr>
                <a:spLocks noChangeShapeType="1"/>
              </p:cNvSpPr>
              <p:nvPr/>
            </p:nvSpPr>
            <p:spPr bwMode="auto">
              <a:xfrm>
                <a:off x="1872" y="2736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  <p:sp>
            <p:nvSpPr>
              <p:cNvPr id="36909" name="Line 14"/>
              <p:cNvSpPr>
                <a:spLocks noChangeShapeType="1"/>
              </p:cNvSpPr>
              <p:nvPr/>
            </p:nvSpPr>
            <p:spPr bwMode="auto">
              <a:xfrm flipH="1">
                <a:off x="2016" y="2736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/>
              </a:p>
            </p:txBody>
          </p:sp>
        </p:grpSp>
        <p:sp>
          <p:nvSpPr>
            <p:cNvPr id="36901" name="Text Box 15"/>
            <p:cNvSpPr txBox="1">
              <a:spLocks noChangeArrowheads="1"/>
            </p:cNvSpPr>
            <p:nvPr/>
          </p:nvSpPr>
          <p:spPr bwMode="auto">
            <a:xfrm>
              <a:off x="3120" y="2016"/>
              <a:ext cx="4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latin typeface="Times New Roman" pitchFamily="-112" charset="0"/>
                </a:rPr>
                <a:t>ALU</a:t>
              </a:r>
            </a:p>
          </p:txBody>
        </p:sp>
      </p:grpSp>
      <p:sp>
        <p:nvSpPr>
          <p:cNvPr id="36873" name="Rectangle 16"/>
          <p:cNvSpPr>
            <a:spLocks noChangeArrowheads="1"/>
          </p:cNvSpPr>
          <p:nvPr/>
        </p:nvSpPr>
        <p:spPr bwMode="auto">
          <a:xfrm>
            <a:off x="4724400" y="2895600"/>
            <a:ext cx="10668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112" charset="0"/>
              </a:rPr>
              <a:t>AC</a:t>
            </a:r>
          </a:p>
        </p:txBody>
      </p:sp>
      <p:sp>
        <p:nvSpPr>
          <p:cNvPr id="36874" name="Line 17"/>
          <p:cNvSpPr>
            <a:spLocks noChangeShapeType="1"/>
          </p:cNvSpPr>
          <p:nvPr/>
        </p:nvSpPr>
        <p:spPr bwMode="auto">
          <a:xfrm>
            <a:off x="3962400" y="25908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75" name="Line 18"/>
          <p:cNvSpPr>
            <a:spLocks noChangeShapeType="1"/>
          </p:cNvSpPr>
          <p:nvPr/>
        </p:nvSpPr>
        <p:spPr bwMode="auto">
          <a:xfrm>
            <a:off x="39624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76" name="Line 19"/>
          <p:cNvSpPr>
            <a:spLocks noChangeShapeType="1"/>
          </p:cNvSpPr>
          <p:nvPr/>
        </p:nvSpPr>
        <p:spPr bwMode="auto">
          <a:xfrm>
            <a:off x="4419600" y="2895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77" name="Line 20"/>
          <p:cNvSpPr>
            <a:spLocks noChangeShapeType="1"/>
          </p:cNvSpPr>
          <p:nvPr/>
        </p:nvSpPr>
        <p:spPr bwMode="auto">
          <a:xfrm flipH="1">
            <a:off x="39624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78" name="Line 21"/>
          <p:cNvSpPr>
            <a:spLocks noChangeShapeType="1"/>
          </p:cNvSpPr>
          <p:nvPr/>
        </p:nvSpPr>
        <p:spPr bwMode="auto">
          <a:xfrm flipH="1">
            <a:off x="39624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79" name="Line 22"/>
          <p:cNvSpPr>
            <a:spLocks noChangeShapeType="1"/>
          </p:cNvSpPr>
          <p:nvPr/>
        </p:nvSpPr>
        <p:spPr bwMode="auto">
          <a:xfrm>
            <a:off x="53340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80" name="Freeform 23"/>
          <p:cNvSpPr>
            <a:spLocks/>
          </p:cNvSpPr>
          <p:nvPr/>
        </p:nvSpPr>
        <p:spPr bwMode="auto">
          <a:xfrm>
            <a:off x="3962400" y="3657600"/>
            <a:ext cx="914400" cy="76200"/>
          </a:xfrm>
          <a:custGeom>
            <a:avLst/>
            <a:gdLst>
              <a:gd name="T0" fmla="*/ 914400 w 576"/>
              <a:gd name="T1" fmla="*/ 0 h 48"/>
              <a:gd name="T2" fmla="*/ 914400 w 576"/>
              <a:gd name="T3" fmla="*/ 76200 h 48"/>
              <a:gd name="T4" fmla="*/ 0 w 576"/>
              <a:gd name="T5" fmla="*/ 76200 h 48"/>
              <a:gd name="T6" fmla="*/ 0 60000 65536"/>
              <a:gd name="T7" fmla="*/ 0 60000 65536"/>
              <a:gd name="T8" fmla="*/ 0 60000 65536"/>
              <a:gd name="T9" fmla="*/ 0 w 576"/>
              <a:gd name="T10" fmla="*/ 0 h 48"/>
              <a:gd name="T11" fmla="*/ 576 w 576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48">
                <a:moveTo>
                  <a:pt x="576" y="0"/>
                </a:moveTo>
                <a:lnTo>
                  <a:pt x="576" y="48"/>
                </a:lnTo>
                <a:lnTo>
                  <a:pt x="0" y="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81" name="Line 24"/>
          <p:cNvSpPr>
            <a:spLocks noChangeShapeType="1"/>
          </p:cNvSpPr>
          <p:nvPr/>
        </p:nvSpPr>
        <p:spPr bwMode="auto">
          <a:xfrm>
            <a:off x="3962400" y="2743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82" name="Line 25"/>
          <p:cNvSpPr>
            <a:spLocks noChangeShapeType="1"/>
          </p:cNvSpPr>
          <p:nvPr/>
        </p:nvSpPr>
        <p:spPr bwMode="auto">
          <a:xfrm>
            <a:off x="5257800" y="2743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36883" name="Picture 27" descr="vonNeuman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00" y="2070100"/>
            <a:ext cx="2470150" cy="348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4" name="Rectangle 28"/>
          <p:cNvSpPr>
            <a:spLocks noChangeArrowheads="1"/>
          </p:cNvSpPr>
          <p:nvPr/>
        </p:nvSpPr>
        <p:spPr bwMode="auto">
          <a:xfrm>
            <a:off x="6553200" y="2286000"/>
            <a:ext cx="1143000" cy="3276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85" name="Rectangle 29"/>
          <p:cNvSpPr>
            <a:spLocks noChangeArrowheads="1"/>
          </p:cNvSpPr>
          <p:nvPr/>
        </p:nvSpPr>
        <p:spPr bwMode="auto">
          <a:xfrm>
            <a:off x="6553200" y="2286000"/>
            <a:ext cx="1143000" cy="1600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-112" charset="0"/>
              </a:rPr>
              <a:t>Program</a:t>
            </a:r>
          </a:p>
        </p:txBody>
      </p:sp>
      <p:sp>
        <p:nvSpPr>
          <p:cNvPr id="36886" name="Rectangle 30"/>
          <p:cNvSpPr>
            <a:spLocks noChangeArrowheads="1"/>
          </p:cNvSpPr>
          <p:nvPr/>
        </p:nvSpPr>
        <p:spPr bwMode="auto">
          <a:xfrm>
            <a:off x="6553200" y="3886200"/>
            <a:ext cx="1143000" cy="16764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-112" charset="0"/>
              </a:rPr>
              <a:t>Data</a:t>
            </a:r>
          </a:p>
        </p:txBody>
      </p:sp>
      <p:sp>
        <p:nvSpPr>
          <p:cNvPr id="36887" name="Text Box 31"/>
          <p:cNvSpPr txBox="1">
            <a:spLocks noChangeArrowheads="1"/>
          </p:cNvSpPr>
          <p:nvPr/>
        </p:nvSpPr>
        <p:spPr bwMode="auto">
          <a:xfrm>
            <a:off x="6477000" y="1827213"/>
            <a:ext cx="1284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6600"/>
                </a:solidFill>
                <a:latin typeface="Arial" pitchFamily="-112" charset="0"/>
              </a:rPr>
              <a:t>Memory</a:t>
            </a:r>
          </a:p>
        </p:txBody>
      </p:sp>
      <p:sp>
        <p:nvSpPr>
          <p:cNvPr id="36888" name="Rectangle 32"/>
          <p:cNvSpPr>
            <a:spLocks noChangeArrowheads="1"/>
          </p:cNvSpPr>
          <p:nvPr/>
        </p:nvSpPr>
        <p:spPr bwMode="auto">
          <a:xfrm>
            <a:off x="3810000" y="4876800"/>
            <a:ext cx="21336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Arial" pitchFamily="-112" charset="0"/>
              </a:rPr>
              <a:t>Control Unit</a:t>
            </a:r>
            <a:r>
              <a:rPr lang="en-US" sz="2000">
                <a:latin typeface="Arial" pitchFamily="-112" charset="0"/>
              </a:rPr>
              <a:t> </a:t>
            </a:r>
          </a:p>
          <a:p>
            <a:pPr algn="ctr"/>
            <a:r>
              <a:rPr lang="en-US" sz="1600">
                <a:latin typeface="Arial" pitchFamily="-112" charset="0"/>
              </a:rPr>
              <a:t>(FSM)</a:t>
            </a:r>
          </a:p>
        </p:txBody>
      </p:sp>
      <p:sp>
        <p:nvSpPr>
          <p:cNvPr id="36889" name="Rectangle 33"/>
          <p:cNvSpPr>
            <a:spLocks noChangeArrowheads="1"/>
          </p:cNvSpPr>
          <p:nvPr/>
        </p:nvSpPr>
        <p:spPr bwMode="auto">
          <a:xfrm>
            <a:off x="3505200" y="1981200"/>
            <a:ext cx="2590800" cy="358140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6890" name="Text Box 34"/>
          <p:cNvSpPr txBox="1">
            <a:spLocks noChangeArrowheads="1"/>
          </p:cNvSpPr>
          <p:nvPr/>
        </p:nvSpPr>
        <p:spPr bwMode="auto">
          <a:xfrm>
            <a:off x="3505200" y="19812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6600"/>
                </a:solidFill>
                <a:latin typeface="Arial" pitchFamily="-112" charset="0"/>
              </a:rPr>
              <a:t>CPU</a:t>
            </a:r>
          </a:p>
        </p:txBody>
      </p:sp>
      <p:cxnSp>
        <p:nvCxnSpPr>
          <p:cNvPr id="36891" name="AutoShape 35"/>
          <p:cNvCxnSpPr>
            <a:cxnSpLocks noChangeShapeType="1"/>
            <a:stCxn id="36871" idx="3"/>
            <a:endCxn id="36886" idx="1"/>
          </p:cNvCxnSpPr>
          <p:nvPr/>
        </p:nvCxnSpPr>
        <p:spPr bwMode="auto">
          <a:xfrm>
            <a:off x="5486400" y="4229100"/>
            <a:ext cx="1066800" cy="4953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cxnSp>
        <p:nvCxnSpPr>
          <p:cNvPr id="36892" name="AutoShape 36"/>
          <p:cNvCxnSpPr>
            <a:cxnSpLocks noChangeShapeType="1"/>
            <a:stCxn id="36870" idx="3"/>
            <a:endCxn id="36885" idx="1"/>
          </p:cNvCxnSpPr>
          <p:nvPr/>
        </p:nvCxnSpPr>
        <p:spPr bwMode="auto">
          <a:xfrm flipV="1">
            <a:off x="5486400" y="3086100"/>
            <a:ext cx="1066800" cy="838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</p:cxnSp>
      <p:sp>
        <p:nvSpPr>
          <p:cNvPr id="36893" name="Text Box 37"/>
          <p:cNvSpPr txBox="1">
            <a:spLocks noChangeArrowheads="1"/>
          </p:cNvSpPr>
          <p:nvPr/>
        </p:nvSpPr>
        <p:spPr bwMode="auto">
          <a:xfrm>
            <a:off x="1616075" y="5562600"/>
            <a:ext cx="6497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-112" charset="0"/>
              </a:rPr>
              <a:t>CPU is a universal TM </a:t>
            </a:r>
          </a:p>
          <a:p>
            <a:pPr algn="ctr"/>
            <a:r>
              <a:rPr lang="en-US" sz="2400">
                <a:latin typeface="Times New Roman" pitchFamily="-112" charset="0"/>
              </a:rPr>
              <a:t>An interpreter of some programming language (PL)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886200" y="4495800"/>
            <a:ext cx="1981200" cy="304800"/>
            <a:chOff x="2784" y="2880"/>
            <a:chExt cx="1248" cy="192"/>
          </a:xfrm>
        </p:grpSpPr>
        <p:sp>
          <p:nvSpPr>
            <p:cNvPr id="36898" name="AutoShape 39"/>
            <p:cNvSpPr>
              <a:spLocks noChangeArrowheads="1"/>
            </p:cNvSpPr>
            <p:nvPr/>
          </p:nvSpPr>
          <p:spPr bwMode="auto">
            <a:xfrm>
              <a:off x="2784" y="2880"/>
              <a:ext cx="624" cy="192"/>
            </a:xfrm>
            <a:prstGeom prst="upArrow">
              <a:avLst>
                <a:gd name="adj1" fmla="val 50000"/>
                <a:gd name="adj2" fmla="val 5833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>
                  <a:latin typeface="Times New Roman" pitchFamily="-112" charset="0"/>
                </a:rPr>
                <a:t>status</a:t>
              </a:r>
            </a:p>
          </p:txBody>
        </p:sp>
        <p:sp>
          <p:nvSpPr>
            <p:cNvPr id="36899" name="AutoShape 40"/>
            <p:cNvSpPr>
              <a:spLocks noChangeArrowheads="1"/>
            </p:cNvSpPr>
            <p:nvPr/>
          </p:nvSpPr>
          <p:spPr bwMode="auto">
            <a:xfrm>
              <a:off x="3408" y="2880"/>
              <a:ext cx="624" cy="19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>
                  <a:latin typeface="Times New Roman" pitchFamily="-112" charset="0"/>
                </a:rPr>
                <a:t>control</a:t>
              </a:r>
            </a:p>
          </p:txBody>
        </p:sp>
      </p:grpSp>
      <p:pic>
        <p:nvPicPr>
          <p:cNvPr id="36895" name="Picture 41" descr="j007874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7872413" y="4360863"/>
            <a:ext cx="1068387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96" name="Text Box 42"/>
          <p:cNvSpPr txBox="1">
            <a:spLocks noChangeArrowheads="1"/>
          </p:cNvSpPr>
          <p:nvPr/>
        </p:nvSpPr>
        <p:spPr bwMode="auto">
          <a:xfrm>
            <a:off x="7820025" y="3224213"/>
            <a:ext cx="10874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Times New Roman" pitchFamily="-112" charset="0"/>
              </a:rPr>
              <a:t>This looks </a:t>
            </a:r>
          </a:p>
          <a:p>
            <a:r>
              <a:rPr lang="en-US" sz="1600">
                <a:solidFill>
                  <a:schemeClr val="bg1"/>
                </a:solidFill>
                <a:latin typeface="Times New Roman" pitchFamily="-112" charset="0"/>
              </a:rPr>
              <a:t>just like a </a:t>
            </a:r>
          </a:p>
          <a:p>
            <a:r>
              <a:rPr lang="en-US" sz="1600">
                <a:solidFill>
                  <a:schemeClr val="bg1"/>
                </a:solidFill>
                <a:latin typeface="Times New Roman" pitchFamily="-112" charset="0"/>
              </a:rPr>
              <a:t>TM Tape</a:t>
            </a:r>
          </a:p>
        </p:txBody>
      </p:sp>
      <p:sp>
        <p:nvSpPr>
          <p:cNvPr id="36897" name="Line 43"/>
          <p:cNvSpPr>
            <a:spLocks noChangeShapeType="1"/>
          </p:cNvSpPr>
          <p:nvPr/>
        </p:nvSpPr>
        <p:spPr bwMode="auto">
          <a:xfrm flipH="1" flipV="1">
            <a:off x="8267700" y="4089400"/>
            <a:ext cx="50800" cy="406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Basics of Functions</a:t>
            </a:r>
          </a:p>
          <a:p>
            <a:r>
              <a:rPr lang="en-GB" dirty="0" smtClean="0"/>
              <a:t>Decision statements</a:t>
            </a:r>
          </a:p>
          <a:p>
            <a:r>
              <a:rPr lang="en-GB" dirty="0" smtClean="0"/>
              <a:t>Recursion</a:t>
            </a:r>
          </a:p>
          <a:p>
            <a:r>
              <a:rPr lang="en-GB" dirty="0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7F61A-D27E-F644-BF78-87297A58D6B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Basics of Functions</a:t>
            </a:r>
          </a:p>
          <a:p>
            <a:r>
              <a:rPr lang="en-GB" smtClean="0"/>
              <a:t>Decision statements</a:t>
            </a:r>
          </a:p>
          <a:p>
            <a:r>
              <a:rPr lang="en-GB" smtClean="0"/>
              <a:t>Recursion</a:t>
            </a:r>
          </a:p>
          <a:p>
            <a:r>
              <a:rPr lang="en-GB" smtClean="0"/>
              <a:t>Iteration statements</a:t>
            </a:r>
          </a:p>
          <a:p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7F61A-D27E-F644-BF78-87297A58D6B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/>
          <a:lstStyle/>
          <a:p>
            <a:r>
              <a:rPr lang="en-US" dirty="0" smtClean="0"/>
              <a:t>Some Inaccurate Yet Popular </a:t>
            </a:r>
            <a:br>
              <a:rPr lang="en-US" dirty="0" smtClean="0"/>
            </a:br>
            <a:r>
              <a:rPr lang="en-US" dirty="0" smtClean="0"/>
              <a:t>Perceptions of Computing</a:t>
            </a:r>
            <a:endParaRPr lang="en-US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Computing = Computers</a:t>
            </a:r>
          </a:p>
          <a:p>
            <a:r>
              <a:rPr lang="en-US" smtClean="0"/>
              <a:t>Computing = Programming</a:t>
            </a:r>
          </a:p>
          <a:p>
            <a:r>
              <a:rPr lang="en-US" smtClean="0"/>
              <a:t>Computing = Software</a:t>
            </a:r>
            <a:endParaRPr lang="en-US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20045D-4835-C24D-A15F-90970EC4DC6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444500"/>
            <a:ext cx="7848600" cy="660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Computing = Computers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66686F-6292-384A-83AB-2725928B8C39}" type="slidenum">
              <a:rPr lang="en-US"/>
              <a:pPr/>
              <a:t>6</a:t>
            </a:fld>
            <a:endParaRPr lang="en-US"/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1774825" y="2590800"/>
            <a:ext cx="556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Times New Roman" pitchFamily="-112" charset="0"/>
              </a:rPr>
              <a:t>Computing is about solving problems using computers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06500" y="2146300"/>
            <a:ext cx="6524625" cy="1752600"/>
            <a:chOff x="816" y="2544"/>
            <a:chExt cx="4110" cy="1104"/>
          </a:xfrm>
        </p:grpSpPr>
        <p:sp>
          <p:nvSpPr>
            <p:cNvPr id="17415" name="Text Box 5"/>
            <p:cNvSpPr txBox="1">
              <a:spLocks noChangeArrowheads="1"/>
            </p:cNvSpPr>
            <p:nvPr/>
          </p:nvSpPr>
          <p:spPr bwMode="auto">
            <a:xfrm>
              <a:off x="816" y="3360"/>
              <a:ext cx="41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rgbClr val="00B050"/>
                  </a:solidFill>
                  <a:latin typeface="Times New Roman" pitchFamily="-112" charset="0"/>
                </a:rPr>
                <a:t>A.K.A. The Computing Device View of Computing</a:t>
              </a:r>
            </a:p>
          </p:txBody>
        </p:sp>
        <p:sp>
          <p:nvSpPr>
            <p:cNvPr id="17416" name="AutoShape 6"/>
            <p:cNvSpPr>
              <a:spLocks noChangeArrowheads="1"/>
            </p:cNvSpPr>
            <p:nvPr/>
          </p:nvSpPr>
          <p:spPr bwMode="auto">
            <a:xfrm>
              <a:off x="2534" y="2544"/>
              <a:ext cx="672" cy="57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-203200"/>
            <a:ext cx="8229600" cy="1371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Computing = Programming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EFB6F2-442B-EE46-85E8-16A180178672}" type="slidenum">
              <a:rPr lang="en-US"/>
              <a:pPr/>
              <a:t>7</a:t>
            </a:fld>
            <a:endParaRPr lang="en-US"/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2560638" y="2590800"/>
            <a:ext cx="4194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-112" charset="0"/>
              </a:rPr>
              <a:t>Computing is about writing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-112" charset="0"/>
              </a:rPr>
              <a:t>programs for computers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52500" y="2108200"/>
            <a:ext cx="7100888" cy="1828800"/>
            <a:chOff x="720" y="2544"/>
            <a:chExt cx="4473" cy="1152"/>
          </a:xfrm>
        </p:grpSpPr>
        <p:sp>
          <p:nvSpPr>
            <p:cNvPr id="18439" name="Text Box 5"/>
            <p:cNvSpPr txBox="1">
              <a:spLocks noChangeArrowheads="1"/>
            </p:cNvSpPr>
            <p:nvPr/>
          </p:nvSpPr>
          <p:spPr bwMode="auto">
            <a:xfrm>
              <a:off x="720" y="3408"/>
              <a:ext cx="447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rgbClr val="00B050"/>
                  </a:solidFill>
                  <a:latin typeface="Times New Roman" pitchFamily="-112" charset="0"/>
                </a:rPr>
                <a:t>A.K.A. The Programming Language view of Computing</a:t>
              </a:r>
            </a:p>
          </p:txBody>
        </p:sp>
        <p:sp>
          <p:nvSpPr>
            <p:cNvPr id="18440" name="AutoShape 6"/>
            <p:cNvSpPr>
              <a:spLocks noChangeArrowheads="1"/>
            </p:cNvSpPr>
            <p:nvPr/>
          </p:nvSpPr>
          <p:spPr bwMode="auto">
            <a:xfrm>
              <a:off x="2592" y="2544"/>
              <a:ext cx="672" cy="57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54000"/>
            <a:ext cx="8229600" cy="1371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Computing = Software</a:t>
            </a:r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EEF66A-8F4E-084E-AB64-E9075B46BD44}" type="slidenum">
              <a:rPr lang="en-US"/>
              <a:pPr/>
              <a:t>8</a:t>
            </a:fld>
            <a:endParaRPr lang="en-US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2132013" y="2514600"/>
            <a:ext cx="4924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-112" charset="0"/>
              </a:rPr>
              <a:t>Computing is not concerned with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Times New Roman" pitchFamily="-112" charset="0"/>
              </a:rPr>
              <a:t>hardware design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24025" y="2171700"/>
            <a:ext cx="5932488" cy="1828800"/>
            <a:chOff x="1110" y="2496"/>
            <a:chExt cx="3737" cy="1152"/>
          </a:xfrm>
        </p:grpSpPr>
        <p:sp>
          <p:nvSpPr>
            <p:cNvPr id="19463" name="Text Box 5"/>
            <p:cNvSpPr txBox="1">
              <a:spLocks noChangeArrowheads="1"/>
            </p:cNvSpPr>
            <p:nvPr/>
          </p:nvSpPr>
          <p:spPr bwMode="auto">
            <a:xfrm>
              <a:off x="1110" y="3360"/>
              <a:ext cx="37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rgbClr val="00B050"/>
                  </a:solidFill>
                  <a:latin typeface="Times New Roman" pitchFamily="-112" charset="0"/>
                </a:rPr>
                <a:t>A.K.A. The “Floppy Disk” view of Computing</a:t>
              </a:r>
            </a:p>
          </p:txBody>
        </p:sp>
        <p:sp>
          <p:nvSpPr>
            <p:cNvPr id="19464" name="AutoShape 6"/>
            <p:cNvSpPr>
              <a:spLocks noChangeArrowheads="1"/>
            </p:cNvSpPr>
            <p:nvPr/>
          </p:nvSpPr>
          <p:spPr bwMode="auto">
            <a:xfrm>
              <a:off x="2557" y="2496"/>
              <a:ext cx="672" cy="57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Part I - Outline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itchFamily="-112" charset="0"/>
              <a:ea typeface="Times New Roman" pitchFamily="-112" charset="0"/>
              <a:cs typeface="Times New Roman" pitchFamily="-112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CCC6A0-2275-BE46-81F1-7B049127559A}" type="slidenum">
              <a:rPr lang="en-US"/>
              <a:pPr/>
              <a:t>9</a:t>
            </a:fld>
            <a:endParaRPr lang="en-US"/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7848600" cy="2794000"/>
          </a:xfrm>
        </p:spPr>
        <p:txBody>
          <a:bodyPr/>
          <a:lstStyle/>
          <a:p>
            <a:pPr eaLnBrk="1" hangingPunct="1"/>
            <a:r>
              <a:rPr lang="en-US">
                <a:latin typeface="Gill Sans MT" pitchFamily="-112" charset="-18"/>
              </a:rPr>
              <a:t>What is Computing?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Computing Models and Computability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Interpretation and Universal Computers</a:t>
            </a:r>
          </a:p>
          <a:p>
            <a:pPr eaLnBrk="1" hangingPunct="1"/>
            <a:r>
              <a:rPr lang="en-US">
                <a:latin typeface="Gill Sans MT" pitchFamily="-112" charset="-18"/>
              </a:rPr>
              <a:t>Church’s Thesis</a:t>
            </a:r>
          </a:p>
          <a:p>
            <a:pPr eaLnBrk="1" hangingPunct="1">
              <a:buFontTx/>
              <a:buNone/>
            </a:pPr>
            <a:endParaRPr lang="en-US">
              <a:latin typeface="Gill Sans MT" pitchFamily="-112" charset="-18"/>
            </a:endParaRPr>
          </a:p>
          <a:p>
            <a:pPr eaLnBrk="1" hangingPunct="1"/>
            <a:endParaRPr lang="en-US">
              <a:latin typeface="Gill Sans MT" pitchFamily="-112" charset="-18"/>
            </a:endParaRPr>
          </a:p>
          <a:p>
            <a:pPr eaLnBrk="1" hangingPunct="1"/>
            <a:endParaRPr lang="en-US">
              <a:latin typeface="Gill Sans MT" pitchFamily="-112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_Basic_62409">
  <a:themeElements>
    <a:clrScheme name="Custom 2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8DB3E2"/>
      </a:accent1>
      <a:accent2>
        <a:srgbClr val="00007F"/>
      </a:accent2>
      <a:accent3>
        <a:srgbClr val="FFFFFF"/>
      </a:accent3>
      <a:accent4>
        <a:srgbClr val="000000"/>
      </a:accent4>
      <a:accent5>
        <a:srgbClr val="8DB3E2"/>
      </a:accent5>
      <a:accent6>
        <a:srgbClr val="00007F"/>
      </a:accent6>
      <a:hlink>
        <a:srgbClr val="31859B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659</TotalTime>
  <Words>898</Words>
  <Application>Microsoft Macintosh PowerPoint</Application>
  <PresentationFormat>On-screen Show (4:3)</PresentationFormat>
  <Paragraphs>297</Paragraphs>
  <Slides>25</Slides>
  <Notes>23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PSC_Basic_62409</vt:lpstr>
      <vt:lpstr>Essential Computing for Bioinformatics</vt:lpstr>
      <vt:lpstr>Slide 2</vt:lpstr>
      <vt:lpstr>Outline</vt:lpstr>
      <vt:lpstr>Outline</vt:lpstr>
      <vt:lpstr>Some Inaccurate Yet Popular  Perceptions of Computing</vt:lpstr>
      <vt:lpstr>Computing = Computers</vt:lpstr>
      <vt:lpstr>Computing = Programming</vt:lpstr>
      <vt:lpstr>Computing = Software</vt:lpstr>
      <vt:lpstr>Part I - Outline</vt:lpstr>
      <vt:lpstr>What is computing then?</vt:lpstr>
      <vt:lpstr>The Computation Process</vt:lpstr>
      <vt:lpstr>Fundamental Questions Addressed by the Discipline of Computing </vt:lpstr>
      <vt:lpstr>The Computation Process</vt:lpstr>
      <vt:lpstr>Computability</vt:lpstr>
      <vt:lpstr>The Halting Problem (Alan Turing 1936)</vt:lpstr>
      <vt:lpstr>Mathematical Computers: The Turing Machine (1936)</vt:lpstr>
      <vt:lpstr>Mathematical Computers: The Turing Machine (1936)</vt:lpstr>
      <vt:lpstr>Ad-hoc Turing Machines</vt:lpstr>
      <vt:lpstr>The Universal Turing Machine (UTM) The Paradigm for Modern General Purpose Computers</vt:lpstr>
      <vt:lpstr>Other Familiar Models of Computation</vt:lpstr>
      <vt:lpstr>Computing in Perspective</vt:lpstr>
      <vt:lpstr>Why Abstraction Layers?</vt:lpstr>
      <vt:lpstr>Church’s Thesis </vt:lpstr>
      <vt:lpstr>The (John) Von Neumann Architecture (late 40’s)</vt:lpstr>
      <vt:lpstr>Practical Universal Computers (John) Von Neumann  Architecture (1945)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111</cp:revision>
  <dcterms:created xsi:type="dcterms:W3CDTF">2009-08-23T23:27:38Z</dcterms:created>
  <dcterms:modified xsi:type="dcterms:W3CDTF">2009-08-24T02:37:58Z</dcterms:modified>
</cp:coreProperties>
</file>