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715" r:id="rId1"/>
  </p:sldMasterIdLst>
  <p:notesMasterIdLst>
    <p:notesMasterId r:id="rId60"/>
  </p:notesMasterIdLst>
  <p:sldIdLst>
    <p:sldId id="303" r:id="rId2"/>
    <p:sldId id="304" r:id="rId3"/>
    <p:sldId id="305" r:id="rId4"/>
    <p:sldId id="354" r:id="rId5"/>
    <p:sldId id="283" r:id="rId6"/>
    <p:sldId id="290" r:id="rId7"/>
    <p:sldId id="291" r:id="rId8"/>
    <p:sldId id="292" r:id="rId9"/>
    <p:sldId id="357" r:id="rId10"/>
    <p:sldId id="358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55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6" r:id="rId59"/>
  </p:sldIdLst>
  <p:sldSz cx="9144000" cy="6858000" type="overhead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84" y="-104"/>
      </p:cViewPr>
      <p:guideLst>
        <p:guide orient="horz" pos="1939"/>
        <p:guide pos="258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heme" Target="theme/theme1.xml"/><Relationship Id="rId60" Type="http://schemas.openxmlformats.org/officeDocument/2006/relationships/notesMaster" Target="notesMasters/notesMaster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viewProps" Target="view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esProps" Target="pres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ableStyles" Target="tableStyle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printerSettings" Target="printerSettings/printerSettings1.bin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8" charset="0"/>
        <a:ea typeface="ＭＳ Ｐゴシック" pitchFamily="-65" charset="-128"/>
        <a:cs typeface="ＭＳ Ｐゴシック" pitchFamily="-65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8" charset="0"/>
        <a:ea typeface="ＭＳ Ｐゴシック" pitchFamily="-109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pitchFamily="18" charset="0"/>
        <a:ea typeface="ＭＳ Ｐゴシック" pitchFamily="-109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pitchFamily="18" charset="0"/>
        <a:ea typeface="ＭＳ Ｐゴシック" pitchFamily="-109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pitchFamily="18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3000"/>
              </a:lnSpc>
              <a:spcBef>
                <a:spcPct val="0"/>
              </a:spcBef>
              <a:buSzPct val="45000"/>
              <a:buFont typeface="Wingdings" pitchFamily="-112" charset="2"/>
              <a:buNone/>
            </a:pPr>
            <a:endParaRPr lang="en-US" sz="1800">
              <a:solidFill>
                <a:schemeClr val="tx1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pPr>
              <a:lnSpc>
                <a:spcPct val="93000"/>
              </a:lnSpc>
              <a:spcBef>
                <a:spcPct val="0"/>
              </a:spcBef>
              <a:buSzPct val="45000"/>
              <a:buFont typeface="Wingdings" pitchFamily="-112" charset="2"/>
              <a:buNone/>
            </a:pPr>
            <a:endParaRPr lang="en-US" sz="1800">
              <a:solidFill>
                <a:schemeClr val="tx1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>
              <a:buFont typeface="Wingdings" pitchFamily="-109" charset="2"/>
              <a:buNone/>
              <a:defRPr/>
            </a:pPr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hangingPunct="1">
              <a:defRPr sz="800" b="1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defRPr>
            </a:lvl1pPr>
          </a:lstStyle>
          <a:p>
            <a:pPr>
              <a:defRPr/>
            </a:pPr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buFont typeface="Wingdings" pitchFamily="-109" charset="2"/>
              <a:buNone/>
              <a:defRPr sz="1400">
                <a:solidFill>
                  <a:schemeClr val="tx2"/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fld id="{F922ED8D-8672-E54D-9AD2-6228F48EF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>
              <a:buFont typeface="Wingdings" pitchFamily="-109" charset="2"/>
              <a:buNone/>
              <a:defRPr/>
            </a:pPr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>
              <a:buFont typeface="Wingdings" pitchFamily="-109" charset="2"/>
              <a:buNone/>
              <a:defRPr/>
            </a:pPr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9700" y="6330950"/>
            <a:ext cx="7251700" cy="365125"/>
          </a:xfrm>
        </p:spPr>
        <p:txBody>
          <a:bodyPr/>
          <a:lstStyle>
            <a:lvl1pPr algn="r" hangingPunct="1">
              <a:defRPr sz="800" b="1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defRPr>
            </a:lvl1pPr>
          </a:lstStyle>
          <a:p>
            <a:pPr>
              <a:defRPr/>
            </a:pPr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buFont typeface="Wingdings" pitchFamily="-109" charset="2"/>
              <a:buNone/>
              <a:defRPr sz="1400">
                <a:solidFill>
                  <a:schemeClr val="tx2"/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fld id="{9A51B383-69FA-C640-92FC-B665DCD18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>
              <a:buFont typeface="Wingdings" pitchFamily="-109" charset="2"/>
              <a:buNone/>
              <a:defRPr/>
            </a:pPr>
            <a:endParaRPr lang="en-US">
              <a:solidFill>
                <a:srgbClr val="FFFFFF"/>
              </a:solidFill>
              <a:latin typeface="Gill Sans MT" pitchFamily="-109" charset="-1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560388"/>
            <a:ext cx="8151813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5100" y="6330950"/>
            <a:ext cx="7251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buFont typeface="Wingdings" pitchFamily="-109" charset="2"/>
              <a:buNone/>
              <a:defRPr sz="800" b="1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defRPr>
            </a:lvl1pPr>
          </a:lstStyle>
          <a:p>
            <a:pPr>
              <a:defRPr/>
            </a:pPr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Bookman Old Style" pitchFamily="18" charset="0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-112" charset="2"/>
        <a:buChar char=""/>
        <a:defRPr sz="2600" kern="1200">
          <a:solidFill>
            <a:schemeClr val="tx1"/>
          </a:solidFill>
          <a:latin typeface="Gill Sans MT" pitchFamily="34" charset="0"/>
          <a:ea typeface="ＭＳ Ｐゴシック" pitchFamily="-65" charset="-128"/>
          <a:cs typeface="ＭＳ Ｐゴシック" pitchFamily="-65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-112" charset="2"/>
        <a:buChar char=""/>
        <a:defRPr sz="2300" kern="1200">
          <a:solidFill>
            <a:schemeClr val="tx2"/>
          </a:solidFill>
          <a:latin typeface="Gill Sans MT" pitchFamily="34" charset="0"/>
          <a:ea typeface="ＭＳ Ｐゴシック" pitchFamily="-109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-112" charset="2"/>
        <a:buChar char=""/>
        <a:defRPr sz="2000" kern="1200">
          <a:solidFill>
            <a:schemeClr val="tx1"/>
          </a:solidFill>
          <a:latin typeface="Gill Sans MT" pitchFamily="34" charset="0"/>
          <a:ea typeface="ＭＳ Ｐゴシック" pitchFamily="-109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-112" charset="2"/>
        <a:buChar char=""/>
        <a:defRPr kern="1200">
          <a:solidFill>
            <a:schemeClr val="tx1"/>
          </a:solidFill>
          <a:latin typeface="Gill Sans MT" pitchFamily="34" charset="0"/>
          <a:ea typeface="ＭＳ Ｐゴシック" pitchFamily="-109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"/>
        <a:defRPr sz="1600" kern="1200">
          <a:solidFill>
            <a:schemeClr val="tx1"/>
          </a:solidFill>
          <a:latin typeface="Gill Sans MT" pitchFamily="34" charset="0"/>
          <a:ea typeface="ＭＳ Ｐゴシック" pitchFamily="-109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The following material is the result of a curriculum development effort to provide a set of courses to support bioinformatics efforts involving students from the biological sciences, computer science, and mathematics departments. They have been developed as a part of the NIH funded project “Assisting Bioinformatics Efforts at Minority Schools” (2T36 GM008789). The people involved with the curriculum development effort include:</a:t>
            </a: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Dr. Hugh B. Nicholas, Dr. Troy Wymore, Mr. Alexander Ropelewski and Dr. David Deerfield II, National Resource for Biomedical Supercomputing, Pittsburgh Supercomputing Center, Carnegie Mellon University.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Dr. Ricardo Gonzalez-Mendez, University of Puerto Rico Medical Sciences Campus.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Dr. Alade Tokuta, North Carolina Central University.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Dr. Jaime Seguel and Dr. Bienvenido Velez, University of Puerto Rico at Mayaguez.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Dr. Satish Bhalla, Johnson C. Smith University.</a:t>
            </a: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Unless otherwise specified, all the information contained within is Copyrighted © by Carnegie Mellon University. Permission is granted for use, modify, and reproduce these materials for teaching purposes. </a:t>
            </a: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89A8A028-5F40-1749-8983-005255849061}" type="slidenum">
              <a:rPr lang="en-US">
                <a:latin typeface="Arial" pitchFamily="-112" charset="0"/>
              </a:rPr>
              <a:pPr>
                <a:buFont typeface="Wingdings" pitchFamily="-112" charset="2"/>
                <a:buNone/>
              </a:pPr>
              <a:t>1</a:t>
            </a:fld>
            <a:endParaRPr lang="en-US">
              <a:latin typeface="Arial" pitchFamily="-112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Domain-specific Databases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33488"/>
            <a:ext cx="8229600" cy="4060825"/>
          </a:xfrm>
        </p:spPr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Contain information specific to a relatively small knowledge domain  (e.g. DNA sequences)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Information appears in somewhat homogeneous form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Provide a specific query model that can exploit the particularities of the information  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Pros: Specific questions can be answered quickly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Cons:  User must often integrate results from multiple specific databases in order to answer a more general question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404B328D-8518-4948-A15B-E74242F519F7}" type="slidenum">
              <a:rPr lang="en-US" smtClean="0">
                <a:latin typeface="Arial" pitchFamily="-112" charset="0"/>
              </a:rPr>
              <a:pPr>
                <a:buFont typeface="Wingdings" pitchFamily="-112" charset="2"/>
                <a:buNone/>
              </a:pPr>
              <a:t>10</a:t>
            </a:fld>
            <a:endParaRPr lang="en-US" smtClean="0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Definition: Biological Database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23950"/>
            <a:ext cx="8229600" cy="5010150"/>
          </a:xfrm>
        </p:spPr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Any repository containing Biological information which can be used to: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assess the current state of knowledge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Formulate new scientific hypotheses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Validate these hypotheses</a:t>
            </a:r>
          </a:p>
          <a:p>
            <a:pPr lvl="1">
              <a:buFont typeface="Wingdings 3" pitchFamily="-112" charset="2"/>
              <a:buNone/>
            </a:pPr>
            <a:endParaRPr lang="en-US" smtClean="0">
              <a:latin typeface="Gill Sans MT" pitchFamily="-112" charset="-18"/>
            </a:endParaRP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Some Examples of Biological Databases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838200" y="4110038"/>
            <a:ext cx="30638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/>
              <a:t>  </a:t>
            </a:r>
            <a:r>
              <a:rPr lang="en-US" sz="2300">
                <a:latin typeface="Gill Sans MT" pitchFamily="-112" charset="-18"/>
              </a:rPr>
              <a:t>Sequence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>
                <a:latin typeface="Gill Sans MT" pitchFamily="-112" charset="-18"/>
              </a:rPr>
              <a:t> Structure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>
                <a:latin typeface="Gill Sans MT" pitchFamily="-112" charset="-18"/>
              </a:rPr>
              <a:t> Family/Domain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>
                <a:latin typeface="Gill Sans MT" pitchFamily="-112" charset="-18"/>
              </a:rPr>
              <a:t> Species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>
                <a:latin typeface="Gill Sans MT" pitchFamily="-112" charset="-18"/>
              </a:rPr>
              <a:t> Taxonomy</a:t>
            </a:r>
          </a:p>
        </p:txBody>
      </p:sp>
      <p:sp>
        <p:nvSpPr>
          <p:cNvPr id="20485" name="Text Box 1030"/>
          <p:cNvSpPr txBox="1">
            <a:spLocks noChangeArrowheads="1"/>
          </p:cNvSpPr>
          <p:nvPr/>
        </p:nvSpPr>
        <p:spPr bwMode="auto">
          <a:xfrm>
            <a:off x="4191000" y="4110038"/>
            <a:ext cx="33528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/>
              <a:t>  </a:t>
            </a:r>
            <a:r>
              <a:rPr lang="en-US" sz="2300">
                <a:latin typeface="Gill Sans MT" pitchFamily="-112" charset="-18"/>
              </a:rPr>
              <a:t>Function/Pathway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>
                <a:latin typeface="Gill Sans MT" pitchFamily="-112" charset="-18"/>
              </a:rPr>
              <a:t> Disease/Variation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>
                <a:latin typeface="Gill Sans MT" pitchFamily="-112" charset="-18"/>
              </a:rPr>
              <a:t> Publication Journal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>
                <a:latin typeface="Gill Sans MT" pitchFamily="-112" charset="-18"/>
              </a:rPr>
              <a:t> And many other ways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/>
          </p:cNvSpPr>
          <p:nvPr>
            <p:ph type="title"/>
          </p:nvPr>
        </p:nvSpPr>
        <p:spPr>
          <a:xfrm>
            <a:off x="314325" y="152400"/>
            <a:ext cx="8604250" cy="990600"/>
          </a:xfrm>
        </p:spPr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How is Biological Information Stored?</a:t>
            </a:r>
          </a:p>
        </p:txBody>
      </p:sp>
      <p:sp>
        <p:nvSpPr>
          <p:cNvPr id="21507" name="Rectangle 102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060825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From a computer-science perspective, there are several ways that data can be organized and stored:</a:t>
            </a:r>
          </a:p>
          <a:p>
            <a:pPr lvl="1"/>
            <a:r>
              <a:rPr lang="en-US">
                <a:latin typeface="Gill Sans MT" pitchFamily="-112" charset="-18"/>
              </a:rPr>
              <a:t>In a flat text file</a:t>
            </a:r>
            <a:endParaRPr lang="en-US" i="1">
              <a:latin typeface="Gill Sans MT" pitchFamily="-112" charset="-18"/>
            </a:endParaRPr>
          </a:p>
          <a:p>
            <a:pPr lvl="1"/>
            <a:r>
              <a:rPr lang="en-US">
                <a:latin typeface="Gill Sans MT" pitchFamily="-112" charset="-18"/>
              </a:rPr>
              <a:t>In a spreadsheet</a:t>
            </a:r>
          </a:p>
          <a:p>
            <a:pPr lvl="1"/>
            <a:r>
              <a:rPr lang="en-US">
                <a:latin typeface="Gill Sans MT" pitchFamily="-112" charset="-18"/>
              </a:rPr>
              <a:t>In an image</a:t>
            </a:r>
          </a:p>
          <a:p>
            <a:pPr lvl="1"/>
            <a:r>
              <a:rPr lang="en-US">
                <a:latin typeface="Gill Sans MT" pitchFamily="-112" charset="-18"/>
              </a:rPr>
              <a:t>In an video animation</a:t>
            </a:r>
          </a:p>
          <a:p>
            <a:pPr lvl="1"/>
            <a:r>
              <a:rPr lang="en-US">
                <a:latin typeface="Gill Sans MT" pitchFamily="-112" charset="-18"/>
              </a:rPr>
              <a:t>In a relational database</a:t>
            </a:r>
          </a:p>
          <a:p>
            <a:pPr lvl="1"/>
            <a:r>
              <a:rPr lang="en-US">
                <a:latin typeface="Gill Sans MT" pitchFamily="-112" charset="-18"/>
              </a:rPr>
              <a:t>In a networked (hyperlinked) model</a:t>
            </a:r>
          </a:p>
          <a:p>
            <a:pPr lvl="1"/>
            <a:r>
              <a:rPr lang="en-US">
                <a:latin typeface="Gill Sans MT" pitchFamily="-112" charset="-18"/>
              </a:rPr>
              <a:t>In any combination of the above</a:t>
            </a:r>
          </a:p>
          <a:p>
            <a:pPr lvl="1"/>
            <a:r>
              <a:rPr lang="en-US">
                <a:latin typeface="Gill Sans MT" pitchFamily="-112" charset="-18"/>
              </a:rPr>
              <a:t>Others </a:t>
            </a:r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685800" y="2209800"/>
            <a:ext cx="283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21509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CA7506F4-FC80-F641-8EAC-DB1BE71EF7A0}" type="slidenum">
              <a:rPr lang="en-US" smtClean="0">
                <a:latin typeface="Arial" pitchFamily="-112" charset="0"/>
              </a:rPr>
              <a:pPr>
                <a:buFont typeface="Wingdings" pitchFamily="-112" charset="2"/>
                <a:buNone/>
              </a:pPr>
              <a:t>12</a:t>
            </a:fld>
            <a:endParaRPr lang="en-US" smtClean="0"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Sequence Data Libraries</a:t>
            </a:r>
          </a:p>
        </p:txBody>
      </p:sp>
      <p:sp>
        <p:nvSpPr>
          <p:cNvPr id="22531" name="Rectangle 102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Organized according to sequence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When one talks about “searching sequence databases” these are the libraries that they are searching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Main sources for sequence libraries are direct submissions from individual researchers, genome sequencing projects, patent applications and other public resources.	</a:t>
            </a:r>
          </a:p>
          <a:p>
            <a:pPr lvl="1"/>
            <a:r>
              <a:rPr lang="en-US">
                <a:latin typeface="Gill Sans MT" pitchFamily="-112" charset="-18"/>
              </a:rPr>
              <a:t>Genbank, EMBL, and the DNA Database of Japan (DDBJ) are examples of annotated collections publicly available DNA sequences. </a:t>
            </a:r>
          </a:p>
          <a:p>
            <a:pPr lvl="1"/>
            <a:r>
              <a:rPr lang="en-US">
                <a:latin typeface="Gill Sans MT" pitchFamily="-112" charset="-18"/>
              </a:rPr>
              <a:t>The Universal Protein Resource (UniProt) is a comprehensive resource for protein sequence and annotation data</a:t>
            </a:r>
          </a:p>
          <a:p>
            <a:pPr lvl="1"/>
            <a:endParaRPr lang="en-US">
              <a:latin typeface="Gill Sans MT" pitchFamily="-112" charset="-1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Structural Data Libraries</a:t>
            </a:r>
          </a:p>
        </p:txBody>
      </p:sp>
      <p:sp>
        <p:nvSpPr>
          <p:cNvPr id="23555" name="Rectangle 102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Contain information about the (3-dimensional) structure of the molecule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Main sources of structural data are direct submissions from researchers. Data can be submitted via a variety of experimental techniques including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pitchFamily="-112" charset="-18"/>
              </a:rPr>
              <a:t>X-ray crystallography 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pitchFamily="-112" charset="-18"/>
              </a:rPr>
              <a:t>NMR structure depositions.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pitchFamily="-112" charset="-18"/>
              </a:rPr>
              <a:t>EM structure depositions.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pitchFamily="-112" charset="-18"/>
              </a:rPr>
              <a:t>Other methods (including Electron diffraction, Fiber diffraction). 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The Protein Data Bank and the Cambridge Structural Database are two well-known repositories of structural information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Family and Domain Libraries</a:t>
            </a:r>
          </a:p>
        </p:txBody>
      </p:sp>
      <p:sp>
        <p:nvSpPr>
          <p:cNvPr id="24579" name="Rectangle 102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Typically built from sets of related sequences and contain information about the residues that are essential to the structure/function of the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9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Used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>
                <a:latin typeface="Gill Sans MT" pitchFamily="-112" charset="-18"/>
              </a:rPr>
              <a:t>Generate a hypothesis that the query sequence has the same structure/function as the matching group of sequences.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>
                <a:latin typeface="Gill Sans MT" pitchFamily="-112" charset="-18"/>
              </a:rPr>
              <a:t>Quickly identify a good group of sequences known to share a biological relationship.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Some 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>
                <a:latin typeface="Gill Sans MT" pitchFamily="-112" charset="-18"/>
              </a:rPr>
              <a:t>PFAM, Prosite, BLOCKS, PRINTS</a:t>
            </a:r>
          </a:p>
          <a:p>
            <a:pPr>
              <a:lnSpc>
                <a:spcPct val="90000"/>
              </a:lnSpc>
            </a:pPr>
            <a:endParaRPr lang="en-US" sz="22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Species Libraries</a:t>
            </a:r>
          </a:p>
        </p:txBody>
      </p:sp>
      <p:sp>
        <p:nvSpPr>
          <p:cNvPr id="25603" name="Rectangle 102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Goal is to collect and organize a variety of information concerning the genome of a particular species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Usually each species has its own portal to access information such as genomic-scale datasets for the species.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Examples:</a:t>
            </a:r>
          </a:p>
          <a:p>
            <a:pPr lvl="1"/>
            <a:r>
              <a:rPr lang="en-US">
                <a:latin typeface="Gill Sans MT" pitchFamily="-112" charset="-18"/>
              </a:rPr>
              <a:t>EuPathDB - Eukaryotic Pathogens Database (</a:t>
            </a:r>
            <a:r>
              <a:rPr lang="en-US" i="1">
                <a:latin typeface="Gill Sans MT" pitchFamily="-112" charset="-18"/>
              </a:rPr>
              <a:t>Cryptosporidium</a:t>
            </a:r>
            <a:r>
              <a:rPr lang="en-US">
                <a:latin typeface="Gill Sans MT" pitchFamily="-112" charset="-18"/>
              </a:rPr>
              <a:t>, </a:t>
            </a:r>
            <a:r>
              <a:rPr lang="en-US" i="1">
                <a:latin typeface="Gill Sans MT" pitchFamily="-112" charset="-18"/>
              </a:rPr>
              <a:t>Giardia</a:t>
            </a:r>
            <a:r>
              <a:rPr lang="en-US">
                <a:latin typeface="Gill Sans MT" pitchFamily="-112" charset="-18"/>
              </a:rPr>
              <a:t>, </a:t>
            </a:r>
            <a:r>
              <a:rPr lang="en-US" i="1">
                <a:latin typeface="Gill Sans MT" pitchFamily="-112" charset="-18"/>
              </a:rPr>
              <a:t>Plasmodium</a:t>
            </a:r>
            <a:r>
              <a:rPr lang="en-US">
                <a:latin typeface="Gill Sans MT" pitchFamily="-112" charset="-18"/>
              </a:rPr>
              <a:t>, </a:t>
            </a:r>
            <a:r>
              <a:rPr lang="en-US" i="1">
                <a:latin typeface="Gill Sans MT" pitchFamily="-112" charset="-18"/>
              </a:rPr>
              <a:t>Toxoplasma</a:t>
            </a:r>
            <a:r>
              <a:rPr lang="en-US">
                <a:latin typeface="Gill Sans MT" pitchFamily="-112" charset="-18"/>
              </a:rPr>
              <a:t> and </a:t>
            </a:r>
            <a:r>
              <a:rPr lang="en-US" i="1">
                <a:latin typeface="Gill Sans MT" pitchFamily="-112" charset="-18"/>
              </a:rPr>
              <a:t>Trichomonas)</a:t>
            </a:r>
          </a:p>
          <a:p>
            <a:pPr lvl="1"/>
            <a:r>
              <a:rPr lang="en-US" i="1">
                <a:latin typeface="Gill Sans MT" pitchFamily="-112" charset="-18"/>
              </a:rPr>
              <a:t>Saccharomyces Genome Database</a:t>
            </a:r>
          </a:p>
          <a:p>
            <a:pPr lvl="1"/>
            <a:r>
              <a:rPr lang="en-US" i="1">
                <a:latin typeface="Gill Sans MT" pitchFamily="-112" charset="-18"/>
              </a:rPr>
              <a:t>Rat Genome Database</a:t>
            </a:r>
            <a:r>
              <a:rPr lang="en-US">
                <a:latin typeface="Gill Sans MT" pitchFamily="-112" charset="-18"/>
              </a:rPr>
              <a:t> </a:t>
            </a:r>
          </a:p>
          <a:p>
            <a:pPr lvl="1"/>
            <a:r>
              <a:rPr lang="en-US" i="1">
                <a:latin typeface="Gill Sans MT" pitchFamily="-112" charset="-18"/>
              </a:rPr>
              <a:t>Candida</a:t>
            </a:r>
            <a:r>
              <a:rPr lang="en-US">
                <a:latin typeface="Gill Sans MT" pitchFamily="-112" charset="-18"/>
              </a:rPr>
              <a:t> Genome Database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Taxonomy Libraries</a:t>
            </a:r>
          </a:p>
        </p:txBody>
      </p:sp>
      <p:sp>
        <p:nvSpPr>
          <p:cNvPr id="26627" name="Rectangle 102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The science of naming and classifying organisms 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Taxonomy is organized in a tree structure, which represents the taxonomic lineage. 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Bottom level leafs represents species or sub-species 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Top level nodes represent higher ranks like phylum, order and family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Examples:</a:t>
            </a:r>
          </a:p>
          <a:p>
            <a:pPr lvl="1"/>
            <a:r>
              <a:rPr lang="en-US">
                <a:latin typeface="Gill Sans MT" pitchFamily="-112" charset="-18"/>
              </a:rPr>
              <a:t>NEWT</a:t>
            </a:r>
          </a:p>
          <a:p>
            <a:pPr lvl="1"/>
            <a:r>
              <a:rPr lang="en-US">
                <a:latin typeface="Gill Sans MT" pitchFamily="-112" charset="-18"/>
              </a:rPr>
              <a:t>NCBI Taxonomy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Taxonomy Libraries - NEWT</a:t>
            </a:r>
          </a:p>
        </p:txBody>
      </p:sp>
      <p:pic>
        <p:nvPicPr>
          <p:cNvPr id="27651" name="Picture 1028" descr="NEWT_Danio_rep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8826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Taxonomy Browser</a:t>
            </a:r>
          </a:p>
        </p:txBody>
      </p:sp>
      <p:pic>
        <p:nvPicPr>
          <p:cNvPr id="28675" name="Picture 1028" descr="NCBIT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69532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20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This material is targeted towards students with a general background in Biology. It was developed to introduce biology students to the computational mathematical and biological issues surrounding bioinformatics. This specific lesson deals with the following fundamental topics:</a:t>
            </a:r>
          </a:p>
          <a:p>
            <a:pPr lvl="1" eaLnBrk="1" hangingPunct="1"/>
            <a:r>
              <a:rPr lang="en-US" sz="2000">
                <a:latin typeface="Gill Sans MT" pitchFamily="-112" charset="-18"/>
              </a:rPr>
              <a:t>Computing for biologists</a:t>
            </a:r>
          </a:p>
          <a:p>
            <a:pPr lvl="1" eaLnBrk="1" hangingPunct="1"/>
            <a:r>
              <a:rPr lang="en-US" sz="2000">
                <a:latin typeface="Gill Sans MT" pitchFamily="-112" charset="-18"/>
              </a:rPr>
              <a:t>Computer Science track</a:t>
            </a:r>
          </a:p>
          <a:p>
            <a:pPr lvl="1" eaLnBrk="1" hangingPunct="1"/>
            <a:endParaRPr lang="en-US" sz="2000">
              <a:latin typeface="Gill Sans MT" pitchFamily="-112" charset="-18"/>
            </a:endParaRPr>
          </a:p>
          <a:p>
            <a:pPr lvl="1" eaLnBrk="1" hangingPunct="1"/>
            <a:r>
              <a:rPr lang="en-US" sz="2000">
                <a:latin typeface="Gill Sans MT" pitchFamily="-112" charset="-18"/>
              </a:rPr>
              <a:t>This material has been developed by:</a:t>
            </a:r>
          </a:p>
          <a:p>
            <a:pPr lvl="1" eaLnBrk="1" hangingPunct="1">
              <a:buFont typeface="Wingdings 3" pitchFamily="-112" charset="2"/>
              <a:buNone/>
            </a:pPr>
            <a:r>
              <a:rPr lang="en-US" sz="2000">
                <a:latin typeface="Gill Sans MT" pitchFamily="-112" charset="-18"/>
              </a:rPr>
              <a:t>	Dr. Hugh B. Nicholas, Jr.</a:t>
            </a:r>
          </a:p>
          <a:p>
            <a:pPr lvl="1" eaLnBrk="1" hangingPunct="1">
              <a:buFont typeface="Wingdings 3" pitchFamily="-112" charset="2"/>
              <a:buNone/>
            </a:pPr>
            <a:r>
              <a:rPr lang="en-US" sz="2000">
                <a:latin typeface="Gill Sans MT" pitchFamily="-112" charset="-18"/>
              </a:rPr>
              <a:t>	National Center for Biomedical Supercomputing</a:t>
            </a:r>
          </a:p>
          <a:p>
            <a:pPr lvl="1" eaLnBrk="1" hangingPunct="1">
              <a:buFont typeface="Wingdings 3" pitchFamily="-112" charset="2"/>
              <a:buNone/>
            </a:pPr>
            <a:r>
              <a:rPr lang="en-US" sz="2000">
                <a:latin typeface="Gill Sans MT" pitchFamily="-112" charset="-18"/>
              </a:rPr>
              <a:t>	Pittsburgh Supercomputing Center</a:t>
            </a:r>
          </a:p>
          <a:p>
            <a:pPr lvl="1" eaLnBrk="1" hangingPunct="1">
              <a:buFont typeface="Wingdings 3" pitchFamily="-112" charset="2"/>
              <a:buNone/>
            </a:pPr>
            <a:r>
              <a:rPr lang="en-US" sz="2000">
                <a:latin typeface="Gill Sans MT" pitchFamily="-112" charset="-18"/>
              </a:rPr>
              <a:t>	Carnegie Mellon University</a:t>
            </a: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3A6D83B1-4FDA-5245-85B1-F8BA8B96402A}" type="slidenum">
              <a:rPr lang="en-US">
                <a:latin typeface="Arial" pitchFamily="-112" charset="0"/>
              </a:rPr>
              <a:pPr>
                <a:buFont typeface="Wingdings" pitchFamily="-112" charset="2"/>
                <a:buNone/>
              </a:pPr>
              <a:t>2</a:t>
            </a:fld>
            <a:endParaRPr lang="en-US">
              <a:latin typeface="Arial" pitchFamily="-112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Function/Pathway</a:t>
            </a:r>
          </a:p>
        </p:txBody>
      </p:sp>
      <p:sp>
        <p:nvSpPr>
          <p:cNvPr id="29699" name="Rectangle 102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Collection of pathway maps representing our knowledge on the molecular interaction and reaction networks for: </a:t>
            </a:r>
          </a:p>
          <a:p>
            <a:pPr lvl="1"/>
            <a:r>
              <a:rPr lang="en-US">
                <a:latin typeface="Gill Sans MT" pitchFamily="-112" charset="-18"/>
              </a:rPr>
              <a:t>Metabolism  </a:t>
            </a:r>
          </a:p>
          <a:p>
            <a:pPr lvl="1"/>
            <a:r>
              <a:rPr lang="en-US">
                <a:latin typeface="Gill Sans MT" pitchFamily="-112" charset="-18"/>
              </a:rPr>
              <a:t>Genetic Information Processing </a:t>
            </a:r>
          </a:p>
          <a:p>
            <a:pPr lvl="1"/>
            <a:r>
              <a:rPr lang="en-US">
                <a:latin typeface="Gill Sans MT" pitchFamily="-112" charset="-18"/>
              </a:rPr>
              <a:t>Environmental Information Processing </a:t>
            </a:r>
          </a:p>
          <a:p>
            <a:pPr lvl="1"/>
            <a:r>
              <a:rPr lang="en-US">
                <a:latin typeface="Gill Sans MT" pitchFamily="-112" charset="-18"/>
              </a:rPr>
              <a:t>Cellular Processes </a:t>
            </a:r>
          </a:p>
          <a:p>
            <a:pPr lvl="1"/>
            <a:r>
              <a:rPr lang="en-US">
                <a:latin typeface="Gill Sans MT" pitchFamily="-112" charset="-18"/>
              </a:rPr>
              <a:t>Human Diseases </a:t>
            </a:r>
          </a:p>
          <a:p>
            <a:pPr lvl="1"/>
            <a:r>
              <a:rPr lang="en-US">
                <a:latin typeface="Gill Sans MT" pitchFamily="-112" charset="-18"/>
              </a:rPr>
              <a:t>Drug Development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Examples:</a:t>
            </a:r>
          </a:p>
          <a:p>
            <a:pPr lvl="1"/>
            <a:r>
              <a:rPr lang="en-US">
                <a:latin typeface="Gill Sans MT" pitchFamily="-112" charset="-18"/>
              </a:rPr>
              <a:t>KEGG Pathway Database</a:t>
            </a:r>
          </a:p>
          <a:p>
            <a:pPr lvl="1"/>
            <a:r>
              <a:rPr lang="en-US">
                <a:latin typeface="Gill Sans MT" pitchFamily="-112" charset="-18"/>
              </a:rPr>
              <a:t>NCI-Nature Pathway Interaction Database</a:t>
            </a:r>
          </a:p>
          <a:p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Disease/Variation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Catalogs of genes involving variations including within populations and among populations in different parts of the world as well as genetic disorders and other diseases.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 Examples:</a:t>
            </a:r>
          </a:p>
          <a:p>
            <a:pPr lvl="1"/>
            <a:r>
              <a:rPr lang="en-US">
                <a:latin typeface="Gill Sans MT" pitchFamily="-112" charset="-18"/>
              </a:rPr>
              <a:t>OMIM, Online Mendelian Inheritance in Man - focuses primarily on inherited, or heritable, genetic diseases in humans </a:t>
            </a:r>
          </a:p>
          <a:p>
            <a:pPr lvl="1"/>
            <a:r>
              <a:rPr lang="en-US">
                <a:latin typeface="Gill Sans MT" pitchFamily="-112" charset="-18"/>
              </a:rPr>
              <a:t>HapMap - a catalog of common genetic variants that occur in humans.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Journal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sz="22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U.S. National Library of Medicine </a:t>
            </a:r>
          </a:p>
          <a:p>
            <a:r>
              <a:rPr lang="en-US" sz="22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PubMed is the premiere resources for scientific literature relevant to the biomedical sciences.</a:t>
            </a:r>
          </a:p>
          <a:p>
            <a:r>
              <a:rPr lang="en-US" sz="22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Includes over 18 million citations from MEDLINE and other life science journals for articles back to the 1950s. </a:t>
            </a:r>
          </a:p>
          <a:p>
            <a:r>
              <a:rPr lang="en-US" sz="22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PubMed includes links to full text articles and other related resources. </a:t>
            </a:r>
          </a:p>
          <a:p>
            <a:r>
              <a:rPr lang="en-US" sz="220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Common uses of PubMed:</a:t>
            </a:r>
            <a:r>
              <a:rPr lang="en-US" sz="2200">
                <a:solidFill>
                  <a:schemeClr val="accent2"/>
                </a:solidFill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lvl="1"/>
            <a:r>
              <a:rPr lang="en-US" sz="2100">
                <a:solidFill>
                  <a:schemeClr val="accent2"/>
                </a:solidFill>
                <a:latin typeface="Gill Sans MT" pitchFamily="-112" charset="-18"/>
              </a:rPr>
              <a:t>Find journal articles that describe the structure/function/evolution of sequences that you are interested in</a:t>
            </a:r>
          </a:p>
          <a:p>
            <a:pPr lvl="1"/>
            <a:r>
              <a:rPr lang="en-US" sz="2100">
                <a:solidFill>
                  <a:schemeClr val="accent2"/>
                </a:solidFill>
                <a:latin typeface="Gill Sans MT" pitchFamily="-112" charset="-18"/>
              </a:rPr>
              <a:t>Find out if anyone has already done the work that you are proposing</a:t>
            </a:r>
          </a:p>
          <a:p>
            <a:endParaRPr lang="en-US" sz="220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0088" cy="990600"/>
          </a:xfrm>
        </p:spPr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Current databases are loosely integrated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0638"/>
            <a:ext cx="8229600" cy="4060825"/>
          </a:xfrm>
        </p:spPr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In order to prove a hypothesis one must often collect information from several independent databases and tools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Lots of time are spent converting data back and forth among the multiple specific formats required by the various tools and databases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Discovery process may take a long time, weeks or even months, to complete and tools do not effectively assist the scientist in saving intermediate results in order to continue the search from that point at a later time. </a:t>
            </a:r>
          </a:p>
          <a:p>
            <a:endParaRPr lang="en-US" smtClean="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A80CBB2C-4A58-6047-9573-2F211BA37310}" type="slidenum">
              <a:rPr lang="en-US">
                <a:latin typeface="Arial" pitchFamily="-112" charset="0"/>
              </a:rPr>
              <a:pPr>
                <a:buFont typeface="Wingdings" pitchFamily="-112" charset="2"/>
                <a:buNone/>
              </a:pPr>
              <a:t>23</a:t>
            </a:fld>
            <a:endParaRPr lang="en-US">
              <a:latin typeface="Arial" pitchFamily="-112" charset="0"/>
            </a:endParaRP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927225" y="5408613"/>
            <a:ext cx="46164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What has been done about this?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Integrated Information Resources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Integrated resources typically use a combination of relational databases and hyperlinks to databases maintained by others to provide more information than any single data source can provide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Many Examples:</a:t>
            </a:r>
          </a:p>
          <a:p>
            <a:pPr lvl="1"/>
            <a:r>
              <a:rPr lang="en-US">
                <a:latin typeface="Gill Sans MT" pitchFamily="-112" charset="-18"/>
              </a:rPr>
              <a:t>NCBI Entrez – NCBI’s cross-database tool</a:t>
            </a:r>
          </a:p>
          <a:p>
            <a:pPr lvl="1"/>
            <a:r>
              <a:rPr lang="en-US">
                <a:latin typeface="Gill Sans MT" pitchFamily="-112" charset="-18"/>
              </a:rPr>
              <a:t>iProClass - proteins with links to over 90 biological databases. including databases for protein families, functions and pathways, interactions, structures and structural classifications, genes and genomes, ontologies, literature, and taxonomy</a:t>
            </a:r>
          </a:p>
          <a:p>
            <a:pPr lvl="1"/>
            <a:r>
              <a:rPr lang="en-US">
                <a:latin typeface="Gill Sans MT" pitchFamily="-112" charset="-18"/>
              </a:rPr>
              <a:t>InterPro - Integrated Resource Of Protein Domains And Functional Sites</a:t>
            </a:r>
            <a:r>
              <a:rPr lang="en-US" b="1">
                <a:latin typeface="Gill Sans MT" pitchFamily="-112" charset="-18"/>
              </a:rPr>
              <a:t>.</a:t>
            </a:r>
            <a:r>
              <a:rPr lang="en-US">
                <a:latin typeface="Gill Sans MT" pitchFamily="-112" charset="-18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Data Integration</a:t>
            </a:r>
          </a:p>
        </p:txBody>
      </p:sp>
      <p:pic>
        <p:nvPicPr>
          <p:cNvPr id="34819" name="Picture 4" descr="Entrez_nodes_thumb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1712913"/>
            <a:ext cx="44465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</a:t>
            </a:r>
          </a:p>
        </p:txBody>
      </p:sp>
      <p:pic>
        <p:nvPicPr>
          <p:cNvPr id="35843" name="Picture 5" descr="NC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79248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Results</a:t>
            </a:r>
          </a:p>
        </p:txBody>
      </p:sp>
      <p:pic>
        <p:nvPicPr>
          <p:cNvPr id="36867" name="Picture 4" descr="NCBI_all_results_rb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962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PubMed Results</a:t>
            </a:r>
          </a:p>
        </p:txBody>
      </p:sp>
      <p:pic>
        <p:nvPicPr>
          <p:cNvPr id="37891" name="Picture 4" descr="NCBI_Results_Pub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OMIM Results</a:t>
            </a:r>
          </a:p>
        </p:txBody>
      </p:sp>
      <p:pic>
        <p:nvPicPr>
          <p:cNvPr id="38915" name="Picture 4" descr="NCBI_OMIM_Results_rb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6291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57225"/>
            <a:ext cx="8229600" cy="5746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Bioinformatics Data Management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0088" y="4071938"/>
            <a:ext cx="8229600" cy="885825"/>
          </a:xfrm>
          <a:noFill/>
        </p:spPr>
        <p:txBody>
          <a:bodyPr lIns="0" tIns="0" rIns="0" bIns="0" anchor="ctr">
            <a:spAutoFit/>
          </a:bodyPr>
          <a:lstStyle/>
          <a:p>
            <a:pPr marL="195263" lvl="1" indent="0" eaLnBrk="1" hangingPunct="1">
              <a:lnSpc>
                <a:spcPct val="98000"/>
              </a:lnSpc>
              <a:buSzPct val="45000"/>
              <a:buFont typeface="Wingdings" pitchFamily="-11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2900">
                <a:solidFill>
                  <a:srgbClr val="000000"/>
                </a:solidFill>
                <a:latin typeface="Gill Sans MT" pitchFamily="-112" charset="-18"/>
              </a:rPr>
              <a:t>Bienvenido Vélez</a:t>
            </a:r>
          </a:p>
          <a:p>
            <a:pPr marL="195263" lvl="1" indent="0" eaLnBrk="1" hangingPunct="1">
              <a:buSzPct val="45000"/>
              <a:buFont typeface="Wingdings" pitchFamily="-11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2500">
                <a:solidFill>
                  <a:srgbClr val="00AE00"/>
                </a:solidFill>
                <a:latin typeface="Gill Sans MT" pitchFamily="-112" charset="-18"/>
              </a:rPr>
              <a:t>UPR Mayaguez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58838" y="1616075"/>
            <a:ext cx="45894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414338"/>
            <a:r>
              <a:rPr lang="en-US" sz="2200"/>
              <a:t>Lecture 1</a:t>
            </a:r>
          </a:p>
          <a:p>
            <a:pPr defTabSz="414338"/>
            <a:endParaRPr lang="en-US" sz="2200"/>
          </a:p>
          <a:p>
            <a:pPr defTabSz="414338"/>
            <a:r>
              <a:rPr lang="en-US" sz="2200"/>
              <a:t>Course Overview</a:t>
            </a:r>
          </a:p>
          <a:p>
            <a:pPr defTabSz="414338"/>
            <a:endParaRPr lang="en-US" sz="2200"/>
          </a:p>
          <a:p>
            <a:pPr defTabSz="414338"/>
            <a:r>
              <a:rPr lang="en-US" sz="2200"/>
              <a:t>The Need for Biological Information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31825" y="5986463"/>
            <a:ext cx="38655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414338"/>
            <a:r>
              <a:rPr lang="en-US" sz="1600" i="1"/>
              <a:t>Reference: BioInformatics for Dummies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Core Nucleotide Results</a:t>
            </a:r>
          </a:p>
        </p:txBody>
      </p:sp>
      <p:pic>
        <p:nvPicPr>
          <p:cNvPr id="39939" name="Picture 4" descr="NCBI_CoreNuc_Results_rb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29588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Core Nucleotide Results</a:t>
            </a:r>
          </a:p>
        </p:txBody>
      </p:sp>
      <p:pic>
        <p:nvPicPr>
          <p:cNvPr id="40963" name="Picture 4" descr="NCBI_mRNA_Human_rbp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97547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Core Nucleotide Results</a:t>
            </a:r>
          </a:p>
        </p:txBody>
      </p:sp>
      <p:pic>
        <p:nvPicPr>
          <p:cNvPr id="41987" name="Picture 4" descr="NCBI_mRNA_Human_rbp4-C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1289050"/>
            <a:ext cx="6453187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Core Nucleotide Results</a:t>
            </a:r>
          </a:p>
        </p:txBody>
      </p:sp>
      <p:pic>
        <p:nvPicPr>
          <p:cNvPr id="43011" name="Picture 4" descr="NCBI_mRNA_Human_rbp4-s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19263"/>
            <a:ext cx="73914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Entrez Saving Sequences</a:t>
            </a:r>
          </a:p>
        </p:txBody>
      </p:sp>
      <p:pic>
        <p:nvPicPr>
          <p:cNvPr id="44035" name="Picture 4" descr="NCBI_Sav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6477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NCBI_Sa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775075"/>
            <a:ext cx="6229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Sequence Identifiers</a:t>
            </a:r>
          </a:p>
        </p:txBody>
      </p:sp>
      <p:sp>
        <p:nvSpPr>
          <p:cNvPr id="45059" name="Rectangle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b="1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Accession Number:</a:t>
            </a:r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  unique identifier given to a sequence when it is submitted to one of the DNA repositories (GenBank, EMBL, DDBJ). These identifiers follow an accession.version format. Updates increment the version, while the accession remains constant.</a:t>
            </a:r>
          </a:p>
          <a:p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en-US" b="1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GI:  </a:t>
            </a:r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GenInfo Identifier. If a sequence changes a new GI number will be assigned. A separate GI number is also assigned to each protein translation.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Protein Knowledgebase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Protein centric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Links to over 90 biological data libraries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Goal is to provide a comprehensive picture of protein properties that may lead to functional inference for previously uncharacterized "hypothetical" proteins and protein groups. 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Uses both data warehousing in relational databases as well as hypertext links to outside data sources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Integration</a:t>
            </a:r>
          </a:p>
        </p:txBody>
      </p:sp>
      <p:pic>
        <p:nvPicPr>
          <p:cNvPr id="47107" name="Picture 3" descr="iproclass_component_datab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49530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Search Form</a:t>
            </a:r>
          </a:p>
        </p:txBody>
      </p:sp>
      <p:pic>
        <p:nvPicPr>
          <p:cNvPr id="48131" name="Picture 3" descr="iproclass_text_search_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Results</a:t>
            </a:r>
          </a:p>
        </p:txBody>
      </p:sp>
      <p:pic>
        <p:nvPicPr>
          <p:cNvPr id="49155" name="Picture 3" descr="ipc_results_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659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Course 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71488" y="1462088"/>
            <a:ext cx="8229600" cy="4187825"/>
          </a:xfrm>
        </p:spPr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Course Overview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Introduction to Information Needs and Databases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Unstructured Data Repositories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Query models and implementation issues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Structured Data Repositories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Query models and implementation issues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Biology-specific Repositories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Query models and implementation issues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SuperFamily Summary</a:t>
            </a:r>
          </a:p>
        </p:txBody>
      </p:sp>
      <p:pic>
        <p:nvPicPr>
          <p:cNvPr id="50179" name="Picture 3" descr="ipc_superfamily_summary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90663"/>
            <a:ext cx="80010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SuperFamily Summary</a:t>
            </a:r>
          </a:p>
        </p:txBody>
      </p:sp>
      <p:pic>
        <p:nvPicPr>
          <p:cNvPr id="51203" name="Picture 3" descr="ipc_superfamily_summary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55738"/>
            <a:ext cx="7848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SuperFamily Summary</a:t>
            </a:r>
          </a:p>
        </p:txBody>
      </p:sp>
      <p:pic>
        <p:nvPicPr>
          <p:cNvPr id="52227" name="Picture 3" descr="ipc_superfamily_summary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87538"/>
            <a:ext cx="77724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SuperFamily Summary</a:t>
            </a:r>
          </a:p>
        </p:txBody>
      </p:sp>
      <p:pic>
        <p:nvPicPr>
          <p:cNvPr id="53251" name="Picture 3" descr="ipc_superfamily_summary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52675"/>
            <a:ext cx="7620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PDB Structure 1a27</a:t>
            </a:r>
          </a:p>
        </p:txBody>
      </p:sp>
      <p:pic>
        <p:nvPicPr>
          <p:cNvPr id="54275" name="Picture 3" descr="ipc_structure_1a27_ribb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113" y="1298575"/>
            <a:ext cx="53117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Domain Architecture</a:t>
            </a:r>
          </a:p>
        </p:txBody>
      </p:sp>
      <p:pic>
        <p:nvPicPr>
          <p:cNvPr id="55299" name="Picture 3" descr="ip[c_domain_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81037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PIRSF Family Hierarchy</a:t>
            </a:r>
          </a:p>
        </p:txBody>
      </p:sp>
      <p:pic>
        <p:nvPicPr>
          <p:cNvPr id="56323" name="Picture 3" descr="ipc_superfamily_Hierarc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983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Taxonomy Nodes</a:t>
            </a:r>
          </a:p>
        </p:txBody>
      </p:sp>
      <p:pic>
        <p:nvPicPr>
          <p:cNvPr id="57347" name="Picture 3" descr="ipc_Taxonomy_No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6643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Enzyme Function: KEGG</a:t>
            </a:r>
          </a:p>
        </p:txBody>
      </p:sp>
      <p:pic>
        <p:nvPicPr>
          <p:cNvPr id="58371" name="Picture 3" descr="KEGG_Reaction_R02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447800"/>
            <a:ext cx="71802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 Pathway: KEGG</a:t>
            </a:r>
          </a:p>
        </p:txBody>
      </p:sp>
      <p:pic>
        <p:nvPicPr>
          <p:cNvPr id="59395" name="Picture 3" descr="KEGG_Metabolic_Path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858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Outline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90638"/>
            <a:ext cx="8229600" cy="4032250"/>
          </a:xfrm>
        </p:spPr>
        <p:txBody>
          <a:bodyPr/>
          <a:lstStyle/>
          <a:p>
            <a:pPr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Categories of Information Needs and Their Supporting Databases</a:t>
            </a:r>
          </a:p>
          <a:p>
            <a:pPr lvl="1"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mtClean="0">
                <a:latin typeface="Gill Sans MT" pitchFamily="-112" charset="-18"/>
              </a:rPr>
              <a:t>Reference vs. Discovery Needs</a:t>
            </a:r>
          </a:p>
          <a:p>
            <a:pPr lvl="1"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mtClean="0">
                <a:latin typeface="Gill Sans MT" pitchFamily="-112" charset="-18"/>
              </a:rPr>
              <a:t>General versus Domain Specific Databases</a:t>
            </a:r>
          </a:p>
          <a:p>
            <a:pPr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Overview of Current Biological Databases</a:t>
            </a:r>
          </a:p>
          <a:p>
            <a:pPr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The Future of Biological Databases and Tools</a:t>
            </a:r>
            <a:r>
              <a:rPr lang="en-GB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: </a:t>
            </a:r>
          </a:p>
          <a:p>
            <a:pPr lvl="1"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mtClean="0">
                <a:latin typeface="Gill Sans MT" pitchFamily="-112" charset="-18"/>
              </a:rPr>
              <a:t>Integration of Biological Information</a:t>
            </a:r>
          </a:p>
          <a:p>
            <a:pPr lvl="1"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mtClean="0">
                <a:latin typeface="Gill Sans MT" pitchFamily="-112" charset="-18"/>
              </a:rPr>
              <a:t>Computer Assisted Bioinformatics (CAB)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iProClass: Saving Sequences</a:t>
            </a:r>
          </a:p>
        </p:txBody>
      </p:sp>
      <p:pic>
        <p:nvPicPr>
          <p:cNvPr id="60419" name="Picture 4" descr="iproclass_s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8864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09600" y="3581400"/>
            <a:ext cx="914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Check</a:t>
            </a:r>
          </a:p>
          <a:p>
            <a:pPr>
              <a:spcBef>
                <a:spcPct val="50000"/>
              </a:spcBef>
            </a:pPr>
            <a:r>
              <a:rPr lang="en-US"/>
              <a:t>Entries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7543800" y="2819400"/>
            <a:ext cx="914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Save</a:t>
            </a:r>
          </a:p>
          <a:p>
            <a:pPr>
              <a:spcBef>
                <a:spcPct val="50000"/>
              </a:spcBef>
            </a:pPr>
            <a:r>
              <a:rPr lang="en-US"/>
              <a:t>Format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12192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 flipH="1">
            <a:off x="7086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InterPro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Integrated resource of protein families, domains, repeats and sites from member databases (PROSITE, Pfam, Prints, ProDom, SMART and TIGRFAMs). 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Member databases represent features in different ways: Some use hidden Markov models, some use position specific scoring meaticies, some use ambiguous consensus patterns. </a:t>
            </a:r>
          </a:p>
          <a:p>
            <a:r>
              <a:rPr lang="en-US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Easy way to search several libraries at once with a query.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InterPro – Searching with InterProScan</a:t>
            </a:r>
          </a:p>
        </p:txBody>
      </p:sp>
      <p:pic>
        <p:nvPicPr>
          <p:cNvPr id="62467" name="Picture 4" descr="interpro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47688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InterPro - InterProScan Results</a:t>
            </a:r>
          </a:p>
        </p:txBody>
      </p:sp>
      <p:pic>
        <p:nvPicPr>
          <p:cNvPr id="63491" name="Picture 4" descr="interproscanresul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1498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InterPro - InterProScan Results</a:t>
            </a:r>
          </a:p>
        </p:txBody>
      </p:sp>
      <p:pic>
        <p:nvPicPr>
          <p:cNvPr id="64515" name="Picture 4" descr="interproscanresult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104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InterPro - InterProScan Results</a:t>
            </a:r>
          </a:p>
        </p:txBody>
      </p:sp>
      <p:pic>
        <p:nvPicPr>
          <p:cNvPr id="65539" name="Picture 5" descr="interproscanresult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905000"/>
            <a:ext cx="7791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InterPro - InterProScan Results</a:t>
            </a:r>
          </a:p>
        </p:txBody>
      </p:sp>
      <p:pic>
        <p:nvPicPr>
          <p:cNvPr id="66563" name="Picture 4" descr="interproscanresult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InterPro - InterProScan Results</a:t>
            </a:r>
          </a:p>
        </p:txBody>
      </p:sp>
      <p:pic>
        <p:nvPicPr>
          <p:cNvPr id="67587" name="Picture 4" descr="interproscanresult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562100"/>
            <a:ext cx="7810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A Vision:</a:t>
            </a:r>
            <a:br>
              <a:rPr lang="en-US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Computer Assisted Bioinformatics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689350"/>
          </a:xfrm>
        </p:spPr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Goal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The computer assists the scientist in the collection of all bioinformatics information relevant to the hypothesis at hand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A single software application that can:</a:t>
            </a:r>
          </a:p>
          <a:p>
            <a:pPr lvl="2"/>
            <a:r>
              <a:rPr lang="en-US" smtClean="0">
                <a:latin typeface="Gill Sans MT" pitchFamily="-112" charset="-18"/>
                <a:ea typeface="ＭＳ Ｐゴシック" pitchFamily="-112" charset="-128"/>
              </a:rPr>
              <a:t>Understand multiple data formats specifically devised to represent structure, function, metabolism, evolution, etc.</a:t>
            </a:r>
          </a:p>
          <a:p>
            <a:pPr lvl="2"/>
            <a:r>
              <a:rPr lang="en-US" smtClean="0">
                <a:latin typeface="Gill Sans MT" pitchFamily="-112" charset="-18"/>
                <a:ea typeface="ＭＳ Ｐゴシック" pitchFamily="-112" charset="-128"/>
              </a:rPr>
              <a:t>Assist scientists in creating and maintaining relationships among different types of information collected from multiple sources</a:t>
            </a:r>
          </a:p>
          <a:p>
            <a:pPr lvl="2"/>
            <a:r>
              <a:rPr lang="en-US" smtClean="0">
                <a:latin typeface="Gill Sans MT" pitchFamily="-112" charset="-18"/>
                <a:ea typeface="ＭＳ Ｐゴシック" pitchFamily="-112" charset="-128"/>
              </a:rPr>
              <a:t>Support simultaneous searches across multiple data sources of a similar nature (e.g. multiple sequence databases)</a:t>
            </a:r>
          </a:p>
          <a:p>
            <a:pPr lvl="2"/>
            <a:endParaRPr lang="en-US" smtClean="0">
              <a:latin typeface="Gill Sans MT" pitchFamily="-112" charset="-18"/>
              <a:ea typeface="ＭＳ Ｐゴシック" pitchFamily="-112" charset="-128"/>
            </a:endParaRPr>
          </a:p>
        </p:txBody>
      </p:sp>
      <p:sp>
        <p:nvSpPr>
          <p:cNvPr id="686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10E311A5-A684-AF44-9D70-D565741AE19E}" type="slidenum">
              <a:rPr lang="en-US" smtClean="0">
                <a:latin typeface="Arial" pitchFamily="-112" charset="0"/>
              </a:rPr>
              <a:pPr>
                <a:buFont typeface="Wingdings" pitchFamily="-112" charset="2"/>
                <a:buNone/>
              </a:pPr>
              <a:t>58</a:t>
            </a:fld>
            <a:endParaRPr lang="en-US" smtClean="0">
              <a:latin typeface="Arial" pitchFamily="-112" charset="0"/>
            </a:endParaRPr>
          </a:p>
        </p:txBody>
      </p:sp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1898650" y="5437188"/>
            <a:ext cx="52641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Remains an Open Research Problem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Reference and discovery are two fundamentally different information needs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7313"/>
          </a:xfrm>
        </p:spPr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Reference: 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find something that I have seen before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Example: </a:t>
            </a:r>
          </a:p>
          <a:p>
            <a:pPr lvl="2"/>
            <a:r>
              <a:rPr lang="en-US" smtClean="0">
                <a:solidFill>
                  <a:schemeClr val="tx2"/>
                </a:solidFill>
                <a:latin typeface="Gill Sans MT" pitchFamily="-112" charset="-18"/>
                <a:ea typeface="ＭＳ Ｐゴシック" pitchFamily="-112" charset="-128"/>
              </a:rPr>
              <a:t>find out who discovered a DNA sequence or protein</a:t>
            </a:r>
          </a:p>
          <a:p>
            <a:pPr lvl="2"/>
            <a:r>
              <a:rPr lang="en-US" smtClean="0">
                <a:solidFill>
                  <a:schemeClr val="tx2"/>
                </a:solidFill>
                <a:latin typeface="Gill Sans MT" pitchFamily="-112" charset="-18"/>
                <a:ea typeface="ＭＳ Ｐゴシック" pitchFamily="-112" charset="-128"/>
              </a:rPr>
              <a:t>Find some characteristic of a known sequence or protein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Discovery: </a:t>
            </a:r>
          </a:p>
          <a:p>
            <a:pPr lvl="1"/>
            <a:r>
              <a:rPr lang="en-US" smtClean="0">
                <a:solidFill>
                  <a:srgbClr val="464653"/>
                </a:solidFill>
                <a:latin typeface="Gill Sans MT" pitchFamily="-112" charset="-18"/>
              </a:rPr>
              <a:t>find something new.  Infer new knowledge.</a:t>
            </a:r>
          </a:p>
          <a:p>
            <a:pPr lvl="1"/>
            <a:r>
              <a:rPr lang="en-US" smtClean="0">
                <a:solidFill>
                  <a:srgbClr val="464653"/>
                </a:solidFill>
                <a:latin typeface="Gill Sans MT" pitchFamily="-112" charset="-18"/>
              </a:rPr>
              <a:t>Examples: </a:t>
            </a:r>
          </a:p>
          <a:p>
            <a:pPr lvl="2"/>
            <a:r>
              <a:rPr lang="en-US" smtClean="0">
                <a:solidFill>
                  <a:srgbClr val="464653"/>
                </a:solidFill>
                <a:latin typeface="Gill Sans MT" pitchFamily="-112" charset="-18"/>
                <a:ea typeface="ＭＳ Ｐゴシック" pitchFamily="-112" charset="-128"/>
              </a:rPr>
              <a:t>Find new sequences that evolved from known common ancestor</a:t>
            </a:r>
          </a:p>
          <a:p>
            <a:pPr lvl="2"/>
            <a:r>
              <a:rPr lang="en-US" smtClean="0">
                <a:solidFill>
                  <a:srgbClr val="464653"/>
                </a:solidFill>
                <a:latin typeface="Gill Sans MT" pitchFamily="-112" charset="-18"/>
                <a:ea typeface="ＭＳ Ｐゴシック" pitchFamily="-112" charset="-128"/>
              </a:rPr>
              <a:t>Find sequences that may have similar function in other organisms</a:t>
            </a:r>
          </a:p>
          <a:p>
            <a:endParaRPr lang="en-US" smtClean="0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995435F1-7D1C-944C-B40E-28CB8505F2EA}" type="slidenum">
              <a:rPr lang="en-US">
                <a:latin typeface="Arial" pitchFamily="-112" charset="0"/>
              </a:rPr>
              <a:pPr>
                <a:buFont typeface="Wingdings" pitchFamily="-112" charset="2"/>
                <a:buNone/>
              </a:pPr>
              <a:t>6</a:t>
            </a:fld>
            <a:endParaRPr lang="en-US">
              <a:latin typeface="Arial" pitchFamily="-112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39750" y="5634038"/>
            <a:ext cx="79168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single information system can support both information needs effectively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Finding Reference Information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387475"/>
            <a:ext cx="8229600" cy="3236913"/>
          </a:xfrm>
        </p:spPr>
        <p:txBody>
          <a:bodyPr/>
          <a:lstStyle/>
          <a:p>
            <a:r>
              <a:rPr lang="en-GB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Reference information searches can be accomplished:</a:t>
            </a:r>
          </a:p>
          <a:p>
            <a:pPr lvl="1"/>
            <a:r>
              <a:rPr lang="en-GB" smtClean="0">
                <a:latin typeface="Gill Sans MT" pitchFamily="-112" charset="-18"/>
              </a:rPr>
              <a:t>By key</a:t>
            </a:r>
          </a:p>
          <a:p>
            <a:pPr lvl="2"/>
            <a:r>
              <a:rPr lang="en-GB" smtClean="0">
                <a:latin typeface="Gill Sans MT" pitchFamily="-112" charset="-18"/>
                <a:ea typeface="ＭＳ Ｐゴシック" pitchFamily="-112" charset="-128"/>
              </a:rPr>
              <a:t>Find a DNA sequence by its accession number</a:t>
            </a:r>
          </a:p>
          <a:p>
            <a:pPr lvl="1"/>
            <a:r>
              <a:rPr lang="en-GB" smtClean="0">
                <a:latin typeface="Gill Sans MT" pitchFamily="-112" charset="-18"/>
              </a:rPr>
              <a:t>By attribute (exact)</a:t>
            </a:r>
          </a:p>
          <a:p>
            <a:pPr lvl="2"/>
            <a:r>
              <a:rPr lang="en-GB" smtClean="0">
                <a:latin typeface="Gill Sans MT" pitchFamily="-112" charset="-18"/>
                <a:ea typeface="ＭＳ Ｐゴシック" pitchFamily="-112" charset="-128"/>
              </a:rPr>
              <a:t>Find sequences belonging to C. Elegans</a:t>
            </a:r>
            <a:endParaRPr lang="en-GB" smtClean="0">
              <a:solidFill>
                <a:srgbClr val="FF0000"/>
              </a:solidFill>
              <a:latin typeface="Gill Sans MT" pitchFamily="-112" charset="-18"/>
              <a:ea typeface="ＭＳ Ｐゴシック" pitchFamily="-112" charset="-128"/>
            </a:endParaRPr>
          </a:p>
          <a:p>
            <a:pPr lvl="1"/>
            <a:r>
              <a:rPr lang="en-GB" smtClean="0">
                <a:latin typeface="Gill Sans MT" pitchFamily="-112" charset="-18"/>
              </a:rPr>
              <a:t>By attribute (inexact)</a:t>
            </a:r>
          </a:p>
          <a:p>
            <a:pPr lvl="2"/>
            <a:r>
              <a:rPr lang="en-GB" smtClean="0">
                <a:latin typeface="Gill Sans MT" pitchFamily="-112" charset="-18"/>
                <a:ea typeface="ＭＳ Ｐゴシック" pitchFamily="-112" charset="-128"/>
              </a:rPr>
              <a:t>Find proteins related to some type of cancer</a:t>
            </a:r>
            <a:endParaRPr lang="en-GB" smtClean="0">
              <a:solidFill>
                <a:srgbClr val="FF0000"/>
              </a:solidFill>
              <a:latin typeface="Gill Sans MT" pitchFamily="-112" charset="-18"/>
              <a:ea typeface="ＭＳ Ｐゴシック" pitchFamily="-112" charset="-128"/>
            </a:endParaRPr>
          </a:p>
        </p:txBody>
      </p:sp>
      <p:sp>
        <p:nvSpPr>
          <p:cNvPr id="1638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51B29A0D-85B8-9948-9CF8-40F7DE434ED8}" type="slidenum">
              <a:rPr lang="en-US">
                <a:latin typeface="Arial" pitchFamily="-112" charset="0"/>
              </a:rPr>
              <a:pPr>
                <a:buFont typeface="Wingdings" pitchFamily="-112" charset="2"/>
                <a:buNone/>
              </a:pPr>
              <a:t>7</a:t>
            </a:fld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Discovering Information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860800"/>
          </a:xfrm>
        </p:spPr>
        <p:txBody>
          <a:bodyPr/>
          <a:lstStyle/>
          <a:p>
            <a:r>
              <a:rPr lang="en-GB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By Association (similarity) vs. by </a:t>
            </a:r>
            <a:r>
              <a:rPr lang="en-GB">
                <a:solidFill>
                  <a:srgbClr val="FF0000"/>
                </a:solidFill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Fr..?? </a:t>
            </a:r>
            <a:r>
              <a:rPr lang="en-GB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ss by structure</a:t>
            </a:r>
          </a:p>
          <a:p>
            <a:r>
              <a:rPr lang="en-GB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Discovery searches can be accomplished:</a:t>
            </a:r>
          </a:p>
          <a:p>
            <a:pPr lvl="1"/>
            <a:r>
              <a:rPr lang="en-GB">
                <a:latin typeface="Gill Sans MT" pitchFamily="-112" charset="-18"/>
              </a:rPr>
              <a:t>By similarity of:</a:t>
            </a:r>
          </a:p>
          <a:p>
            <a:pPr lvl="2"/>
            <a:r>
              <a:rPr lang="en-GB">
                <a:latin typeface="Gill Sans MT" pitchFamily="-112" charset="-18"/>
                <a:ea typeface="ＭＳ Ｐゴシック" pitchFamily="-112" charset="-128"/>
              </a:rPr>
              <a:t>Structure</a:t>
            </a:r>
          </a:p>
          <a:p>
            <a:pPr lvl="2"/>
            <a:r>
              <a:rPr lang="en-GB">
                <a:latin typeface="Gill Sans MT" pitchFamily="-112" charset="-18"/>
                <a:ea typeface="ＭＳ Ｐゴシック" pitchFamily="-112" charset="-128"/>
              </a:rPr>
              <a:t>Function</a:t>
            </a:r>
          </a:p>
          <a:p>
            <a:pPr lvl="2"/>
            <a:r>
              <a:rPr lang="en-GB">
                <a:latin typeface="Gill Sans MT" pitchFamily="-112" charset="-18"/>
                <a:ea typeface="ＭＳ Ｐゴシック" pitchFamily="-112" charset="-128"/>
              </a:rPr>
              <a:t>Combination of the above</a:t>
            </a:r>
          </a:p>
          <a:p>
            <a:pPr lvl="2"/>
            <a:endParaRPr lang="en-GB">
              <a:latin typeface="Gill Sans MT" pitchFamily="-112" charset="-18"/>
              <a:ea typeface="ＭＳ Ｐゴシック" pitchFamily="-112" charset="-128"/>
            </a:endParaRPr>
          </a:p>
          <a:p>
            <a:endParaRPr lang="en-GB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>
              <a:latin typeface="Gill Sans MT" pitchFamily="-112" charset="-18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104E87B3-90A8-514B-A339-40289ECA1227}" type="slidenum">
              <a:rPr lang="en-US">
                <a:latin typeface="Arial" pitchFamily="-112" charset="0"/>
              </a:rPr>
              <a:pPr>
                <a:buFont typeface="Wingdings" pitchFamily="-112" charset="2"/>
                <a:buNone/>
              </a:pPr>
              <a:t>8</a:t>
            </a:fld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General Databases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0800"/>
          </a:xfrm>
        </p:spPr>
        <p:txBody>
          <a:bodyPr/>
          <a:lstStyle/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Contain information on virtually any subject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Information exists in large variety of formats and styles: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Images, web pages, emails, PDF’s, blog entries, forum entries, WIKI pages, etc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Provide a generic query model often based on term occurrence</a:t>
            </a:r>
          </a:p>
          <a:p>
            <a:pPr lvl="1"/>
            <a:r>
              <a:rPr lang="en-US" smtClean="0">
                <a:latin typeface="Gill Sans MT" pitchFamily="-112" charset="-18"/>
              </a:rPr>
              <a:t>Find me everything that contains the terms </a:t>
            </a:r>
            <a:r>
              <a:rPr lang="en-US" sz="1600" smtClean="0">
                <a:latin typeface="Gill Sans MT" pitchFamily="-112" charset="-18"/>
              </a:rPr>
              <a:t>“aldehyde dehydrogenase”</a:t>
            </a:r>
            <a:endParaRPr lang="en-US" smtClean="0">
              <a:latin typeface="Gill Sans MT" pitchFamily="-112" charset="-18"/>
            </a:endParaRP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Pros: One stop shopping for information</a:t>
            </a:r>
          </a:p>
          <a:p>
            <a:r>
              <a:rPr lang="en-US" smtClean="0">
                <a:latin typeface="Gill Sans MT" pitchFamily="-112" charset="-18"/>
                <a:ea typeface="ＭＳ Ｐゴシック" pitchFamily="-112" charset="-128"/>
                <a:cs typeface="ＭＳ Ｐゴシック" pitchFamily="-112" charset="-128"/>
              </a:rPr>
              <a:t>Cons: Hard to exploit the nature of information in order to speed up the search. May yield lots of irrelevant information</a:t>
            </a:r>
          </a:p>
          <a:p>
            <a:pPr lvl="2"/>
            <a:endParaRPr lang="en-US" smtClean="0">
              <a:latin typeface="Gill Sans MT" pitchFamily="-112" charset="-18"/>
              <a:ea typeface="ＭＳ Ｐゴシック" pitchFamily="-112" charset="-128"/>
            </a:endParaRPr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112" charset="2"/>
              <a:buNone/>
            </a:pPr>
            <a:fld id="{0161ABB2-455E-074C-AB56-319B93F046A7}" type="slidenum">
              <a:rPr lang="en-US" smtClean="0">
                <a:latin typeface="Arial" pitchFamily="-112" charset="0"/>
              </a:rPr>
              <a:pPr>
                <a:buFont typeface="Wingdings" pitchFamily="-112" charset="2"/>
                <a:buNone/>
              </a:pPr>
              <a:t>9</a:t>
            </a:fld>
            <a:endParaRPr lang="en-US" smtClean="0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4_Origi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3481</TotalTime>
  <Words>2186</Words>
  <PresentationFormat>Overhead</PresentationFormat>
  <Paragraphs>287</Paragraphs>
  <Slides>58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14_Origin</vt:lpstr>
      <vt:lpstr> </vt:lpstr>
      <vt:lpstr> </vt:lpstr>
      <vt:lpstr>Bioinformatics Data Management</vt:lpstr>
      <vt:lpstr>Course Outline</vt:lpstr>
      <vt:lpstr>Outline</vt:lpstr>
      <vt:lpstr>Reference and discovery are two fundamentally different information needs</vt:lpstr>
      <vt:lpstr>Finding Reference Information</vt:lpstr>
      <vt:lpstr>Discovering Information</vt:lpstr>
      <vt:lpstr>General Databases</vt:lpstr>
      <vt:lpstr>Domain-specific Databases</vt:lpstr>
      <vt:lpstr>Definition: Biological Database</vt:lpstr>
      <vt:lpstr>How is Biological Information Stored?</vt:lpstr>
      <vt:lpstr>Sequence Data Libraries</vt:lpstr>
      <vt:lpstr>Structural Data Libraries</vt:lpstr>
      <vt:lpstr>Family and Domain Libraries</vt:lpstr>
      <vt:lpstr>Species Libraries</vt:lpstr>
      <vt:lpstr>Taxonomy Libraries</vt:lpstr>
      <vt:lpstr>Taxonomy Libraries - NEWT</vt:lpstr>
      <vt:lpstr>NCBI Taxonomy Browser</vt:lpstr>
      <vt:lpstr>Function/Pathway</vt:lpstr>
      <vt:lpstr>Disease/Variation</vt:lpstr>
      <vt:lpstr>Journal</vt:lpstr>
      <vt:lpstr>Current databases are loosely integrated</vt:lpstr>
      <vt:lpstr>Integrated Information Resources</vt:lpstr>
      <vt:lpstr>NCBI Entrez Data Integration</vt:lpstr>
      <vt:lpstr>NCBI Entrez</vt:lpstr>
      <vt:lpstr>NCBI Entrez Results</vt:lpstr>
      <vt:lpstr>NCBI Entrez PubMed Results</vt:lpstr>
      <vt:lpstr>NCBI Entrez OMIM Results</vt:lpstr>
      <vt:lpstr>NCBI Entrez Core Nucleotide Results</vt:lpstr>
      <vt:lpstr>NCBI Entrez Core Nucleotide Results</vt:lpstr>
      <vt:lpstr>NCBI Entrez Core Nucleotide Results</vt:lpstr>
      <vt:lpstr>NCBI Entrez Core Nucleotide Results</vt:lpstr>
      <vt:lpstr>NCBI Entrez Saving Sequences</vt:lpstr>
      <vt:lpstr>NCBI Sequence Identifiers</vt:lpstr>
      <vt:lpstr>iProClass Protein Knowledgebase</vt:lpstr>
      <vt:lpstr>iProclass Integration</vt:lpstr>
      <vt:lpstr>iProclass Search Form</vt:lpstr>
      <vt:lpstr>iProclass Results</vt:lpstr>
      <vt:lpstr>iProClass SuperFamily Summary</vt:lpstr>
      <vt:lpstr>iProClass SuperFamily Summary</vt:lpstr>
      <vt:lpstr>iProClass SuperFamily Summary</vt:lpstr>
      <vt:lpstr>iProClass SuperFamily Summary</vt:lpstr>
      <vt:lpstr>iProClass PDB Structure 1a27</vt:lpstr>
      <vt:lpstr>iProClass Domain Architecture</vt:lpstr>
      <vt:lpstr>PIRSF Family Hierarchy</vt:lpstr>
      <vt:lpstr>iProClass Taxonomy Nodes</vt:lpstr>
      <vt:lpstr>iProClass Enzyme Function: KEGG</vt:lpstr>
      <vt:lpstr>iProClass Pathway: KEGG</vt:lpstr>
      <vt:lpstr>iProClass: Saving Sequences</vt:lpstr>
      <vt:lpstr>InterPro</vt:lpstr>
      <vt:lpstr>InterPro – Searching with InterProScan</vt:lpstr>
      <vt:lpstr>InterPro - InterProScan Results</vt:lpstr>
      <vt:lpstr>InterPro - InterProScan Results</vt:lpstr>
      <vt:lpstr>InterPro - InterProScan Results</vt:lpstr>
      <vt:lpstr>InterPro - InterProScan Results</vt:lpstr>
      <vt:lpstr>InterPro - InterProScan Results</vt:lpstr>
      <vt:lpstr>A Vision: Computer Assisted Bioinformatics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Computing  for  Bioinformatics</dc:title>
  <cp:lastModifiedBy>Bienvenido Velez</cp:lastModifiedBy>
  <cp:revision>227</cp:revision>
  <cp:lastPrinted>2009-06-15T10:43:30Z</cp:lastPrinted>
  <dcterms:created xsi:type="dcterms:W3CDTF">2009-06-15T10:42:53Z</dcterms:created>
  <dcterms:modified xsi:type="dcterms:W3CDTF">2009-06-15T10:44:14Z</dcterms:modified>
</cp:coreProperties>
</file>