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4" r:id="rId2"/>
    <p:sldMasterId id="2147483742" r:id="rId3"/>
    <p:sldMasterId id="2147483729" r:id="rId4"/>
    <p:sldMasterId id="2147483704" r:id="rId5"/>
    <p:sldMasterId id="2147483717" r:id="rId6"/>
  </p:sldMasterIdLst>
  <p:sldIdLst>
    <p:sldId id="420" r:id="rId7"/>
    <p:sldId id="365" r:id="rId8"/>
    <p:sldId id="256" r:id="rId9"/>
    <p:sldId id="257" r:id="rId10"/>
    <p:sldId id="386" r:id="rId11"/>
    <p:sldId id="258" r:id="rId12"/>
    <p:sldId id="387" r:id="rId13"/>
    <p:sldId id="259" r:id="rId14"/>
    <p:sldId id="388" r:id="rId15"/>
    <p:sldId id="264" r:id="rId16"/>
    <p:sldId id="260" r:id="rId17"/>
    <p:sldId id="261" r:id="rId18"/>
    <p:sldId id="262" r:id="rId19"/>
    <p:sldId id="390" r:id="rId20"/>
    <p:sldId id="404" r:id="rId21"/>
    <p:sldId id="265" r:id="rId22"/>
    <p:sldId id="263" r:id="rId23"/>
    <p:sldId id="266" r:id="rId24"/>
    <p:sldId id="366" r:id="rId25"/>
    <p:sldId id="380" r:id="rId26"/>
    <p:sldId id="267" r:id="rId27"/>
    <p:sldId id="268" r:id="rId28"/>
    <p:sldId id="269" r:id="rId29"/>
    <p:sldId id="405" r:id="rId30"/>
    <p:sldId id="270" r:id="rId31"/>
    <p:sldId id="392" r:id="rId32"/>
    <p:sldId id="271" r:id="rId33"/>
    <p:sldId id="272" r:id="rId34"/>
    <p:sldId id="273" r:id="rId35"/>
    <p:sldId id="406" r:id="rId36"/>
    <p:sldId id="274" r:id="rId37"/>
    <p:sldId id="275" r:id="rId38"/>
    <p:sldId id="276" r:id="rId39"/>
    <p:sldId id="277" r:id="rId40"/>
    <p:sldId id="278" r:id="rId41"/>
    <p:sldId id="279" r:id="rId42"/>
    <p:sldId id="393" r:id="rId43"/>
    <p:sldId id="280" r:id="rId44"/>
    <p:sldId id="281" r:id="rId45"/>
    <p:sldId id="394" r:id="rId46"/>
    <p:sldId id="282" r:id="rId47"/>
    <p:sldId id="369" r:id="rId48"/>
    <p:sldId id="289" r:id="rId49"/>
    <p:sldId id="283" r:id="rId50"/>
    <p:sldId id="367" r:id="rId51"/>
    <p:sldId id="381" r:id="rId52"/>
    <p:sldId id="284" r:id="rId53"/>
    <p:sldId id="368" r:id="rId54"/>
    <p:sldId id="290" r:id="rId55"/>
    <p:sldId id="408" r:id="rId56"/>
    <p:sldId id="291" r:id="rId57"/>
    <p:sldId id="292" r:id="rId58"/>
    <p:sldId id="395" r:id="rId59"/>
    <p:sldId id="409" r:id="rId60"/>
    <p:sldId id="294" r:id="rId61"/>
    <p:sldId id="371" r:id="rId62"/>
    <p:sldId id="295" r:id="rId63"/>
    <p:sldId id="297" r:id="rId64"/>
    <p:sldId id="298" r:id="rId65"/>
    <p:sldId id="410" r:id="rId66"/>
    <p:sldId id="411" r:id="rId67"/>
    <p:sldId id="412" r:id="rId68"/>
    <p:sldId id="413" r:id="rId69"/>
    <p:sldId id="414" r:id="rId70"/>
    <p:sldId id="415" r:id="rId71"/>
    <p:sldId id="299" r:id="rId72"/>
    <p:sldId id="416" r:id="rId73"/>
    <p:sldId id="300" r:id="rId74"/>
    <p:sldId id="417" r:id="rId75"/>
    <p:sldId id="397" r:id="rId76"/>
    <p:sldId id="301" r:id="rId77"/>
    <p:sldId id="302" r:id="rId78"/>
    <p:sldId id="374" r:id="rId79"/>
    <p:sldId id="303" r:id="rId80"/>
    <p:sldId id="304" r:id="rId81"/>
    <p:sldId id="305" r:id="rId82"/>
    <p:sldId id="306" r:id="rId83"/>
    <p:sldId id="398" r:id="rId84"/>
    <p:sldId id="307" r:id="rId85"/>
    <p:sldId id="375" r:id="rId86"/>
    <p:sldId id="382" r:id="rId87"/>
    <p:sldId id="308" r:id="rId88"/>
    <p:sldId id="309" r:id="rId89"/>
    <p:sldId id="310" r:id="rId90"/>
    <p:sldId id="399" r:id="rId91"/>
    <p:sldId id="311" r:id="rId92"/>
    <p:sldId id="312" r:id="rId93"/>
    <p:sldId id="376" r:id="rId94"/>
    <p:sldId id="383" r:id="rId95"/>
    <p:sldId id="313" r:id="rId96"/>
    <p:sldId id="314" r:id="rId97"/>
    <p:sldId id="315" r:id="rId98"/>
    <p:sldId id="400" r:id="rId99"/>
    <p:sldId id="316" r:id="rId100"/>
    <p:sldId id="377" r:id="rId101"/>
    <p:sldId id="403" r:id="rId102"/>
    <p:sldId id="317" r:id="rId103"/>
    <p:sldId id="385" r:id="rId104"/>
    <p:sldId id="318" r:id="rId105"/>
    <p:sldId id="319" r:id="rId106"/>
    <p:sldId id="320" r:id="rId107"/>
    <p:sldId id="401" r:id="rId108"/>
    <p:sldId id="321" r:id="rId109"/>
    <p:sldId id="322" r:id="rId110"/>
    <p:sldId id="378" r:id="rId111"/>
    <p:sldId id="323" r:id="rId112"/>
    <p:sldId id="419" r:id="rId113"/>
    <p:sldId id="324" r:id="rId114"/>
    <p:sldId id="325" r:id="rId115"/>
    <p:sldId id="418" r:id="rId116"/>
    <p:sldId id="379" r:id="rId117"/>
    <p:sldId id="326" r:id="rId118"/>
    <p:sldId id="327" r:id="rId1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C1"/>
    <a:srgbClr val="6E7069"/>
    <a:srgbClr val="52317E"/>
    <a:srgbClr val="0033CC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20" Type="http://schemas.openxmlformats.org/officeDocument/2006/relationships/printerSettings" Target="printerSettings/printerSettings1.bin"/><Relationship Id="rId121" Type="http://schemas.openxmlformats.org/officeDocument/2006/relationships/presProps" Target="presProps.xml"/><Relationship Id="rId122" Type="http://schemas.openxmlformats.org/officeDocument/2006/relationships/viewProps" Target="viewProps.xml"/><Relationship Id="rId123" Type="http://schemas.openxmlformats.org/officeDocument/2006/relationships/theme" Target="theme/theme1.xml"/><Relationship Id="rId124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00" Type="http://schemas.openxmlformats.org/officeDocument/2006/relationships/slide" Target="slides/slide94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3395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291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57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</a:t>
            </a:r>
            <a:r>
              <a:rPr lang="en-US" err="1"/>
              <a:t>Horstmann</a:t>
            </a:r>
            <a:endParaRPr lang="en-US"/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886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DC69-D4B0-1244-AF42-465632F6BD12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B3922D-47EA-E342-A017-0AD45F3E6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0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FDD5-A6E3-3E49-B0EF-A8CDD4F009C5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1E3E249-CEFA-DA4C-9BF0-02A75483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9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E4CD-17B5-644D-A204-B5A99FE5E989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9FD4AC-7E8C-9C48-A942-0FB58A262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5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58FE-BDFD-B444-8B5A-8909501586D9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42ADBE-D537-BF4C-930D-B0E7B3477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1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1898-3319-194D-AB64-B641598AB737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8402D47-1CF9-4246-A95D-38F45BCFE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20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5697-04ED-A546-950E-B9DD2956DD4C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84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6698-2594-AC43-BC01-E772EF42D781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497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2BE7-F96C-5A49-834D-939A57C39072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F409DC-CD05-8843-B14B-01DDC3063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3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4CAA-B1B8-064F-8C0B-FAC75E0D8579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D7EECC-60F2-F146-84F2-425FB15E3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8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A0B0-B8B8-3E42-959F-19FEAF22E3AC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D197934-A956-AE40-B3B8-1321D9CF9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68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9C7C-D83E-1D4F-8C83-7B14D6C733F5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D242209-46FE-BC4B-AAA9-896C37790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B3C1-7858-1549-8DB4-56CD1EFB1872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CF9B-6077-BE43-9439-14C9D05BD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6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9FA2-D73E-C142-87BF-E348A860E735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2030-663D-1948-B4D7-E0DA4589F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4DD34-478F-9549-9CD8-04A17691BA7B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4BCD-238F-1F4D-B2A2-A24E24909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08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2AA0-38E6-9B4D-AD65-86DACA9F2CAE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A6870-A538-0E47-BA26-43C1F202C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63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E87F-872F-7441-8516-3961389176A3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F50D-452D-9448-9959-C571CC064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9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5F01-0CAF-5A4D-BDD3-764D9B382C3D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C2DA0-0765-7C4A-9DB8-1AB34DFE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97458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FE6A-1048-3E4C-BC17-A7FF448A0C31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A6C3-0B5E-B44B-8EA6-DF0940CB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707F-ADD7-5642-B55F-D3454E9C6C11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E013-01BD-8445-9097-566EEEB82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46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5CA1-0C12-A044-8EFD-E3A00500508D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794E-DC6A-0B4C-8957-E5BFE697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1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DD76-A103-164C-BAD3-196F5D93FF12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EFF4-B8F6-B34F-8E28-7BA0DCC8D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8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9B043-2BB1-884E-B823-D1164B8E3A52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C96B-6025-7C4C-B619-CC6F9BD5A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8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57017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4624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3956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08809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1851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10202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3254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43655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83382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2373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42535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9579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25626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0733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7298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6095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1436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0479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0021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4466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4404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0227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7705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0070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864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78409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957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7966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28847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3015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5447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83878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5478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55711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58796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5291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481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365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619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10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0800">
            <a:solidFill>
              <a:srgbClr val="B3A4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800600" y="6305550"/>
            <a:ext cx="4343400" cy="476250"/>
          </a:xfrm>
          <a:prstGeom prst="rect">
            <a:avLst/>
          </a:prstGeom>
          <a:noFill/>
        </p:spPr>
        <p:txBody>
          <a:bodyPr/>
          <a:lstStyle>
            <a:lvl1pPr algn="r">
              <a:defRPr sz="120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</a:t>
            </a:r>
            <a:r>
              <a:rPr lang="en-US" err="1"/>
              <a:t>Horstmann</a:t>
            </a:r>
            <a:endParaRPr lang="en-US"/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  <p:sldLayoutId id="2147484813" r:id="rId6"/>
    <p:sldLayoutId id="2147484814" r:id="rId7"/>
    <p:sldLayoutId id="2147484815" r:id="rId8"/>
    <p:sldLayoutId id="2147484816" r:id="rId9"/>
    <p:sldLayoutId id="2147484817" r:id="rId10"/>
    <p:sldLayoutId id="2147484818" r:id="rId11"/>
    <p:sldLayoutId id="2147484819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9AF24F-BA0B-CB48-BC47-891DA690D725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Line 2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0800">
            <a:solidFill>
              <a:srgbClr val="C6E8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Footer Placeholder 4"/>
          <p:cNvSpPr txBox="1">
            <a:spLocks/>
          </p:cNvSpPr>
          <p:nvPr userDrawn="1"/>
        </p:nvSpPr>
        <p:spPr bwMode="auto">
          <a:xfrm>
            <a:off x="4800600" y="6305550"/>
            <a:ext cx="434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smtClean="0"/>
              <a:t>Big Java</a:t>
            </a:r>
            <a:r>
              <a:rPr lang="en-US" sz="1200" smtClean="0"/>
              <a:t> by Cay Horstmann</a:t>
            </a:r>
          </a:p>
          <a:p>
            <a:pPr algn="r" eaLnBrk="1" hangingPunct="1">
              <a:defRPr/>
            </a:pPr>
            <a:r>
              <a:rPr lang="en-US" sz="1200" smtClean="0"/>
              <a:t>Copyright © 2009 by John Wiley &amp; Sons.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795" r:id="rId6"/>
    <p:sldLayoutId id="2147484796" r:id="rId7"/>
    <p:sldLayoutId id="2147484825" r:id="rId8"/>
    <p:sldLayoutId id="2147484826" r:id="rId9"/>
    <p:sldLayoutId id="2147484827" r:id="rId10"/>
    <p:sldLayoutId id="214748482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E96ED4-6CA1-924D-98DF-B38B2A2B310C}" type="datetime1">
              <a:rPr lang="en-US"/>
              <a:pPr>
                <a:defRPr/>
              </a:pPr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3E06CF-AED9-7D4D-8AE1-B6D0DFE0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305550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</a:t>
            </a:r>
            <a:r>
              <a:rPr lang="en-US" err="1"/>
              <a:t>Horstmann</a:t>
            </a:r>
            <a:endParaRPr lang="en-US"/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  <p:sp>
        <p:nvSpPr>
          <p:cNvPr id="38915" name="Line 2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0800">
            <a:solidFill>
              <a:srgbClr val="A7D9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  <p:sldLayoutId id="214748484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0800">
            <a:solidFill>
              <a:srgbClr val="DDF1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Title Placeholder 6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7315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2228" name="Footer Placeholder 4"/>
          <p:cNvSpPr txBox="1">
            <a:spLocks/>
          </p:cNvSpPr>
          <p:nvPr userDrawn="1"/>
        </p:nvSpPr>
        <p:spPr bwMode="auto">
          <a:xfrm>
            <a:off x="4800600" y="6305550"/>
            <a:ext cx="434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smtClean="0"/>
              <a:t>Big Java</a:t>
            </a:r>
            <a:r>
              <a:rPr lang="en-US" sz="1200" smtClean="0"/>
              <a:t> by Cay Horstmann</a:t>
            </a:r>
          </a:p>
          <a:p>
            <a:pPr algn="r" eaLnBrk="1" hangingPunct="1">
              <a:defRPr/>
            </a:pPr>
            <a:r>
              <a:rPr lang="en-US" sz="1200" smtClean="0"/>
              <a:t>Copyright © 2009 by John Wiley &amp; Sons.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"/>
          <a:ea typeface="ＭＳ Ｐゴシック" pitchFamily="-107" charset="-128"/>
          <a:cs typeface="Lucida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ucida Sans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305550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Big Java by Cay Horstmann</a:t>
            </a:r>
          </a:p>
          <a:p>
            <a:pPr>
              <a:defRPr/>
            </a:pPr>
            <a:r>
              <a:rPr lang="en-US"/>
              <a:t>Copyright © 2009 by John Wiley &amp; Sons.  All rights reserved.</a:t>
            </a:r>
          </a:p>
        </p:txBody>
      </p:sp>
      <p:sp>
        <p:nvSpPr>
          <p:cNvPr id="64515" name="Line 2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0800">
            <a:solidFill>
              <a:srgbClr val="004B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ICOM 4015: Advanced Programming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9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019800"/>
            <a:ext cx="2133600" cy="70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898989"/>
                </a:solidFill>
              </a:rPr>
              <a:t>Big Java by Cay Horstmann</a:t>
            </a:r>
          </a:p>
          <a:p>
            <a:pPr algn="l" eaLnBrk="1" hangingPunct="1"/>
            <a:r>
              <a:rPr lang="en-US" sz="1200">
                <a:solidFill>
                  <a:srgbClr val="898989"/>
                </a:solidFill>
              </a:rPr>
              <a:t>Copyright © 2009 by John Wiley &amp; Sons.  All rights reserved.</a:t>
            </a:r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381000" y="5105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</a:rPr>
              <a:t>Reading: Chapter Nine: Interphases and Polymorphism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4B95"/>
                </a:solidFill>
                <a:latin typeface="Lucida Sans" charset="0"/>
                <a:cs typeface="Lucida Sans" charset="0"/>
              </a:rPr>
              <a:t>Syntax</a:t>
            </a:r>
            <a:r>
              <a:rPr lang="en-US" b="1">
                <a:solidFill>
                  <a:srgbClr val="0033CC"/>
                </a:solidFill>
                <a:latin typeface="Lucida Sans" charset="0"/>
                <a:cs typeface="Lucida Sans" charset="0"/>
              </a:rPr>
              <a:t> </a:t>
            </a:r>
            <a:r>
              <a:rPr lang="en-US" b="1">
                <a:solidFill>
                  <a:srgbClr val="004B95"/>
                </a:solidFill>
                <a:latin typeface="Lucida Sans" charset="0"/>
                <a:cs typeface="Lucida Sans" charset="0"/>
              </a:rPr>
              <a:t>9.1 </a:t>
            </a:r>
            <a:r>
              <a:rPr lang="en-US" b="1">
                <a:latin typeface="Lucida Sans" charset="0"/>
                <a:cs typeface="Lucida Sans" charset="0"/>
              </a:rPr>
              <a:t>Declaring</a:t>
            </a:r>
            <a:r>
              <a:rPr lang="en-US" b="1">
                <a:solidFill>
                  <a:srgbClr val="0033CC"/>
                </a:solidFill>
                <a:cs typeface="Lucida Sans" charset="0"/>
              </a:rPr>
              <a:t> </a:t>
            </a:r>
            <a:r>
              <a:rPr lang="en-US" b="1">
                <a:latin typeface="Lucida Sans" charset="0"/>
                <a:cs typeface="Lucida Sans" charset="0"/>
              </a:rPr>
              <a:t>an</a:t>
            </a:r>
            <a:r>
              <a:rPr lang="en-US" b="1">
                <a:solidFill>
                  <a:srgbClr val="0033CC"/>
                </a:solidFill>
                <a:cs typeface="Lucida Sans" charset="0"/>
              </a:rPr>
              <a:t> </a:t>
            </a:r>
            <a:r>
              <a:rPr lang="en-US" b="1">
                <a:latin typeface="Lucida Sans" charset="0"/>
                <a:cs typeface="Lucida Sans" charset="0"/>
              </a:rPr>
              <a:t>Interface</a:t>
            </a:r>
          </a:p>
        </p:txBody>
      </p:sp>
      <p:pic>
        <p:nvPicPr>
          <p:cNvPr id="86019" name="Picture 5" descr="syntax_inter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What would happen if you omitted the call to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repaint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in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moveBy</a:t>
            </a:r>
            <a:r>
              <a:rPr lang="en-US" sz="2400"/>
              <a:t> method?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The moved rectangles won</a:t>
            </a:r>
            <a:r>
              <a:rPr lang="ja-JP" altLang="en-US" sz="2400"/>
              <a:t>’</a:t>
            </a:r>
            <a:r>
              <a:rPr lang="en-US" altLang="ja-JP" sz="2400"/>
              <a:t>t be painted, and the rectangle will appear to be stationary until the frame is repainted for an external reason.</a:t>
            </a:r>
            <a:r>
              <a:rPr lang="en-US" altLang="ja-JP" sz="2000"/>
              <a:t> </a:t>
            </a:r>
            <a:endParaRPr lang="en-US" sz="2000"/>
          </a:p>
        </p:txBody>
      </p:sp>
      <p:sp>
        <p:nvSpPr>
          <p:cNvPr id="178178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044575"/>
            <a:ext cx="9144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 Use a mouse listener to capture mouse events </a:t>
            </a:r>
          </a:p>
          <a:p>
            <a:pPr marL="228600" indent="-228600">
              <a:spcBef>
                <a:spcPts val="1200"/>
              </a:spcBef>
              <a:buFontTx/>
              <a:buChar char="•"/>
            </a:pPr>
            <a:r>
              <a:rPr lang="en-US" sz="2400"/>
              <a:t> Implement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MouseListener</a:t>
            </a:r>
            <a:r>
              <a:rPr lang="en-US" sz="2400">
                <a:solidFill>
                  <a:srgbClr val="6E7069"/>
                </a:solidFill>
                <a:cs typeface="Courier New" charset="0"/>
              </a:rPr>
              <a:t> </a:t>
            </a:r>
            <a:r>
              <a:rPr lang="en-US" sz="2400">
                <a:cs typeface="Courier New" charset="0"/>
              </a:rPr>
              <a:t>interface: </a:t>
            </a:r>
          </a:p>
          <a:p>
            <a:pPr marL="685800" lvl="1" indent="-228600">
              <a:spcBef>
                <a:spcPts val="1200"/>
              </a:spcBef>
            </a:pPr>
            <a:r>
              <a:rPr lang="en-US">
                <a:latin typeface="Courier New" charset="0"/>
                <a:cs typeface="Courier New" charset="0"/>
              </a:rPr>
              <a:t>	</a:t>
            </a: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public interface MouseListener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{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void mousePressed(MouseEvent event);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// Called when a mouse button has been pressed on a 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// component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void mouseReleased(MouseEvent event);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// Called when a mouse button has been released on a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// component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void mouseClicked(MouseEvent event);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// Called when the mouse has been clicked on a component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void mouseEntered(MouseEvent event);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// Called when the mouse enters a component</a:t>
            </a:r>
          </a:p>
          <a:p>
            <a:pPr marL="685800" lvl="1" indent="-228600"/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	   void mouseExited(MouseEvent event);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// Called when the mouse exits a component </a:t>
            </a:r>
          </a:p>
          <a:p>
            <a:pPr marL="685800" lvl="1" indent="-228600"/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	} </a:t>
            </a:r>
          </a:p>
        </p:txBody>
      </p:sp>
      <p:sp>
        <p:nvSpPr>
          <p:cNvPr id="179203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Mouse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Events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0" y="903288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en-US" sz="2400">
                <a:solidFill>
                  <a:srgbClr val="6E7069"/>
                </a:solidFill>
                <a:latin typeface="Courier New" charset="0"/>
              </a:rPr>
              <a:t>mousePressed</a:t>
            </a:r>
            <a:r>
              <a:rPr lang="en-US" sz="2400"/>
              <a:t>,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mouseReleased</a:t>
            </a:r>
            <a:r>
              <a:rPr lang="en-US" sz="2400"/>
              <a:t>: Called when a mouse button is pressed or released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6E7069"/>
                </a:solidFill>
                <a:latin typeface="Courier New" charset="0"/>
              </a:rPr>
              <a:t>mouseClicked</a:t>
            </a:r>
            <a:r>
              <a:rPr lang="en-US" sz="2400"/>
              <a:t>: If button is pressed and released in quick succession, and mouse hasn</a:t>
            </a:r>
            <a:r>
              <a:rPr lang="ja-JP" altLang="en-US" sz="2400"/>
              <a:t>’</a:t>
            </a:r>
            <a:r>
              <a:rPr lang="en-US" altLang="ja-JP" sz="2400"/>
              <a:t>t moved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6E7069"/>
                </a:solidFill>
                <a:latin typeface="Courier New" charset="0"/>
              </a:rPr>
              <a:t>mouseEntered</a:t>
            </a:r>
            <a:r>
              <a:rPr lang="en-US" sz="2400"/>
              <a:t>,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mouseExited</a:t>
            </a:r>
            <a:r>
              <a:rPr lang="en-US" sz="2400"/>
              <a:t>: Mouse has entered or exited the component</a:t>
            </a:r>
            <a:r>
              <a:rPr lang="ja-JP" altLang="en-US" sz="2400"/>
              <a:t>’</a:t>
            </a:r>
            <a:r>
              <a:rPr lang="en-US" altLang="ja-JP" sz="2400"/>
              <a:t>s area </a:t>
            </a:r>
            <a:endParaRPr lang="en-US" sz="2400"/>
          </a:p>
        </p:txBody>
      </p:sp>
      <p:sp>
        <p:nvSpPr>
          <p:cNvPr id="180227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Mouse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Events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947738"/>
            <a:ext cx="91440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Add a mouse listener to a component by calling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addMouseListener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method: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>
                <a:latin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public class MyMouseListener implements MouseListener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{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   // Implements five methods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}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MouseListener listener = new MyMouseListener();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component.addMouseListener(listener);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Sample program: enhance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RectangleComponent</a:t>
            </a:r>
            <a:r>
              <a:rPr lang="en-US" sz="2400"/>
              <a:t> </a:t>
            </a:r>
            <a:r>
              <a:rPr lang="en-US" sz="2400">
                <a:cs typeface="Arial" charset="0"/>
              </a:rPr>
              <a:t>— when user clicks on rectangle component, move the rectangle </a:t>
            </a:r>
          </a:p>
        </p:txBody>
      </p:sp>
      <p:sp>
        <p:nvSpPr>
          <p:cNvPr id="181251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Mouse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Events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82274" name="Text Box 3"/>
          <p:cNvSpPr txBox="1">
            <a:spLocks noChangeArrowheads="1"/>
          </p:cNvSpPr>
          <p:nvPr/>
        </p:nvSpPr>
        <p:spPr bwMode="auto">
          <a:xfrm>
            <a:off x="0" y="3048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82275" name="Rectangle 4"/>
          <p:cNvSpPr>
            <a:spLocks noChangeArrowheads="1"/>
          </p:cNvSpPr>
          <p:nvPr/>
        </p:nvSpPr>
        <p:spPr bwMode="auto">
          <a:xfrm>
            <a:off x="0" y="930275"/>
            <a:ext cx="9144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java.awt.Graphics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java.awt.Graphics2D;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java.awt.Rectangle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This component displays a rectangle that can be moved.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extends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JComponent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BOX_X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BOX_Y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BOX_WIDTH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20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BOX_HEIGHT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30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Rectangle box;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rectangle that the </a:t>
            </a:r>
            <a:r>
              <a:rPr lang="en-US" sz="1600" dirty="0" err="1">
                <a:solidFill>
                  <a:srgbClr val="0073FF"/>
                </a:solidFill>
                <a:latin typeface="Times New Roman" charset="0"/>
                <a:cs typeface="Times New Roman" charset="0"/>
              </a:rPr>
              <a:t>paintComponent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method draws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box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Rectangle(BOX_X, BOX_Y, BOX_WIDTH, BOX_HEIGHT);       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600" dirty="0">
              <a:latin typeface="Courier New" charset="0"/>
              <a:cs typeface="Courier New" charset="0"/>
            </a:endParaRPr>
          </a:p>
        </p:txBody>
      </p:sp>
      <p:sp>
        <p:nvSpPr>
          <p:cNvPr id="182276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ch09/mouse/RectangleComponent.java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15200" y="60340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83298" name="Rectangle 4"/>
          <p:cNvSpPr>
            <a:spLocks noChangeArrowheads="1"/>
          </p:cNvSpPr>
          <p:nvPr/>
        </p:nvSpPr>
        <p:spPr bwMode="auto">
          <a:xfrm>
            <a:off x="0" y="86995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paintComponent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(Graphics g)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Graphics2D g2 = (Graphics2D) g;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g2.draw(box);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Moves the rectangle to the given location.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@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param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x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x-position of the new location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@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param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y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y-position of the new location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moveTo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x,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y)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box.setLocation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(x, y);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repaint();    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 </a:t>
            </a:r>
            <a:endParaRPr lang="en-US" sz="1600" dirty="0">
              <a:latin typeface="Courier New" charset="0"/>
              <a:cs typeface="Courier New" charset="0"/>
            </a:endParaRPr>
          </a:p>
        </p:txBody>
      </p:sp>
      <p:sp>
        <p:nvSpPr>
          <p:cNvPr id="183299" name="Text Box 5"/>
          <p:cNvSpPr txBox="1">
            <a:spLocks noChangeArrowheads="1"/>
          </p:cNvSpPr>
          <p:nvPr/>
        </p:nvSpPr>
        <p:spPr bwMode="auto">
          <a:xfrm>
            <a:off x="0" y="3048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ch09/mouse/RectangleComponent.java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Call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repaint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when you modify the shapes that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paintComponent</a:t>
            </a:r>
            <a:r>
              <a:rPr lang="en-US" sz="2400"/>
              <a:t> draws:</a:t>
            </a:r>
          </a:p>
          <a:p>
            <a:pPr marL="685800" lvl="1" indent="-228600">
              <a:spcBef>
                <a:spcPts val="1200"/>
              </a:spcBef>
            </a:pPr>
            <a:r>
              <a:rPr lang="en-US" sz="2000">
                <a:latin typeface="Courier New" charset="0"/>
              </a:rPr>
              <a:t>  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box.setLocation(x, y);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repaint();</a:t>
            </a:r>
            <a:endParaRPr lang="en-US" sz="2000">
              <a:solidFill>
                <a:srgbClr val="6E7069"/>
              </a:solidFill>
            </a:endParaRPr>
          </a:p>
        </p:txBody>
      </p:sp>
      <p:sp>
        <p:nvSpPr>
          <p:cNvPr id="184323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Mouse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Events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712788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Mouse listener: if the mouse is pressed,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listener</a:t>
            </a:r>
            <a:r>
              <a:rPr lang="en-US" sz="2400"/>
              <a:t> moves the rectangle to the mouse location: </a:t>
            </a:r>
          </a:p>
          <a:p>
            <a:pPr marL="685800" lvl="1" indent="-228600">
              <a:spcBef>
                <a:spcPts val="600"/>
              </a:spcBef>
            </a:pPr>
            <a:r>
              <a:rPr lang="en-US" sz="2400"/>
              <a:t>	</a:t>
            </a: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class MousePressListener implements MouseListener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{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public void mousePressed(MouseEvent event)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{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   int x = event.getX();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   int y = event.getY();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   component.moveTo(x, y);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  }</a:t>
            </a:r>
          </a:p>
          <a:p>
            <a:pPr marL="685800" lvl="1" indent="-228600"/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	   // Do-nothing methods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public void mouseReleased(MouseEvent event) {}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public void mouseClicked(MouseEvent event) {}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public void mouseEntered(MouseEvent event) {}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   public void mouseExited(MouseEvent event) {}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}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Courier New" charset="0"/>
              </a:rPr>
              <a:t>All five methods of the interface must be implemented; unused methods can be empty</a:t>
            </a:r>
            <a:endParaRPr lang="en-US" sz="2000">
              <a:solidFill>
                <a:srgbClr val="6E7069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85347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Mouse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Events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86370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E7069"/>
                </a:solidFill>
                <a:latin typeface="Courier New" charset="0"/>
              </a:rPr>
              <a:t>RectangleComponentViewer</a:t>
            </a:r>
            <a:r>
              <a:rPr lang="en-US" b="1">
                <a:solidFill>
                  <a:srgbClr val="6E7069"/>
                </a:solidFill>
              </a:rPr>
              <a:t> </a:t>
            </a:r>
            <a:r>
              <a:rPr lang="en-US" b="1">
                <a:latin typeface="Lucida Sans" charset="0"/>
              </a:rPr>
              <a:t>Program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Run</a:t>
            </a:r>
          </a:p>
        </p:txBody>
      </p:sp>
      <p:pic>
        <p:nvPicPr>
          <p:cNvPr id="186371" name="Picture 5" descr="rectan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770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87394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java.awt.event.MouseListener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java.awt.event.MouseEvent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javax.swing.JFrame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This program displays a </a:t>
            </a:r>
            <a:r>
              <a:rPr lang="en-US" sz="1600" dirty="0" err="1">
                <a:solidFill>
                  <a:srgbClr val="0073FF"/>
                </a:solidFill>
                <a:latin typeface="Times New Roman" charset="0"/>
                <a:cs typeface="Times New Roman" charset="0"/>
              </a:rPr>
              <a:t>RectangleComponent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.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RectangleComponentViewer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FRAME_WIDTH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300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FRAME_HEIGHT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400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main(String[]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    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component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87395" name="Text Box 5"/>
          <p:cNvSpPr txBox="1">
            <a:spLocks noChangeArrowheads="1"/>
          </p:cNvSpPr>
          <p:nvPr/>
        </p:nvSpPr>
        <p:spPr bwMode="auto">
          <a:xfrm>
            <a:off x="0" y="3048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ch09/mouse/RectangleComponentViewer.java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cs typeface="Arial" charset="0"/>
              </a:rPr>
              <a:t>An interface type is similar to a class, but there are several important differences: </a:t>
            </a:r>
          </a:p>
          <a:p>
            <a:pPr marL="693738" lvl="1" indent="-236538">
              <a:spcBef>
                <a:spcPts val="1200"/>
              </a:spcBef>
              <a:buFont typeface="Arial" charset="0"/>
              <a:buChar char="•"/>
            </a:pPr>
            <a:r>
              <a:rPr lang="en-US" sz="2000" i="1">
                <a:cs typeface="Arial" charset="0"/>
              </a:rPr>
              <a:t>All methods in an interface type are </a:t>
            </a:r>
            <a:r>
              <a:rPr lang="en-US" sz="2000" b="1" i="1">
                <a:cs typeface="Arial" charset="0"/>
              </a:rPr>
              <a:t>abstract</a:t>
            </a:r>
            <a:r>
              <a:rPr lang="en-US" sz="2000" i="1">
                <a:cs typeface="Arial" charset="0"/>
              </a:rPr>
              <a:t>; they don</a:t>
            </a:r>
            <a:r>
              <a:rPr lang="ja-JP" altLang="en-US" sz="2000" i="1">
                <a:cs typeface="Arial" charset="0"/>
              </a:rPr>
              <a:t>’</a:t>
            </a:r>
            <a:r>
              <a:rPr lang="en-US" altLang="ja-JP" sz="2000" i="1">
                <a:cs typeface="Arial" charset="0"/>
              </a:rPr>
              <a:t>t have an implementation </a:t>
            </a:r>
          </a:p>
          <a:p>
            <a:pPr marL="693738" lvl="1" indent="-236538">
              <a:spcBef>
                <a:spcPts val="1200"/>
              </a:spcBef>
              <a:buFont typeface="Arial" charset="0"/>
              <a:buChar char="•"/>
            </a:pPr>
            <a:r>
              <a:rPr lang="en-US" sz="2000" i="1">
                <a:cs typeface="Arial" charset="0"/>
              </a:rPr>
              <a:t>All methods in an interface type are automatically public </a:t>
            </a:r>
          </a:p>
          <a:p>
            <a:pPr marL="693738" lvl="1" indent="-236538">
              <a:spcBef>
                <a:spcPts val="1200"/>
              </a:spcBef>
              <a:buFont typeface="Arial" charset="0"/>
              <a:buChar char="•"/>
            </a:pPr>
            <a:r>
              <a:rPr lang="en-US" sz="2000" i="1">
                <a:cs typeface="Arial" charset="0"/>
              </a:rPr>
              <a:t>An interface type does not have instance fields </a:t>
            </a: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Interfaces vs. Classes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88418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Add mouse press listener       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MousePressListener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implements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MouseListener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mousePressed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MouseEvent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event)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x =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event.getX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y =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event.getY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component.moveTo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(x, y);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Do-nothing methods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mouseReleased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MouseEvent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event) {}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mouseClicked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MouseEvent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event) {}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mouseEntered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MouseEvent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event) {}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mouseExited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MouseEvent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event) {}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listener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MousePressListener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component.addMouseListener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(listener);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88419" name="Text Box 5"/>
          <p:cNvSpPr txBox="1">
            <a:spLocks noChangeArrowheads="1"/>
          </p:cNvSpPr>
          <p:nvPr/>
        </p:nvSpPr>
        <p:spPr bwMode="auto">
          <a:xfrm>
            <a:off x="0" y="3048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ch09/mouse/RectangleComponentViewer.java (cont.)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89442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frame.add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(component);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frame.setSize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(FRAME_WIDTH, FRAME_HEIGHT);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frame.setDefaultCloseOperation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JFrame.EXIT_ON_CLOSE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frame.setVisible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 </a:t>
            </a:r>
            <a:endParaRPr lang="en-US" dirty="0">
              <a:latin typeface="Courier New" charset="0"/>
              <a:cs typeface="Courier New" charset="0"/>
            </a:endParaRPr>
          </a:p>
        </p:txBody>
      </p:sp>
      <p:sp>
        <p:nvSpPr>
          <p:cNvPr id="189443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ch09/mouse/RectangleComponentViewer.java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was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moveBy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method in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RectangleComponent</a:t>
            </a:r>
            <a:r>
              <a:rPr lang="en-US" sz="2400"/>
              <a:t> replaced with a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moveTo</a:t>
            </a:r>
            <a:r>
              <a:rPr lang="en-US" sz="2400"/>
              <a:t> method?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Because you know the current mouse position, not the amount by which the mouse has moved.</a:t>
            </a:r>
            <a:r>
              <a:rPr lang="en-US" sz="2000"/>
              <a:t> </a:t>
            </a:r>
          </a:p>
        </p:txBody>
      </p:sp>
      <p:sp>
        <p:nvSpPr>
          <p:cNvPr id="190466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Self Check 9.23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912813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must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MousePressListener</a:t>
            </a:r>
            <a:r>
              <a:rPr lang="en-US" sz="2400"/>
              <a:t> class supply five methods?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It implements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MouseListener</a:t>
            </a:r>
            <a:r>
              <a:rPr lang="en-US" sz="2400"/>
              <a:t> interface, which has five methods.</a:t>
            </a:r>
            <a:r>
              <a:rPr lang="en-US" sz="2000"/>
              <a:t> </a:t>
            </a:r>
          </a:p>
        </p:txBody>
      </p:sp>
      <p:sp>
        <p:nvSpPr>
          <p:cNvPr id="191490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9.24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ChangeArrowheads="1"/>
          </p:cNvSpPr>
          <p:nvPr/>
        </p:nvSpPr>
        <p:spPr bwMode="auto">
          <a:xfrm>
            <a:off x="0" y="892175"/>
            <a:ext cx="91440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6E7069"/>
                </a:solidFill>
                <a:latin typeface="Courier New" charset="0"/>
              </a:rPr>
              <a:t>public class DataSet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{</a:t>
            </a:r>
          </a:p>
          <a:p>
            <a:r>
              <a:rPr lang="en-US">
                <a:solidFill>
                  <a:srgbClr val="6E7069"/>
                </a:solidFill>
                <a:latin typeface="Courier New" charset="0"/>
              </a:rPr>
              <a:t>   private double sum;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private 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Measurable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maximum;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private int count;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...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public void add(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Measurable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x)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{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  sum = sum + x.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getMeasure()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  if (count == 0 || maximum.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getMeasure()</a:t>
            </a:r>
            <a:r>
              <a:rPr lang="en-US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&lt; x.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getMeasure()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)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     maximum = x;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  count++;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}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/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public 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Measurable</a:t>
            </a:r>
            <a:r>
              <a:rPr lang="en-US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getMaximum()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{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  return maximum;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}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} </a:t>
            </a:r>
          </a:p>
        </p:txBody>
      </p:sp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Generic </a:t>
            </a:r>
            <a:r>
              <a:rPr lang="en-US" b="1">
                <a:latin typeface="Courier New" charset="0"/>
                <a:cs typeface="Courier New" charset="0"/>
              </a:rPr>
              <a:t>DataSet </a:t>
            </a:r>
            <a:r>
              <a:rPr lang="en-US" b="1">
                <a:latin typeface="Lucida Sans" charset="0"/>
                <a:cs typeface="Courier New" charset="0"/>
              </a:rPr>
              <a:t>for Measurable Objects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931863"/>
            <a:ext cx="86868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Use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implements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reserved word to indicate that a class implements an interface type:</a:t>
            </a:r>
          </a:p>
          <a:p>
            <a:pPr marL="685800" lvl="1" indent="-228600"/>
            <a:r>
              <a:rPr lang="en-US" sz="2400">
                <a:latin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public class BankAccount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000">
                <a:solidFill>
                  <a:srgbClr val="0057C1"/>
                </a:solidFill>
                <a:latin typeface="Courier New" charset="0"/>
              </a:rPr>
              <a:t>implements</a:t>
            </a:r>
            <a:r>
              <a:rPr lang="en-US" sz="2400">
                <a:solidFill>
                  <a:srgbClr val="0057C1"/>
                </a:solidFill>
              </a:rPr>
              <a:t> </a:t>
            </a:r>
            <a:r>
              <a:rPr lang="en-US" sz="2000">
                <a:solidFill>
                  <a:srgbClr val="0057C1"/>
                </a:solidFill>
                <a:latin typeface="Courier New" charset="0"/>
              </a:rPr>
              <a:t>Measurable 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/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{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  public double getMeasure()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  {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    ...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     return balance;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  }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}</a:t>
            </a:r>
            <a:r>
              <a:rPr lang="en-US" sz="2000">
                <a:solidFill>
                  <a:srgbClr val="6E7069"/>
                </a:solidFill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A class can implement more than one interface type </a:t>
            </a:r>
          </a:p>
          <a:p>
            <a:pPr marL="685800" lvl="1" indent="-228600">
              <a:spcBef>
                <a:spcPct val="50000"/>
              </a:spcBef>
              <a:buFontTx/>
              <a:buChar char="•"/>
            </a:pPr>
            <a:r>
              <a:rPr lang="en-US" sz="2000" i="1"/>
              <a:t>Class must declare all the methods that are required by all the interfaces it implements </a:t>
            </a:r>
          </a:p>
        </p:txBody>
      </p:sp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Implementing an Interface Type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ChangeArrowheads="1"/>
          </p:cNvSpPr>
          <p:nvPr/>
        </p:nvSpPr>
        <p:spPr bwMode="auto">
          <a:xfrm>
            <a:off x="0" y="931863"/>
            <a:ext cx="8686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Another example:</a:t>
            </a:r>
          </a:p>
          <a:p>
            <a:pPr marL="228600" indent="-228600">
              <a:spcBef>
                <a:spcPts val="1200"/>
              </a:spcBef>
            </a:pPr>
            <a:r>
              <a:rPr lang="en-US" sz="2400"/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public class Coin </a:t>
            </a:r>
            <a:r>
              <a:rPr lang="en-US" sz="2000">
                <a:solidFill>
                  <a:srgbClr val="0057C1"/>
                </a:solidFill>
                <a:latin typeface="Courier New" charset="0"/>
                <a:cs typeface="Courier New" charset="0"/>
              </a:rPr>
              <a:t>implements Measurable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{</a:t>
            </a:r>
          </a:p>
          <a:p>
            <a:pPr marL="228600" indent="-228600"/>
            <a:r>
              <a:rPr lang="en-US" sz="2000">
                <a:latin typeface="Courier New" charset="0"/>
                <a:cs typeface="Courier New" charset="0"/>
              </a:rPr>
              <a:t>	   </a:t>
            </a:r>
            <a:r>
              <a:rPr lang="en-US" sz="2000">
                <a:solidFill>
                  <a:srgbClr val="0057C1"/>
                </a:solidFill>
                <a:latin typeface="Courier New" charset="0"/>
                <a:cs typeface="Courier New" charset="0"/>
              </a:rPr>
              <a:t>public double getMeasure()</a:t>
            </a:r>
          </a:p>
          <a:p>
            <a:pPr marL="228600" indent="-228600"/>
            <a:r>
              <a:rPr lang="en-US" sz="2000">
                <a:latin typeface="Courier New" charset="0"/>
                <a:cs typeface="Courier New" charset="0"/>
              </a:rPr>
              <a:t>	   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{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      return value;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   }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   ...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}</a:t>
            </a:r>
            <a:endParaRPr lang="en-US" sz="2000">
              <a:solidFill>
                <a:srgbClr val="6E7069"/>
              </a:solidFill>
              <a:cs typeface="Courier New" charset="0"/>
            </a:endParaRPr>
          </a:p>
        </p:txBody>
      </p:sp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Implementing an Interface Type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855663"/>
            <a:ext cx="86868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A service type such as DataSet specifies an interface for participating in the service</a:t>
            </a:r>
          </a:p>
          <a:p>
            <a:pPr marL="228600" indent="-228600">
              <a:spcBef>
                <a:spcPts val="1200"/>
              </a:spcBef>
              <a:buFontTx/>
              <a:buChar char="•"/>
            </a:pPr>
            <a:r>
              <a:rPr lang="en-US" sz="2400"/>
              <a:t>Use interface types to make code more reusable</a:t>
            </a:r>
            <a:endParaRPr lang="en-US" sz="2000"/>
          </a:p>
        </p:txBody>
      </p:sp>
      <p:sp>
        <p:nvSpPr>
          <p:cNvPr id="91138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Code Reuse</a:t>
            </a:r>
          </a:p>
        </p:txBody>
      </p:sp>
      <p:pic>
        <p:nvPicPr>
          <p:cNvPr id="5" name="Picture 4" descr="mix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60198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4B95"/>
                </a:solidFill>
                <a:latin typeface="Lucida Sans" charset="0"/>
                <a:cs typeface="Lucida Sans" charset="0"/>
              </a:rPr>
              <a:t>Syntax</a:t>
            </a:r>
            <a:r>
              <a:rPr lang="en-US" b="1">
                <a:solidFill>
                  <a:srgbClr val="0033CC"/>
                </a:solidFill>
                <a:cs typeface="Lucida Sans" charset="0"/>
              </a:rPr>
              <a:t> </a:t>
            </a:r>
            <a:r>
              <a:rPr lang="en-US" b="1">
                <a:solidFill>
                  <a:srgbClr val="004B95"/>
                </a:solidFill>
                <a:cs typeface="Lucida Sans" charset="0"/>
              </a:rPr>
              <a:t>9.2 </a:t>
            </a:r>
            <a:r>
              <a:rPr lang="en-US" b="1">
                <a:latin typeface="Lucida Sans" charset="0"/>
                <a:cs typeface="Lucida Sans" charset="0"/>
              </a:rPr>
              <a:t>Implementing</a:t>
            </a:r>
            <a:r>
              <a:rPr lang="en-US" b="1">
                <a:solidFill>
                  <a:srgbClr val="0033CC"/>
                </a:solidFill>
                <a:cs typeface="Lucida Sans" charset="0"/>
              </a:rPr>
              <a:t> </a:t>
            </a:r>
            <a:r>
              <a:rPr lang="en-US" b="1">
                <a:latin typeface="Lucida Sans" charset="0"/>
                <a:cs typeface="Lucida Sans" charset="0"/>
              </a:rPr>
              <a:t>an</a:t>
            </a:r>
            <a:r>
              <a:rPr lang="en-US" b="1">
                <a:solidFill>
                  <a:srgbClr val="0033CC"/>
                </a:solidFill>
                <a:cs typeface="Lucida Sans" charset="0"/>
              </a:rPr>
              <a:t> </a:t>
            </a:r>
            <a:r>
              <a:rPr lang="en-US" b="1">
                <a:latin typeface="Lucida Sans" charset="0"/>
                <a:cs typeface="Lucida Sans" charset="0"/>
              </a:rPr>
              <a:t>Interface</a:t>
            </a:r>
          </a:p>
        </p:txBody>
      </p:sp>
      <p:sp>
        <p:nvSpPr>
          <p:cNvPr id="92162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0800">
            <a:solidFill>
              <a:srgbClr val="004B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3" name="Picture 4" descr="syntax_implementing_inter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955675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400"/>
              <a:t>Interfaces can reduce the coupling between classes </a:t>
            </a:r>
          </a:p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400"/>
              <a:t>UML notation: </a:t>
            </a:r>
          </a:p>
          <a:p>
            <a:pPr marL="685800" lvl="1" indent="-228600" eaLnBrk="0" hangingPunct="0">
              <a:buFontTx/>
              <a:buChar char="•"/>
            </a:pPr>
            <a:r>
              <a:rPr lang="en-US" sz="2000" i="1"/>
              <a:t>Interfaces are tagged with a </a:t>
            </a:r>
            <a:r>
              <a:rPr lang="ja-JP" altLang="en-US" sz="2000" i="1"/>
              <a:t>“</a:t>
            </a:r>
            <a:r>
              <a:rPr lang="en-US" altLang="ja-JP" sz="2000" i="1"/>
              <a:t>stereotype</a:t>
            </a:r>
            <a:r>
              <a:rPr lang="ja-JP" altLang="en-US" sz="2000" i="1"/>
              <a:t>”</a:t>
            </a:r>
            <a:r>
              <a:rPr lang="en-US" altLang="ja-JP" sz="2000" i="1"/>
              <a:t> indicator «interface» </a:t>
            </a:r>
          </a:p>
          <a:p>
            <a:pPr marL="685800" lvl="1" indent="-228600" eaLnBrk="0" hangingPunct="0">
              <a:buFontTx/>
              <a:buChar char="•"/>
            </a:pPr>
            <a:r>
              <a:rPr lang="en-US" sz="2000" i="1"/>
              <a:t>A dotted arrow with a triangular tip denotes the </a:t>
            </a:r>
            <a:r>
              <a:rPr lang="ja-JP" altLang="en-US" sz="2000" i="1"/>
              <a:t>“</a:t>
            </a:r>
            <a:r>
              <a:rPr lang="en-US" altLang="ja-JP" sz="2000" i="1"/>
              <a:t>is-a</a:t>
            </a:r>
            <a:r>
              <a:rPr lang="ja-JP" altLang="en-US" sz="2000" i="1"/>
              <a:t>”</a:t>
            </a:r>
            <a:r>
              <a:rPr lang="en-US" altLang="ja-JP" sz="2000" i="1"/>
              <a:t> relationship between a class and an interface </a:t>
            </a:r>
          </a:p>
          <a:p>
            <a:pPr marL="685800" lvl="1" indent="-228600" eaLnBrk="0" hangingPunct="0">
              <a:buFontTx/>
              <a:buChar char="•"/>
            </a:pPr>
            <a:r>
              <a:rPr lang="en-US" sz="2000" i="1"/>
              <a:t>A dotted line with an open v-shaped arrow tip denotes the </a:t>
            </a:r>
            <a:r>
              <a:rPr lang="ja-JP" altLang="en-US" sz="2000" i="1"/>
              <a:t>“</a:t>
            </a:r>
            <a:r>
              <a:rPr lang="en-US" altLang="ja-JP" sz="2000" i="1"/>
              <a:t>uses</a:t>
            </a:r>
            <a:r>
              <a:rPr lang="ja-JP" altLang="en-US" sz="2000" i="1"/>
              <a:t>”</a:t>
            </a:r>
            <a:r>
              <a:rPr lang="en-US" altLang="ja-JP" sz="2000" i="1"/>
              <a:t> relationship or dependency </a:t>
            </a:r>
          </a:p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400"/>
              <a:t>Note that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DataSet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is </a:t>
            </a:r>
            <a:r>
              <a:rPr lang="en-US" sz="2400" i="1"/>
              <a:t>decoupled</a:t>
            </a:r>
            <a:r>
              <a:rPr lang="en-US" sz="2400"/>
              <a:t> from</a:t>
            </a:r>
            <a:br>
              <a:rPr lang="en-US" sz="2400"/>
            </a:br>
            <a:r>
              <a:rPr lang="en-US" sz="2400">
                <a:solidFill>
                  <a:srgbClr val="6E7069"/>
                </a:solidFill>
                <a:latin typeface="Courier New" charset="0"/>
              </a:rPr>
              <a:t>BankAccount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and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Coin</a:t>
            </a:r>
          </a:p>
        </p:txBody>
      </p:sp>
      <p:sp>
        <p:nvSpPr>
          <p:cNvPr id="93186" name="Text Box 5"/>
          <p:cNvSpPr txBox="1">
            <a:spLocks noChangeArrowheads="1"/>
          </p:cNvSpPr>
          <p:nvPr/>
        </p:nvSpPr>
        <p:spPr bwMode="auto">
          <a:xfrm>
            <a:off x="0" y="3048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UML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Diagram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of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sz="2000" b="1">
                <a:solidFill>
                  <a:srgbClr val="333333"/>
                </a:solidFill>
                <a:latin typeface="Courier New" charset="0"/>
              </a:rPr>
              <a:t>DataSet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and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Related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Classes</a:t>
            </a:r>
          </a:p>
        </p:txBody>
      </p:sp>
      <p:pic>
        <p:nvPicPr>
          <p:cNvPr id="7" name="Picture 6" descr="um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6576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5"/>
          <p:cNvSpPr>
            <a:spLocks noChangeArrowheads="1"/>
          </p:cNvSpPr>
          <p:nvPr/>
        </p:nvSpPr>
        <p:spPr bwMode="auto">
          <a:xfrm>
            <a:off x="0" y="869950"/>
            <a:ext cx="9144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This program tests the </a:t>
            </a:r>
            <a:r>
              <a:rPr lang="en-US" sz="1400" dirty="0" err="1">
                <a:solidFill>
                  <a:srgbClr val="0073FF"/>
                </a:solidFill>
                <a:latin typeface="Times New Roman" charset="0"/>
                <a:cs typeface="Times New Roman" charset="0"/>
              </a:rPr>
              <a:t>DataSet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class.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DataSetTester</a:t>
            </a:r>
            <a:endParaRPr lang="en-US" sz="14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main(String[]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bankData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bankData.add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bankData.add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10000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bankData.add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2000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"Average balance: 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bankData.getAverage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"Expected: 4000"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Measurable max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bankData.getMaximum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"Highest balance: 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max.getMeasure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"Expected: 10000"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coinData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400" dirty="0">
              <a:latin typeface="Courier New" charset="0"/>
              <a:cs typeface="Courier New" charset="0"/>
            </a:endParaRPr>
          </a:p>
        </p:txBody>
      </p:sp>
      <p:sp>
        <p:nvSpPr>
          <p:cNvPr id="94210" name="Text Box 6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ch09/measure1/DataSetTester.java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/>
          <p:cNvSpPr>
            <a:spLocks noChangeArrowheads="1"/>
          </p:cNvSpPr>
          <p:nvPr/>
        </p:nvSpPr>
        <p:spPr bwMode="auto">
          <a:xfrm>
            <a:off x="0" y="890588"/>
            <a:ext cx="91440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coinData.add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Coin(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0.25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"quarter"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coinData.add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Coin(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0.1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"dime"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coinData.add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Coin(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0.05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"nickel"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"Average coin value: 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coinData.getAverage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"Expected: 0.133"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            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max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coinData.getMaximum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"Highest coin value: 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max.getMeasure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"Expected: 0.25"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            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  <a:endParaRPr lang="en-US" sz="14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  <a:endParaRPr lang="en-US" sz="14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95234" name="Text Box 6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ch09/measure1/DataSetTester.java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3"/>
          <p:cNvSpPr txBox="1">
            <a:spLocks noChangeArrowheads="1"/>
          </p:cNvSpPr>
          <p:nvPr/>
        </p:nvSpPr>
        <p:spPr bwMode="auto">
          <a:xfrm>
            <a:off x="1828800" y="53340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Chapter 9 </a:t>
            </a:r>
            <a:r>
              <a:rPr lang="en-US"/>
              <a:t>–</a:t>
            </a:r>
            <a:r>
              <a:rPr lang="en-US" b="1">
                <a:latin typeface="Lucida Sans" charset="0"/>
              </a:rPr>
              <a:t> Interfaces and Polymorphism</a:t>
            </a:r>
          </a:p>
        </p:txBody>
      </p:sp>
      <p:pic>
        <p:nvPicPr>
          <p:cNvPr id="77826" name="Picture 4" descr="bigjav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Line 4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50800">
            <a:solidFill>
              <a:srgbClr val="C6E8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Footer Placeholder 4"/>
          <p:cNvSpPr txBox="1">
            <a:spLocks/>
          </p:cNvSpPr>
          <p:nvPr/>
        </p:nvSpPr>
        <p:spPr bwMode="auto">
          <a:xfrm>
            <a:off x="4800600" y="6305550"/>
            <a:ext cx="434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algn="r" eaLnBrk="1" hangingPunct="1"/>
            <a:r>
              <a:rPr lang="en-US" sz="1200"/>
              <a:t>Copyright © 2009 by John Wiley &amp; Sons.  All rights reserved.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/>
              <a:t>Program Run:</a:t>
            </a:r>
            <a:r>
              <a:rPr lang="en-US" sz="2400"/>
              <a:t> </a:t>
            </a:r>
          </a:p>
          <a:p>
            <a:pPr lvl="1"/>
            <a:r>
              <a:rPr lang="en-US" sz="2000">
                <a:solidFill>
                  <a:srgbClr val="6E7069"/>
                </a:solidFill>
                <a:latin typeface="Courier New" charset="0"/>
              </a:rPr>
              <a:t>Average balance: 4000.0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Expected: 4000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Highest balance: 10000.0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Expected: 10000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Average coin value: 0.13333333333333333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Expected: 0.133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Highest coin value: 0.25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Expected: 0.25</a:t>
            </a:r>
          </a:p>
        </p:txBody>
      </p:sp>
      <p:sp>
        <p:nvSpPr>
          <p:cNvPr id="96258" name="Text Box 6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ch09/measure1/DataSetTester.java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860425"/>
            <a:ext cx="9144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Suppose you want to use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DataSet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class to find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Country</a:t>
            </a:r>
            <a:r>
              <a:rPr lang="en-US" sz="2400"/>
              <a:t> object with the largest population. What condition must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Country</a:t>
            </a:r>
            <a:r>
              <a:rPr lang="en-US" sz="2400"/>
              <a:t> class fulfill?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It must implement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Measurable</a:t>
            </a:r>
            <a:r>
              <a:rPr lang="en-US" sz="2400"/>
              <a:t> interface, and its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getMeasure</a:t>
            </a:r>
            <a:r>
              <a:rPr lang="en-US" sz="2400"/>
              <a:t> method must return the population. </a:t>
            </a:r>
          </a:p>
        </p:txBody>
      </p:sp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9.1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730250"/>
            <a:ext cx="9144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can</a:t>
            </a:r>
            <a:r>
              <a:rPr lang="ja-JP" altLang="en-US" sz="2400"/>
              <a:t>’</a:t>
            </a:r>
            <a:r>
              <a:rPr lang="en-US" altLang="ja-JP" sz="2400"/>
              <a:t>t the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</a:rPr>
              <a:t>add</a:t>
            </a:r>
            <a:r>
              <a:rPr lang="en-US" altLang="ja-JP" sz="2400">
                <a:solidFill>
                  <a:srgbClr val="6E7069"/>
                </a:solidFill>
              </a:rPr>
              <a:t> </a:t>
            </a:r>
            <a:r>
              <a:rPr lang="en-US" altLang="ja-JP" sz="2400"/>
              <a:t>method of the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</a:rPr>
              <a:t>DataSet</a:t>
            </a:r>
            <a:r>
              <a:rPr lang="en-US" altLang="ja-JP" sz="2400"/>
              <a:t> class have a parameter of type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</a:rPr>
              <a:t>Object</a:t>
            </a:r>
            <a:r>
              <a:rPr lang="en-US" altLang="ja-JP" sz="2400"/>
              <a:t>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Object</a:t>
            </a:r>
            <a:r>
              <a:rPr lang="en-US" sz="2400"/>
              <a:t> class doesn</a:t>
            </a:r>
            <a:r>
              <a:rPr lang="ja-JP" altLang="en-US" sz="2400"/>
              <a:t>’</a:t>
            </a:r>
            <a:r>
              <a:rPr lang="en-US" altLang="ja-JP" sz="2400"/>
              <a:t>t have a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</a:rPr>
              <a:t>getMeasure</a:t>
            </a:r>
            <a:r>
              <a:rPr lang="en-US" altLang="ja-JP" sz="2400"/>
              <a:t> method, and the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</a:rPr>
              <a:t>add</a:t>
            </a:r>
            <a:r>
              <a:rPr lang="en-US" altLang="ja-JP" sz="2400"/>
              <a:t> method invokes the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</a:rPr>
              <a:t>getMeasure</a:t>
            </a:r>
            <a:r>
              <a:rPr lang="en-US" altLang="ja-JP" sz="2400"/>
              <a:t> method.</a:t>
            </a:r>
            <a:r>
              <a:rPr lang="en-US" altLang="ja-JP" sz="2000"/>
              <a:t> </a:t>
            </a:r>
            <a:endParaRPr lang="en-US" sz="2000"/>
          </a:p>
        </p:txBody>
      </p:sp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827088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 You can convert from a class type to an interface type, provided </a:t>
            </a:r>
            <a:br>
              <a:rPr lang="en-US" sz="2400"/>
            </a:br>
            <a:r>
              <a:rPr lang="en-US" sz="2400"/>
              <a:t> the class implements the interface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BankAccount account = new BankAccount(10000); </a:t>
            </a:r>
            <a:br>
              <a:rPr lang="en-US" sz="2400">
                <a:solidFill>
                  <a:srgbClr val="6E7069"/>
                </a:solidFill>
                <a:latin typeface="Courier New" charset="0"/>
              </a:rPr>
            </a:br>
            <a:r>
              <a:rPr lang="en-US" sz="2400">
                <a:solidFill>
                  <a:srgbClr val="6E7069"/>
                </a:solidFill>
                <a:latin typeface="Courier New" charset="0"/>
              </a:rPr>
              <a:t> Measurable x = account; // OK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Coin dime = new Coin(0.1, "dime"); </a:t>
            </a:r>
            <a:br>
              <a:rPr lang="en-US" sz="2400">
                <a:solidFill>
                  <a:srgbClr val="6E7069"/>
                </a:solidFill>
                <a:latin typeface="Courier New" charset="0"/>
              </a:rPr>
            </a:br>
            <a:r>
              <a:rPr lang="en-US" sz="2400">
                <a:solidFill>
                  <a:srgbClr val="6E7069"/>
                </a:solidFill>
                <a:latin typeface="Courier New" charset="0"/>
              </a:rPr>
              <a:t> Measurable x = dime; // Also OK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 Cannot convert between unrelated types: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Measurable x = new Rectangle(5, 10, 20, 30); // ERROR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/>
              <a:t>	 Because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Rectangle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doesn</a:t>
            </a:r>
            <a:r>
              <a:rPr lang="ja-JP" altLang="en-US" sz="2400"/>
              <a:t>’</a:t>
            </a:r>
            <a:r>
              <a:rPr lang="en-US" altLang="ja-JP" sz="2400"/>
              <a:t>t implement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</a:rPr>
              <a:t>Measurable</a:t>
            </a:r>
            <a:r>
              <a:rPr lang="en-US" altLang="ja-JP" sz="2000">
                <a:latin typeface="Courier New" charset="0"/>
              </a:rPr>
              <a:t> </a:t>
            </a:r>
            <a:endParaRPr lang="en-US" sz="2000">
              <a:latin typeface="Courier New" charset="0"/>
            </a:endParaRPr>
          </a:p>
        </p:txBody>
      </p:sp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0" y="3048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Converting Between Class and Interface Types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Variables of Class and Interface Types</a:t>
            </a:r>
          </a:p>
        </p:txBody>
      </p:sp>
      <p:pic>
        <p:nvPicPr>
          <p:cNvPr id="100354" name="Picture 5" descr="typ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Add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Coin</a:t>
            </a:r>
            <a:r>
              <a:rPr lang="en-US" sz="2400"/>
              <a:t> objects to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DataSet</a:t>
            </a:r>
            <a:r>
              <a:rPr lang="en-US" sz="2000">
                <a:latin typeface="Courier New" charset="0"/>
              </a:rPr>
              <a:t>: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>
                <a:latin typeface="Courier New" charset="0"/>
              </a:rPr>
              <a:t>	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DataSet coinData = new DataSet();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coinData.add(new Coin(0.25, "quarter"));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coinData.add(new Coin(0.1, "dime"));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coinData.add(new Coin(0.05, </a:t>
            </a:r>
            <a:r>
              <a:rPr lang="ja-JP" altLang="en-US">
                <a:solidFill>
                  <a:srgbClr val="6E7069"/>
                </a:solidFill>
                <a:latin typeface="Courier New" charset="0"/>
              </a:rPr>
              <a:t>”</a:t>
            </a:r>
            <a:r>
              <a:rPr lang="en-US" altLang="ja-JP">
                <a:solidFill>
                  <a:srgbClr val="6E7069"/>
                </a:solidFill>
                <a:latin typeface="Courier New" charset="0"/>
              </a:rPr>
              <a:t>nickel")); </a:t>
            </a:r>
            <a:br>
              <a:rPr lang="en-US" altLang="ja-JP">
                <a:solidFill>
                  <a:srgbClr val="6E7069"/>
                </a:solidFill>
                <a:latin typeface="Courier New" charset="0"/>
              </a:rPr>
            </a:br>
            <a:r>
              <a:rPr lang="en-US" altLang="ja-JP">
                <a:solidFill>
                  <a:srgbClr val="6E7069"/>
                </a:solidFill>
                <a:latin typeface="Courier New" charset="0"/>
              </a:rPr>
              <a:t>Measurable max = coinData.getMaximum(); // Get the largest coin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What can you do with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max</a:t>
            </a:r>
            <a:r>
              <a:rPr lang="en-US" sz="2400"/>
              <a:t>? It</a:t>
            </a:r>
            <a:r>
              <a:rPr lang="ja-JP" altLang="en-US" sz="2400"/>
              <a:t>’</a:t>
            </a:r>
            <a:r>
              <a:rPr lang="en-US" altLang="ja-JP" sz="2400"/>
              <a:t>s not of type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</a:rPr>
              <a:t>Coin</a:t>
            </a:r>
            <a:r>
              <a:rPr lang="en-US" altLang="ja-JP" sz="2400">
                <a:cs typeface="Arial" charset="0"/>
              </a:rPr>
              <a:t>:</a:t>
            </a:r>
            <a:endParaRPr lang="en-US" altLang="ja-JP" sz="2400">
              <a:latin typeface="Courier New" charset="0"/>
              <a:cs typeface="Arial" charset="0"/>
            </a:endParaRPr>
          </a:p>
          <a:p>
            <a:pPr marL="685800" lvl="1" indent="-228600">
              <a:spcBef>
                <a:spcPct val="50000"/>
              </a:spcBef>
            </a:pPr>
            <a:r>
              <a:rPr lang="en-US" sz="2000">
                <a:latin typeface="Courier New" charset="0"/>
                <a:cs typeface="Arial" charset="0"/>
              </a:rPr>
              <a:t>	</a:t>
            </a:r>
            <a:r>
              <a:rPr lang="en-US">
                <a:solidFill>
                  <a:srgbClr val="6E7069"/>
                </a:solidFill>
                <a:latin typeface="Courier New" charset="0"/>
                <a:cs typeface="Arial" charset="0"/>
              </a:rPr>
              <a:t>String name = max.getName(); // ERROR</a:t>
            </a:r>
            <a:r>
              <a:rPr lang="en-US">
                <a:latin typeface="Courier New" charset="0"/>
                <a:cs typeface="Arial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Arial" charset="0"/>
              </a:rPr>
              <a:t>You need a cast to convert from an interface type to a class type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Arial" charset="0"/>
              </a:rPr>
              <a:t>You know it</a:t>
            </a:r>
            <a:r>
              <a:rPr lang="ja-JP" altLang="en-US" sz="2400">
                <a:cs typeface="Arial" charset="0"/>
              </a:rPr>
              <a:t>’</a:t>
            </a:r>
            <a:r>
              <a:rPr lang="en-US" altLang="ja-JP" sz="2400">
                <a:cs typeface="Arial" charset="0"/>
              </a:rPr>
              <a:t>s a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  <a:cs typeface="Arial" charset="0"/>
              </a:rPr>
              <a:t>Coin</a:t>
            </a:r>
            <a:r>
              <a:rPr lang="en-US" altLang="ja-JP" sz="2400">
                <a:cs typeface="Arial" charset="0"/>
              </a:rPr>
              <a:t>, but the compiler doesn</a:t>
            </a:r>
            <a:r>
              <a:rPr lang="ja-JP" altLang="en-US" sz="2400">
                <a:cs typeface="Arial" charset="0"/>
              </a:rPr>
              <a:t>’</a:t>
            </a:r>
            <a:r>
              <a:rPr lang="en-US" altLang="ja-JP" sz="2400">
                <a:cs typeface="Arial" charset="0"/>
              </a:rPr>
              <a:t>t. Apply a cast: 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sz="2400">
                <a:latin typeface="Courier New" charset="0"/>
                <a:cs typeface="Arial" charset="0"/>
              </a:rPr>
              <a:t>	</a:t>
            </a:r>
            <a:r>
              <a:rPr lang="en-US">
                <a:solidFill>
                  <a:srgbClr val="6E7069"/>
                </a:solidFill>
                <a:latin typeface="Courier New" charset="0"/>
                <a:cs typeface="Arial" charset="0"/>
              </a:rPr>
              <a:t>Coin maxCoin = (</a:t>
            </a:r>
            <a:r>
              <a:rPr lang="en-US">
                <a:solidFill>
                  <a:srgbClr val="0057C1"/>
                </a:solidFill>
                <a:latin typeface="Courier New" charset="0"/>
                <a:cs typeface="Arial" charset="0"/>
              </a:rPr>
              <a:t>Coin</a:t>
            </a:r>
            <a:r>
              <a:rPr lang="en-US">
                <a:solidFill>
                  <a:srgbClr val="6E7069"/>
                </a:solidFill>
                <a:latin typeface="Courier New" charset="0"/>
                <a:cs typeface="Arial" charset="0"/>
              </a:rPr>
              <a:t>) max; </a:t>
            </a:r>
            <a:br>
              <a:rPr lang="en-US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  <a:cs typeface="Arial" charset="0"/>
              </a:rPr>
              <a:t>String name = maxCoin.getName();</a:t>
            </a:r>
            <a:r>
              <a:rPr lang="en-US">
                <a:solidFill>
                  <a:srgbClr val="6E7069"/>
                </a:solidFill>
                <a:cs typeface="Arial" charset="0"/>
              </a:rPr>
              <a:t> </a:t>
            </a:r>
          </a:p>
        </p:txBody>
      </p:sp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Casts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If you are wrong and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max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isn</a:t>
            </a:r>
            <a:r>
              <a:rPr lang="ja-JP" altLang="en-US" sz="2400"/>
              <a:t>’</a:t>
            </a:r>
            <a:r>
              <a:rPr lang="en-US" altLang="ja-JP" sz="2400"/>
              <a:t>t a coin, the program throws an exception and terminates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Difference with casting numbers:</a:t>
            </a:r>
          </a:p>
          <a:p>
            <a:pPr marL="685800" lvl="1" indent="-228600">
              <a:spcBef>
                <a:spcPct val="50000"/>
              </a:spcBef>
              <a:buFont typeface="Arial" charset="0"/>
              <a:buChar char="•"/>
            </a:pPr>
            <a:r>
              <a:rPr lang="en-US" sz="2000" i="1"/>
              <a:t>When casting number types you agree to the information loss</a:t>
            </a:r>
          </a:p>
          <a:p>
            <a:pPr marL="685800" lvl="1" indent="-228600">
              <a:spcBef>
                <a:spcPct val="50000"/>
              </a:spcBef>
              <a:buFont typeface="Arial" charset="0"/>
              <a:buChar char="•"/>
            </a:pPr>
            <a:r>
              <a:rPr lang="en-US" sz="2000" i="1"/>
              <a:t>When casting object types you agree to that risk of causing an exception </a:t>
            </a:r>
          </a:p>
        </p:txBody>
      </p:sp>
      <p:sp>
        <p:nvSpPr>
          <p:cNvPr id="102402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Casts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Can you use a cast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(BankAccount)</a:t>
            </a:r>
            <a:r>
              <a:rPr lang="en-US" sz="2400">
                <a:solidFill>
                  <a:srgbClr val="6E7069"/>
                </a:solidFill>
                <a:cs typeface="Arial" charset="0"/>
              </a:rPr>
              <a:t> 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x</a:t>
            </a:r>
            <a:r>
              <a:rPr lang="en-US" sz="2400">
                <a:solidFill>
                  <a:srgbClr val="6E7069"/>
                </a:solidFill>
                <a:cs typeface="Courier New" charset="0"/>
              </a:rPr>
              <a:t> </a:t>
            </a:r>
            <a:r>
              <a:rPr lang="en-US" sz="2400">
                <a:cs typeface="Courier New" charset="0"/>
              </a:rPr>
              <a:t>to convert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Measurable</a:t>
            </a:r>
            <a:r>
              <a:rPr lang="en-US" sz="2400">
                <a:cs typeface="Courier New" charset="0"/>
              </a:rPr>
              <a:t> variable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x </a:t>
            </a:r>
            <a:r>
              <a:rPr lang="en-US" sz="2400">
                <a:cs typeface="Courier New" charset="0"/>
              </a:rPr>
              <a:t>to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2400">
                <a:cs typeface="Courier New" charset="0"/>
              </a:rPr>
              <a:t> reference? </a:t>
            </a:r>
          </a:p>
          <a:p>
            <a:pPr lvl="1">
              <a:spcBef>
                <a:spcPct val="50000"/>
              </a:spcBef>
            </a:pPr>
            <a:r>
              <a:rPr lang="en-US" sz="2400" b="1">
                <a:cs typeface="Courier New" charset="0"/>
              </a:rPr>
              <a:t>Answer:</a:t>
            </a:r>
            <a:r>
              <a:rPr lang="en-US" sz="2400">
                <a:cs typeface="Courier New" charset="0"/>
              </a:rPr>
              <a:t> Only if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x </a:t>
            </a:r>
            <a:r>
              <a:rPr lang="en-US" sz="2400">
                <a:cs typeface="Courier New" charset="0"/>
              </a:rPr>
              <a:t>actually refers to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2400">
                <a:cs typeface="Courier New" charset="0"/>
              </a:rPr>
              <a:t> object. </a:t>
            </a:r>
          </a:p>
        </p:txBody>
      </p:sp>
      <p:sp>
        <p:nvSpPr>
          <p:cNvPr id="103426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Self Check 9.3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936625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If both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2400">
                <a:cs typeface="Courier New" charset="0"/>
              </a:rPr>
              <a:t> and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Coin</a:t>
            </a:r>
            <a:r>
              <a:rPr lang="en-US" sz="2400">
                <a:cs typeface="Courier New" charset="0"/>
              </a:rPr>
              <a:t> implement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Measurable</a:t>
            </a:r>
            <a:r>
              <a:rPr lang="en-US" sz="2400">
                <a:cs typeface="Courier New" charset="0"/>
              </a:rPr>
              <a:t> interface, can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Coin</a:t>
            </a:r>
            <a:r>
              <a:rPr lang="en-US" sz="2400">
                <a:cs typeface="Courier New" charset="0"/>
              </a:rPr>
              <a:t> reference be converted to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2400">
                <a:cs typeface="Courier New" charset="0"/>
              </a:rPr>
              <a:t> reference? </a:t>
            </a:r>
          </a:p>
          <a:p>
            <a:pPr lvl="1">
              <a:spcBef>
                <a:spcPct val="50000"/>
              </a:spcBef>
            </a:pPr>
            <a:r>
              <a:rPr lang="en-US" sz="2400" b="1">
                <a:cs typeface="Courier New" charset="0"/>
              </a:rPr>
              <a:t>Answer:</a:t>
            </a:r>
            <a:r>
              <a:rPr lang="en-US" sz="2400">
                <a:cs typeface="Courier New" charset="0"/>
              </a:rPr>
              <a:t> No </a:t>
            </a:r>
            <a:r>
              <a:rPr lang="en-US" sz="2400">
                <a:cs typeface="Arial" charset="0"/>
              </a:rPr>
              <a:t>—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Coin</a:t>
            </a:r>
            <a:r>
              <a:rPr lang="en-US" sz="2400">
                <a:cs typeface="Courier New" charset="0"/>
              </a:rPr>
              <a:t> reference can be converted to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Measurable</a:t>
            </a:r>
            <a:r>
              <a:rPr lang="en-US" sz="2400">
                <a:cs typeface="Arial" charset="0"/>
              </a:rPr>
              <a:t> reference, but if you attempt to cast that reference to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2400">
                <a:cs typeface="Courier New" charset="0"/>
              </a:rPr>
              <a:t>, an exception occurs.</a:t>
            </a:r>
            <a:r>
              <a:rPr lang="en-US" sz="2000">
                <a:cs typeface="Courier New" charset="0"/>
              </a:rPr>
              <a:t> </a:t>
            </a:r>
          </a:p>
        </p:txBody>
      </p:sp>
      <p:sp>
        <p:nvSpPr>
          <p:cNvPr id="104450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9.4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935038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An interface variable holds a reference to object of a class that implements the interface: </a:t>
            </a:r>
          </a:p>
          <a:p>
            <a:pPr marL="685800" lvl="1" indent="-228600">
              <a:spcBef>
                <a:spcPts val="1200"/>
              </a:spcBef>
            </a:pPr>
            <a:r>
              <a:rPr lang="en-US" sz="2400">
                <a:latin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Measurable meas;</a:t>
            </a:r>
            <a:r>
              <a:rPr lang="en-US" sz="2400">
                <a:solidFill>
                  <a:srgbClr val="6E7069"/>
                </a:solidFill>
              </a:rPr>
              <a:t> </a:t>
            </a:r>
            <a:br>
              <a:rPr lang="en-US" sz="2400">
                <a:solidFill>
                  <a:srgbClr val="6E7069"/>
                </a:solidFill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meas = new BankAccount(10000);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meas = new Coin(0.1, "dime");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/>
              <a:t>	Note that the object to which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</a:t>
            </a:r>
            <a:r>
              <a:rPr lang="en-US" sz="2400">
                <a:solidFill>
                  <a:srgbClr val="6E7069"/>
                </a:solidFill>
                <a:cs typeface="Courier New" charset="0"/>
              </a:rPr>
              <a:t> </a:t>
            </a:r>
            <a:r>
              <a:rPr lang="en-US" sz="2400">
                <a:cs typeface="Courier New" charset="0"/>
              </a:rPr>
              <a:t>refers doesn</a:t>
            </a:r>
            <a:r>
              <a:rPr lang="ja-JP" altLang="en-US" sz="2400">
                <a:cs typeface="Courier New" charset="0"/>
              </a:rPr>
              <a:t>’</a:t>
            </a:r>
            <a:r>
              <a:rPr lang="en-US" altLang="ja-JP" sz="2400">
                <a:cs typeface="Courier New" charset="0"/>
              </a:rPr>
              <a:t>t have type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Measurable</a:t>
            </a:r>
            <a:r>
              <a:rPr lang="en-US" altLang="ja-JP" sz="2400">
                <a:cs typeface="Courier New" charset="0"/>
              </a:rPr>
              <a:t>; the type of the object is some class that implements the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Measurable</a:t>
            </a:r>
            <a:r>
              <a:rPr lang="en-US" altLang="ja-JP" sz="2400">
                <a:cs typeface="Courier New" charset="0"/>
              </a:rPr>
              <a:t> interface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Courier New" charset="0"/>
              </a:rPr>
              <a:t>You can call any of the interface methods: 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sz="2400">
                <a:latin typeface="Courier New" charset="0"/>
                <a:cs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double m = meas.getMeasure();</a:t>
            </a:r>
            <a:r>
              <a:rPr lang="en-US" sz="2000">
                <a:cs typeface="Courier New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Courier New" charset="0"/>
              </a:rPr>
              <a:t>Which method is called? </a:t>
            </a:r>
          </a:p>
        </p:txBody>
      </p:sp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Polymorphism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To be able to declare and use interface types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To understand the concept of polymorphism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To appreciate how interfaces can be used to decouple classes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To learn how to implement helper classes as inner classes 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 b="1">
                <a:solidFill>
                  <a:srgbClr val="52317E"/>
                </a:solidFill>
              </a:rPr>
              <a:t>G</a:t>
            </a:r>
            <a:r>
              <a:rPr lang="en-US" sz="1000" b="1">
                <a:solidFill>
                  <a:srgbClr val="52317E"/>
                </a:solidFill>
              </a:rPr>
              <a:t> </a:t>
            </a:r>
            <a:r>
              <a:rPr lang="en-US" sz="2400"/>
              <a:t>To implement event listeners in graphical applications </a:t>
            </a:r>
          </a:p>
        </p:txBody>
      </p:sp>
      <p:sp>
        <p:nvSpPr>
          <p:cNvPr id="78850" name="Text Box 7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Chapter Goals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Interface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Reference</a:t>
            </a:r>
          </a:p>
        </p:txBody>
      </p:sp>
      <p:pic>
        <p:nvPicPr>
          <p:cNvPr id="106498" name="Picture 3" descr="interface_refer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917575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When the virtual machine calls an instance method, it locates the method of the implicit parameter's class — called </a:t>
            </a:r>
            <a:r>
              <a:rPr lang="en-US" sz="2400" i="1"/>
              <a:t>dynamic method lookup</a:t>
            </a:r>
            <a:r>
              <a:rPr lang="en-US" sz="2400"/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If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 </a:t>
            </a:r>
            <a:r>
              <a:rPr lang="en-US" sz="2400">
                <a:cs typeface="Courier New" charset="0"/>
              </a:rPr>
              <a:t>refers to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2400">
                <a:latin typeface="Courier New" charset="0"/>
                <a:cs typeface="Courier New" charset="0"/>
              </a:rPr>
              <a:t> </a:t>
            </a:r>
            <a:r>
              <a:rPr lang="en-US" sz="2400">
                <a:cs typeface="Courier New" charset="0"/>
              </a:rPr>
              <a:t>object, then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meas.getMeasure() </a:t>
            </a:r>
            <a:r>
              <a:rPr lang="en-US" sz="2400">
                <a:cs typeface="Courier New" charset="0"/>
              </a:rPr>
              <a:t>calls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BankAccount.getMeasure </a:t>
            </a:r>
            <a:r>
              <a:rPr lang="en-US" sz="2400">
                <a:cs typeface="Courier New" charset="0"/>
              </a:rPr>
              <a:t>method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Courier New" charset="0"/>
              </a:rPr>
              <a:t>If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</a:t>
            </a:r>
            <a:r>
              <a:rPr lang="en-US" sz="2400">
                <a:cs typeface="Courier New" charset="0"/>
              </a:rPr>
              <a:t> refers to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Coin</a:t>
            </a:r>
            <a:r>
              <a:rPr lang="en-US" sz="2400">
                <a:cs typeface="Courier New" charset="0"/>
              </a:rPr>
              <a:t> object, then method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Coin.getMeasure </a:t>
            </a:r>
            <a:r>
              <a:rPr lang="en-US" sz="2400">
                <a:cs typeface="Courier New" charset="0"/>
              </a:rPr>
              <a:t>is called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Courier New" charset="0"/>
              </a:rPr>
              <a:t>Polymorphism (many shapes) denotes the ability to treat objects with differences in behavior in a uniform way</a:t>
            </a:r>
          </a:p>
        </p:txBody>
      </p:sp>
      <p:sp>
        <p:nvSpPr>
          <p:cNvPr id="107522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Polymorphism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Animation 9.1: Polymorphism </a:t>
            </a:r>
          </a:p>
        </p:txBody>
      </p:sp>
      <p:pic>
        <p:nvPicPr>
          <p:cNvPr id="108545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2413" cy="5334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906463"/>
            <a:ext cx="9144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is it impossible to construct a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Measurable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object?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Measurable</a:t>
            </a:r>
            <a:r>
              <a:rPr lang="en-US" sz="2400"/>
              <a:t> is an interface. Interfaces have no fields and no method implementations. </a:t>
            </a:r>
          </a:p>
        </p:txBody>
      </p:sp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9.5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can you nevertheless declare a variable whose type is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Measurable</a:t>
            </a:r>
            <a:r>
              <a:rPr lang="en-US" sz="2400">
                <a:cs typeface="Courier New" charset="0"/>
              </a:rPr>
              <a:t>? </a:t>
            </a:r>
          </a:p>
          <a:p>
            <a:pPr lvl="1">
              <a:spcBef>
                <a:spcPct val="50000"/>
              </a:spcBef>
            </a:pPr>
            <a:r>
              <a:rPr lang="en-US" sz="2400" b="1">
                <a:cs typeface="Courier New" charset="0"/>
              </a:rPr>
              <a:t>Answer:</a:t>
            </a:r>
            <a:r>
              <a:rPr lang="en-US" sz="2400">
                <a:cs typeface="Courier New" charset="0"/>
              </a:rPr>
              <a:t> That variable never refers to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Measurable</a:t>
            </a:r>
            <a:r>
              <a:rPr lang="en-US" sz="2400">
                <a:cs typeface="Courier New" charset="0"/>
              </a:rPr>
              <a:t> object. It refers to an object of some class </a:t>
            </a:r>
            <a:r>
              <a:rPr lang="en-US" sz="2400">
                <a:cs typeface="Arial" charset="0"/>
              </a:rPr>
              <a:t>— a class that implements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Measurable</a:t>
            </a:r>
            <a:r>
              <a:rPr lang="en-US" sz="2400">
                <a:cs typeface="Courier New" charset="0"/>
              </a:rPr>
              <a:t> interface.</a:t>
            </a:r>
            <a:r>
              <a:rPr lang="en-US" sz="2000">
                <a:cs typeface="Courier New" charset="0"/>
              </a:rPr>
              <a:t> </a:t>
            </a:r>
          </a:p>
        </p:txBody>
      </p:sp>
      <p:sp>
        <p:nvSpPr>
          <p:cNvPr id="11059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977900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What does this code fragment print? Why is this an example of polymorphism?</a:t>
            </a:r>
          </a:p>
          <a:p>
            <a:pPr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DataSet data = new DataSet();</a:t>
            </a:r>
          </a:p>
          <a:p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data.add(new BankAccount(1000));</a:t>
            </a:r>
          </a:p>
          <a:p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data.add(new Coin(0.1, "dime"));</a:t>
            </a:r>
          </a:p>
          <a:p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System.out.println(data.getAverage());</a:t>
            </a:r>
          </a:p>
          <a:p>
            <a:pPr lvl="1">
              <a:spcBef>
                <a:spcPct val="50000"/>
              </a:spcBef>
            </a:pPr>
            <a:r>
              <a:rPr lang="en-US" sz="2400" b="1">
                <a:cs typeface="Courier New" charset="0"/>
              </a:rPr>
              <a:t>Answer:</a:t>
            </a:r>
            <a:r>
              <a:rPr lang="en-US" sz="2400">
                <a:cs typeface="Courier New" charset="0"/>
              </a:rPr>
              <a:t> The code fragment prints 500.05. Each call to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add</a:t>
            </a:r>
            <a:r>
              <a:rPr lang="en-US" sz="2400">
                <a:cs typeface="Courier New" charset="0"/>
              </a:rPr>
              <a:t> results in a call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x.getMeasure()</a:t>
            </a:r>
            <a:r>
              <a:rPr lang="en-US" sz="2400">
                <a:cs typeface="Courier New" charset="0"/>
              </a:rPr>
              <a:t>. In the first call,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x </a:t>
            </a:r>
            <a:r>
              <a:rPr lang="en-US" sz="2400">
                <a:cs typeface="Courier New" charset="0"/>
              </a:rPr>
              <a:t>is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2400">
                <a:cs typeface="Courier New" charset="0"/>
              </a:rPr>
              <a:t>. In the second call,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x </a:t>
            </a:r>
            <a:r>
              <a:rPr lang="en-US" sz="2400">
                <a:cs typeface="Courier New" charset="0"/>
              </a:rPr>
              <a:t>is a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Coin</a:t>
            </a:r>
            <a:r>
              <a:rPr lang="en-US" sz="2400">
                <a:cs typeface="Courier New" charset="0"/>
              </a:rPr>
              <a:t>. A different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getMeasure</a:t>
            </a:r>
            <a:r>
              <a:rPr lang="en-US" sz="2400">
                <a:cs typeface="Courier New" charset="0"/>
              </a:rPr>
              <a:t> method is called in each case. The first call returns the account balance, the second one the coin value. </a:t>
            </a:r>
          </a:p>
        </p:txBody>
      </p:sp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Self Check 9.7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Limitations of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Measurable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interface: </a:t>
            </a:r>
          </a:p>
          <a:p>
            <a:pPr marL="685800" lvl="1" indent="-228600">
              <a:spcBef>
                <a:spcPts val="1200"/>
              </a:spcBef>
              <a:buFontTx/>
              <a:buChar char="•"/>
            </a:pPr>
            <a:r>
              <a:rPr lang="en-US" sz="2000" i="1"/>
              <a:t>Can add </a:t>
            </a:r>
            <a:r>
              <a:rPr lang="en-US" sz="2000" i="1">
                <a:solidFill>
                  <a:srgbClr val="6E7069"/>
                </a:solidFill>
                <a:latin typeface="Courier New" charset="0"/>
              </a:rPr>
              <a:t>Measurable</a:t>
            </a:r>
            <a:r>
              <a:rPr lang="en-US" sz="2000" i="1">
                <a:solidFill>
                  <a:srgbClr val="6E7069"/>
                </a:solidFill>
              </a:rPr>
              <a:t> </a:t>
            </a:r>
            <a:r>
              <a:rPr lang="en-US" sz="2000" i="1"/>
              <a:t>interface only to classes under your control </a:t>
            </a:r>
          </a:p>
          <a:p>
            <a:pPr marL="685800" lvl="1" indent="-228600">
              <a:spcBef>
                <a:spcPts val="1200"/>
              </a:spcBef>
              <a:buFontTx/>
              <a:buChar char="•"/>
            </a:pPr>
            <a:r>
              <a:rPr lang="en-US" sz="2000" i="1"/>
              <a:t>Can measure an object in only one way</a:t>
            </a:r>
          </a:p>
          <a:p>
            <a:pPr marL="685800" lvl="1" indent="-228600">
              <a:spcBef>
                <a:spcPts val="1200"/>
              </a:spcBef>
              <a:buFontTx/>
              <a:buChar char="•"/>
            </a:pPr>
            <a:r>
              <a:rPr lang="en-US" sz="2000" i="1"/>
              <a:t>E.g., cannot analyze a set of savings accounts both by bank balance and by interest rate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 b="1"/>
              <a:t>Callback:</a:t>
            </a:r>
            <a:r>
              <a:rPr lang="en-US" sz="2400"/>
              <a:t> a mechanism for specifying code that is executed at a later time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In previous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DataSet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implementation, responsibility of measuring lies with the added objects themselves </a:t>
            </a:r>
          </a:p>
        </p:txBody>
      </p:sp>
      <p:sp>
        <p:nvSpPr>
          <p:cNvPr id="112642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Callbacks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887413"/>
            <a:ext cx="914400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 Alternative: Hand the object to be measured to a method of an interface: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	</a:t>
            </a:r>
            <a:r>
              <a:rPr lang="en-US" sz="2000"/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public interface Measurer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1000">
                <a:solidFill>
                  <a:srgbClr val="6E7069"/>
                </a:solidFill>
                <a:latin typeface="Courier New" charset="0"/>
              </a:rPr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{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1000">
                <a:solidFill>
                  <a:srgbClr val="6E7069"/>
                </a:solidFill>
                <a:latin typeface="Courier New" charset="0"/>
              </a:rPr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   double measure(Object anObject);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1000">
                <a:solidFill>
                  <a:srgbClr val="6E7069"/>
                </a:solidFill>
                <a:latin typeface="Courier New" charset="0"/>
              </a:rPr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}</a:t>
            </a:r>
            <a:r>
              <a:rPr lang="en-US" sz="2400">
                <a:solidFill>
                  <a:srgbClr val="6E7069"/>
                </a:solidFill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Object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is the </a:t>
            </a:r>
            <a:r>
              <a:rPr lang="ja-JP" altLang="en-US" sz="2400"/>
              <a:t>“</a:t>
            </a:r>
            <a:r>
              <a:rPr lang="en-US" altLang="ja-JP" sz="2400"/>
              <a:t>lowest common denominator</a:t>
            </a:r>
            <a:r>
              <a:rPr lang="ja-JP" altLang="en-US" sz="2400"/>
              <a:t>”</a:t>
            </a:r>
            <a:r>
              <a:rPr lang="en-US" altLang="ja-JP" sz="2400"/>
              <a:t> of all classes </a:t>
            </a:r>
            <a:endParaRPr lang="en-US" sz="2400"/>
          </a:p>
        </p:txBody>
      </p:sp>
      <p:sp>
        <p:nvSpPr>
          <p:cNvPr id="113666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Callbacks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0" y="911225"/>
            <a:ext cx="91440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30188" lvl="1" indent="-230188">
              <a:buFont typeface="Arial" charset="0"/>
              <a:buChar char="•"/>
            </a:pPr>
            <a:r>
              <a:rPr lang="en-US" sz="2400"/>
              <a:t>The code that makes the call to the callback receives an object of class that implements this interface:</a:t>
            </a:r>
          </a:p>
          <a:p>
            <a:pPr marL="687388" lvl="2" indent="-230188">
              <a:spcBef>
                <a:spcPts val="1200"/>
              </a:spcBef>
            </a:pPr>
            <a:r>
              <a:rPr lang="en-US" sz="1600">
                <a:solidFill>
                  <a:srgbClr val="6E7069"/>
                </a:solidFill>
                <a:latin typeface="Courier New" charset="0"/>
              </a:rPr>
              <a:t>public DataSet(Measurer aMeasurer)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{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   sum = 0;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   count = 0;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   maximum = null;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   measurer = aMeasurer; // Measurer instance variable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}</a:t>
            </a:r>
          </a:p>
          <a:p>
            <a:pPr marL="230188" lvl="1" indent="-230188">
              <a:spcBef>
                <a:spcPts val="1200"/>
              </a:spcBef>
              <a:buFont typeface="Arial" charset="0"/>
              <a:buChar char="•"/>
            </a:pPr>
            <a:r>
              <a:rPr lang="en-US" sz="2400"/>
              <a:t>The measurer instance variable carries out the measurements:</a:t>
            </a:r>
          </a:p>
          <a:p>
            <a:pPr marL="687388" lvl="2" indent="-230188">
              <a:spcBef>
                <a:spcPts val="1200"/>
              </a:spcBef>
            </a:pPr>
            <a:r>
              <a:rPr lang="en-US" sz="1600">
                <a:solidFill>
                  <a:srgbClr val="6E7069"/>
                </a:solidFill>
                <a:latin typeface="Courier New" charset="0"/>
              </a:rPr>
              <a:t>public void add(Object x)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{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   sum = sum + </a:t>
            </a:r>
            <a:r>
              <a:rPr lang="en-US" sz="1600">
                <a:solidFill>
                  <a:srgbClr val="0057C1"/>
                </a:solidFill>
                <a:latin typeface="Courier New" charset="0"/>
              </a:rPr>
              <a:t>measurer.measure(x)</a:t>
            </a:r>
            <a:r>
              <a:rPr lang="en-US" sz="1600">
                <a:solidFill>
                  <a:srgbClr val="6E7069"/>
                </a:solidFill>
                <a:latin typeface="Courier New" charset="0"/>
              </a:rPr>
              <a:t>; 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   if (count == 0 || </a:t>
            </a:r>
            <a:r>
              <a:rPr lang="en-US" sz="1600">
                <a:solidFill>
                  <a:srgbClr val="0057C1"/>
                </a:solidFill>
                <a:latin typeface="Courier New" charset="0"/>
              </a:rPr>
              <a:t>measurer.measure(maximum) &lt; measurer.measure(x)</a:t>
            </a:r>
            <a:r>
              <a:rPr lang="en-US" sz="1600">
                <a:solidFill>
                  <a:srgbClr val="6E7069"/>
                </a:solidFill>
                <a:latin typeface="Courier New" charset="0"/>
              </a:rPr>
              <a:t>)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      maximum = x; 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   count++;</a:t>
            </a:r>
          </a:p>
          <a:p>
            <a:pPr marL="687388" lvl="2" indent="-230188"/>
            <a:r>
              <a:rPr lang="en-US" sz="1600">
                <a:solidFill>
                  <a:srgbClr val="6E7069"/>
                </a:solidFill>
                <a:latin typeface="Courier New" charset="0"/>
              </a:rPr>
              <a:t>}</a:t>
            </a:r>
          </a:p>
        </p:txBody>
      </p:sp>
      <p:sp>
        <p:nvSpPr>
          <p:cNvPr id="114690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Callbacks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860425"/>
            <a:ext cx="91440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A specific callback is obtained by implementing the Measurer interface: </a:t>
            </a:r>
          </a:p>
          <a:p>
            <a:pPr marL="228600" indent="-228600">
              <a:spcBef>
                <a:spcPts val="1200"/>
              </a:spcBef>
            </a:pPr>
            <a:r>
              <a:rPr lang="en-US" sz="2400">
                <a:latin typeface="Courier New" charset="0"/>
                <a:cs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public class RectangleMeasurer implements Measurer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{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public double measure(Object anObject)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{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   Rectangle aRectangle = (Rectangle) anObject;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   double area = aRectangle.getWidth() *  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      aRectangle.getHeight();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   return area;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}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}</a:t>
            </a:r>
            <a:r>
              <a:rPr lang="en-US" sz="2000">
                <a:solidFill>
                  <a:srgbClr val="6E7069"/>
                </a:solidFill>
                <a:cs typeface="Courier New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Courier New" charset="0"/>
              </a:rPr>
              <a:t>Must cast from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Object</a:t>
            </a:r>
            <a:r>
              <a:rPr lang="en-US" sz="2400">
                <a:solidFill>
                  <a:srgbClr val="6E7069"/>
                </a:solidFill>
                <a:cs typeface="Courier New" charset="0"/>
              </a:rPr>
              <a:t> </a:t>
            </a:r>
            <a:r>
              <a:rPr lang="en-US" sz="2400">
                <a:cs typeface="Courier New" charset="0"/>
              </a:rPr>
              <a:t>to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Rectangle</a:t>
            </a:r>
            <a:r>
              <a:rPr lang="en-US" sz="2400">
                <a:cs typeface="Courier New" charset="0"/>
              </a:rPr>
              <a:t>: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>
                <a:latin typeface="Courier New" charset="0"/>
                <a:cs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Rectangle aRectangle = (Rectangle) anObject;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 sz="2000">
              <a:latin typeface="Courier New" charset="0"/>
              <a:cs typeface="Courier New" charset="0"/>
            </a:endParaRPr>
          </a:p>
        </p:txBody>
      </p:sp>
      <p:sp>
        <p:nvSpPr>
          <p:cNvPr id="11571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Callbacks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9017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Use </a:t>
            </a:r>
            <a:r>
              <a:rPr lang="en-US" sz="2400" i="1"/>
              <a:t>interface types</a:t>
            </a:r>
            <a:r>
              <a:rPr lang="en-US" sz="2400"/>
              <a:t> to make code more reusable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In Chapter 6, we created a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DataSet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to find the average and maximum of a set of </a:t>
            </a:r>
            <a:r>
              <a:rPr lang="en-US" sz="2400" i="1"/>
              <a:t>numbers</a:t>
            </a:r>
            <a:endParaRPr lang="en-US" sz="2400"/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What if we want to find the average and maximum of a set of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BankAccount</a:t>
            </a:r>
            <a:r>
              <a:rPr lang="en-US" sz="2400"/>
              <a:t> values? </a:t>
            </a:r>
            <a:endParaRPr lang="en-US" sz="2000">
              <a:latin typeface="Courier New" charset="0"/>
            </a:endParaRPr>
          </a:p>
        </p:txBody>
      </p:sp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Algorithm Reuse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Pass measurer to data set constructor: 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Measurer m = new RectangleMeasurer();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DataSet data = new DataSet(m);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data.add(new Rectangle(5, 10, 20, 30));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data.add(new Rectangle(10, 20, 30, 40)); 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	...              </a:t>
            </a:r>
          </a:p>
        </p:txBody>
      </p:sp>
      <p:sp>
        <p:nvSpPr>
          <p:cNvPr id="116738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Callbacks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ChangeArrowheads="1"/>
          </p:cNvSpPr>
          <p:nvPr/>
        </p:nvSpPr>
        <p:spPr bwMode="auto">
          <a:xfrm>
            <a:off x="0" y="925513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/>
              <a:t>Note that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Rectangle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class is decoupled from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Measurer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interface</a:t>
            </a:r>
            <a:endParaRPr lang="en-US"/>
          </a:p>
        </p:txBody>
      </p:sp>
      <p:sp>
        <p:nvSpPr>
          <p:cNvPr id="117762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UML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Diagram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of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solidFill>
                  <a:srgbClr val="6E7069"/>
                </a:solidFill>
                <a:latin typeface="Courier New" charset="0"/>
              </a:rPr>
              <a:t>Measurer</a:t>
            </a:r>
            <a:r>
              <a:rPr lang="en-US" b="1">
                <a:solidFill>
                  <a:srgbClr val="6E7069"/>
                </a:solidFill>
              </a:rPr>
              <a:t> </a:t>
            </a:r>
            <a:r>
              <a:rPr lang="en-US" b="1">
                <a:latin typeface="Lucida Sans" charset="0"/>
              </a:rPr>
              <a:t>Interface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and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Related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Classes</a:t>
            </a:r>
          </a:p>
        </p:txBody>
      </p:sp>
      <p:pic>
        <p:nvPicPr>
          <p:cNvPr id="117763" name="Picture 6" descr="um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82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4"/>
          <p:cNvSpPr>
            <a:spLocks noChangeArrowheads="1"/>
          </p:cNvSpPr>
          <p:nvPr/>
        </p:nvSpPr>
        <p:spPr bwMode="auto">
          <a:xfrm>
            <a:off x="0" y="936625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Describes any class whose objects can measure other objects.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interface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Measurer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Computes the measure of an object.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@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param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anObject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object to be measured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@return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measure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measure(Object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anObject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18786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ch09/measure2/Measurer.java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ChangeArrowheads="1"/>
          </p:cNvSpPr>
          <p:nvPr/>
        </p:nvSpPr>
        <p:spPr bwMode="auto">
          <a:xfrm>
            <a:off x="0" y="904875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java.awt.Rectangle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Objects of this class measure rectangles by area.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RectangleMeasurer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implements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Measurer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measure(Object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anObject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aRectangle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(Rectangle)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anObject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area =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aRectangle.getWidth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 *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aRectangle.getHeight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area;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19810" name="Text Box 6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ch09/measure2/RectangleMeasurer.java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4"/>
          <p:cNvSpPr>
            <a:spLocks noChangeArrowheads="1"/>
          </p:cNvSpPr>
          <p:nvPr/>
        </p:nvSpPr>
        <p:spPr bwMode="auto">
          <a:xfrm>
            <a:off x="0" y="930275"/>
            <a:ext cx="9144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Computes the average of a set of data values.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</a:t>
            </a:r>
            <a:endParaRPr lang="en-US" sz="14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sum;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Object maximum;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count;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Measurer measurer;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Constructs an empty data set with a given measurer.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@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param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aMeasurer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measurer that is used to measure data values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(Measurer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aMeasurer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sum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count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maximum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measurer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aMeasurer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400" dirty="0">
              <a:solidFill>
                <a:srgbClr val="7A9ECD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20834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ch09/measure2/DataSet.java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Times New Roman" charset="0"/>
              </a:rPr>
              <a:t>     </a:t>
            </a:r>
            <a:r>
              <a:rPr lang="en-US" sz="1400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/**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Times New Roman" charset="0"/>
              </a:rPr>
              <a:t>        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Adds a data value to the data set.</a:t>
            </a:r>
            <a:endParaRPr lang="en-US" sz="1400" dirty="0">
              <a:solidFill>
                <a:srgbClr val="0073FF"/>
              </a:solidFill>
              <a:latin typeface="Courier New" charset="0"/>
              <a:cs typeface="Times New Roman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Times New Roman" charset="0"/>
              </a:rPr>
              <a:t>        </a:t>
            </a:r>
            <a:r>
              <a:rPr lang="en-US" sz="1400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@</a:t>
            </a:r>
            <a:r>
              <a:rPr lang="en-US" sz="1400" dirty="0" err="1">
                <a:solidFill>
                  <a:srgbClr val="0073FF"/>
                </a:solidFill>
                <a:latin typeface="Courier New" charset="0"/>
                <a:cs typeface="Times New Roman" charset="0"/>
              </a:rPr>
              <a:t>param</a:t>
            </a:r>
            <a:r>
              <a:rPr lang="en-US" sz="1400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x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a data value</a:t>
            </a:r>
            <a:endParaRPr lang="en-US" sz="1400" dirty="0">
              <a:solidFill>
                <a:srgbClr val="0073FF"/>
              </a:solidFill>
              <a:latin typeface="Courier New" charset="0"/>
              <a:cs typeface="Times New Roman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Times New Roman" charset="0"/>
              </a:rPr>
              <a:t>     </a:t>
            </a:r>
            <a:r>
              <a:rPr lang="en-US" sz="1400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*/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add(Object x)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sum = sum +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measurer.measure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(x);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(count ==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||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measurer.measure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(maximum) &lt;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measurer.measure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(x))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maximum = x;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count++;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Times New Roman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Times New Roman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Times New Roman" charset="0"/>
              </a:rPr>
              <a:t>     </a:t>
            </a:r>
            <a:r>
              <a:rPr lang="en-US" sz="1400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/**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Times New Roman" charset="0"/>
              </a:rPr>
              <a:t>        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Gets the average of the added data.</a:t>
            </a:r>
            <a:endParaRPr lang="en-US" sz="1400" dirty="0">
              <a:solidFill>
                <a:srgbClr val="0073FF"/>
              </a:solidFill>
              <a:latin typeface="Courier New" charset="0"/>
              <a:cs typeface="Times New Roman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Times New Roman" charset="0"/>
              </a:rPr>
              <a:t>        </a:t>
            </a:r>
            <a:r>
              <a:rPr lang="en-US" sz="1400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@return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average or 0 if no data has been added</a:t>
            </a:r>
            <a:endParaRPr lang="en-US" sz="1400" dirty="0">
              <a:solidFill>
                <a:srgbClr val="0073FF"/>
              </a:solidFill>
              <a:latin typeface="Courier New" charset="0"/>
              <a:cs typeface="Times New Roman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Times New Roman" charset="0"/>
              </a:rPr>
              <a:t>     </a:t>
            </a:r>
            <a:r>
              <a:rPr lang="en-US" sz="1400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*/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getAverage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(count ==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else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sum / count;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  <a:endParaRPr lang="en-US" sz="1400" dirty="0">
              <a:solidFill>
                <a:srgbClr val="0073FF"/>
              </a:solidFill>
              <a:latin typeface="Courier New" charset="0"/>
              <a:cs typeface="Times New Roman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Times New Roman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Times New Roman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Times New Roman" charset="0"/>
            </a:endParaRPr>
          </a:p>
        </p:txBody>
      </p:sp>
      <p:sp>
        <p:nvSpPr>
          <p:cNvPr id="121858" name="Text Box 6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ch09/measure2/DataSet.java (cont.)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Gets the largest of the added data.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@return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maximum or 0 if no data has been added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Object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getMaximum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maximum;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ch09/measure2/DataSet.java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4"/>
          <p:cNvSpPr>
            <a:spLocks noChangeArrowheads="1"/>
          </p:cNvSpPr>
          <p:nvPr/>
        </p:nvSpPr>
        <p:spPr bwMode="auto">
          <a:xfrm>
            <a:off x="0" y="885825"/>
            <a:ext cx="914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java.awt.Rectangle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This program demonstrates the use of a Measurer.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DataSetTester2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main(String[]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Measurer m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RectangleMeasurer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data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(m);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data.add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Rectangle(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20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30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data.add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Rectangle(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20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30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40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data.add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Rectangle(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20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30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"Average area: 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data.getAverage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"Expected: 625"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500" dirty="0">
              <a:latin typeface="Courier New" charset="0"/>
              <a:cs typeface="Courier New" charset="0"/>
            </a:endParaRPr>
          </a:p>
        </p:txBody>
      </p:sp>
      <p:sp>
        <p:nvSpPr>
          <p:cNvPr id="123906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ch09/measure2/DataSetTester2.java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 max = (Rectangle)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data.getMaximum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"Maximum area rectangle: 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max);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"Expected: 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+ 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</a:t>
            </a:r>
            <a:r>
              <a:rPr lang="en-US" sz="1600" dirty="0" err="1">
                <a:solidFill>
                  <a:srgbClr val="32E598"/>
                </a:solidFill>
                <a:latin typeface="Courier New" charset="0"/>
                <a:cs typeface="Courier New" charset="0"/>
              </a:rPr>
              <a:t>java.awt.Rectangle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[x=10,y=20,width=30,height=40]"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24930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ch09/measure2/DataSetTester2.java (cont.)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="1"/>
              <a:t>Program Run:</a:t>
            </a:r>
            <a:r>
              <a:rPr lang="en-US"/>
              <a:t> </a:t>
            </a:r>
          </a:p>
          <a:p>
            <a:r>
              <a:rPr lang="en-US" sz="1600">
                <a:solidFill>
                  <a:srgbClr val="6E7069"/>
                </a:solidFill>
                <a:latin typeface="Courier New" charset="0"/>
              </a:rPr>
              <a:t>Average area: 625 </a:t>
            </a:r>
            <a:br>
              <a:rPr lang="en-US" sz="1600">
                <a:solidFill>
                  <a:srgbClr val="6E7069"/>
                </a:solidFill>
                <a:latin typeface="Courier New" charset="0"/>
              </a:rPr>
            </a:br>
            <a:r>
              <a:rPr lang="en-US" sz="1600">
                <a:solidFill>
                  <a:srgbClr val="6E7069"/>
                </a:solidFill>
                <a:latin typeface="Courier New" charset="0"/>
              </a:rPr>
              <a:t>Expected: 625 </a:t>
            </a:r>
            <a:br>
              <a:rPr lang="en-US" sz="1600">
                <a:solidFill>
                  <a:srgbClr val="6E7069"/>
                </a:solidFill>
                <a:latin typeface="Courier New" charset="0"/>
              </a:rPr>
            </a:br>
            <a:r>
              <a:rPr lang="en-US" sz="1600">
                <a:solidFill>
                  <a:srgbClr val="6E7069"/>
                </a:solidFill>
                <a:latin typeface="Courier New" charset="0"/>
              </a:rPr>
              <a:t>Maximum area rectangle:java.awt.Rectangle[x=10,y=20,width=30,height=40] </a:t>
            </a:r>
            <a:br>
              <a:rPr lang="en-US" sz="1600">
                <a:solidFill>
                  <a:srgbClr val="6E7069"/>
                </a:solidFill>
                <a:latin typeface="Courier New" charset="0"/>
              </a:rPr>
            </a:br>
            <a:r>
              <a:rPr lang="en-US" sz="1600">
                <a:solidFill>
                  <a:srgbClr val="6E7069"/>
                </a:solidFill>
                <a:latin typeface="Courier New" charset="0"/>
              </a:rPr>
              <a:t>Expected: java.awt.Rectangle[x=10,y=20,width=30,height=40]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Suppose you want to use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DataSet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class of Section 9.1 to find the longest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String</a:t>
            </a:r>
            <a:r>
              <a:rPr lang="en-US" sz="2400"/>
              <a:t> from a set of inputs. Why can</a:t>
            </a:r>
            <a:r>
              <a:rPr lang="ja-JP" altLang="en-US" sz="2400"/>
              <a:t>’</a:t>
            </a:r>
            <a:r>
              <a:rPr lang="en-US" altLang="ja-JP" sz="2400"/>
              <a:t>t this work?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String</a:t>
            </a:r>
            <a:r>
              <a:rPr lang="en-US" sz="2400"/>
              <a:t> class doesn</a:t>
            </a:r>
            <a:r>
              <a:rPr lang="ja-JP" altLang="en-US" sz="2400"/>
              <a:t>’</a:t>
            </a:r>
            <a:r>
              <a:rPr lang="en-US" altLang="ja-JP" sz="2400"/>
              <a:t>t implement the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</a:rPr>
              <a:t>Measurable</a:t>
            </a:r>
            <a:r>
              <a:rPr lang="en-US" altLang="ja-JP" sz="2400"/>
              <a:t> interface.</a:t>
            </a:r>
            <a:endParaRPr lang="en-US" sz="2400"/>
          </a:p>
        </p:txBody>
      </p:sp>
      <p:sp>
        <p:nvSpPr>
          <p:cNvPr id="12595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Self Check 9.8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>
                <a:solidFill>
                  <a:srgbClr val="6E7069"/>
                </a:solidFill>
                <a:latin typeface="Courier New" charset="0"/>
              </a:rPr>
              <a:t>public class DataSet // Modified for BankAccount objects {</a:t>
            </a:r>
          </a:p>
          <a:p>
            <a:pPr marL="228600" indent="-228600"/>
            <a:r>
              <a:rPr lang="en-US">
                <a:solidFill>
                  <a:srgbClr val="6E7069"/>
                </a:solidFill>
                <a:latin typeface="Courier New" charset="0"/>
              </a:rPr>
              <a:t>   private double sum;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private 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BankAccount</a:t>
            </a:r>
            <a:r>
              <a:rPr lang="en-US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maximum;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private int count; 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...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public void add(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BankAccount</a:t>
            </a:r>
            <a:r>
              <a:rPr lang="en-US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x)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{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sum = sum + x.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getBalance()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if (count == 0 || maximum.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getBalance()</a:t>
            </a:r>
            <a:r>
              <a:rPr lang="en-US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&lt; x.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getBalance()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)</a:t>
            </a:r>
          </a:p>
          <a:p>
            <a:pPr marL="228600" indent="-228600"/>
            <a:r>
              <a:rPr lang="en-US">
                <a:solidFill>
                  <a:srgbClr val="6E7069"/>
                </a:solidFill>
                <a:latin typeface="Courier New" charset="0"/>
              </a:rPr>
              <a:t>         maximum = x;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count++;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}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/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public 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BankAccount</a:t>
            </a:r>
            <a:r>
              <a:rPr lang="en-US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getMaximum()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{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return maximum;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}</a:t>
            </a:r>
          </a:p>
          <a:p>
            <a:pPr marL="228600" indent="-228600"/>
            <a:r>
              <a:rPr lang="en-US">
                <a:solidFill>
                  <a:srgbClr val="6E7069"/>
                </a:solidFill>
                <a:latin typeface="Courier New" charset="0"/>
              </a:rPr>
              <a:t>}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Algorithm Reuse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How can you use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DataSet</a:t>
            </a:r>
            <a:r>
              <a:rPr lang="en-US" sz="2400"/>
              <a:t> class of this section to find the longest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String</a:t>
            </a:r>
            <a:r>
              <a:rPr lang="en-US" sz="2400"/>
              <a:t> from a set of inputs?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Implement a class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StringMeasurer</a:t>
            </a:r>
            <a:r>
              <a:rPr lang="en-US" sz="2400"/>
              <a:t> that implements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Measurer</a:t>
            </a:r>
            <a:r>
              <a:rPr lang="en-US" sz="2400"/>
              <a:t> interface.</a:t>
            </a:r>
          </a:p>
        </p:txBody>
      </p:sp>
      <p:sp>
        <p:nvSpPr>
          <p:cNvPr id="126978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Self Check 9.9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does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measure</a:t>
            </a:r>
            <a:r>
              <a:rPr lang="en-US" sz="2400"/>
              <a:t> method of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Measurer</a:t>
            </a:r>
            <a:r>
              <a:rPr lang="en-US" sz="2400"/>
              <a:t> interface have one more parameter than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getMeasure</a:t>
            </a:r>
            <a:r>
              <a:rPr lang="en-US" sz="2400"/>
              <a:t> method of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Measurable</a:t>
            </a:r>
            <a:r>
              <a:rPr lang="en-US" sz="2400"/>
              <a:t> interface?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A measurer measures an object, whereas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getMeasure</a:t>
            </a:r>
            <a:r>
              <a:rPr lang="en-US" sz="2400"/>
              <a:t> measures </a:t>
            </a:r>
            <a:r>
              <a:rPr lang="ja-JP" altLang="en-US" sz="2400"/>
              <a:t>“</a:t>
            </a:r>
            <a:r>
              <a:rPr lang="en-US" altLang="ja-JP" sz="2400"/>
              <a:t>itself</a:t>
            </a:r>
            <a:r>
              <a:rPr lang="ja-JP" altLang="en-US" sz="2400"/>
              <a:t>”</a:t>
            </a:r>
            <a:r>
              <a:rPr lang="en-US" altLang="ja-JP" sz="2400"/>
              <a:t>, that is, the implicit parameter. </a:t>
            </a:r>
            <a:endParaRPr lang="en-US" sz="2400"/>
          </a:p>
        </p:txBody>
      </p:sp>
      <p:sp>
        <p:nvSpPr>
          <p:cNvPr id="128002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Self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Check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9.10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884238"/>
            <a:ext cx="8763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 </a:t>
            </a:r>
            <a:r>
              <a:rPr lang="en-US" sz="2400">
                <a:cs typeface="Arial" charset="0"/>
              </a:rPr>
              <a:t>Trivial class can be declared inside a method:</a:t>
            </a:r>
          </a:p>
          <a:p>
            <a:pPr marL="685800" lvl="1" indent="-228600">
              <a:spcBef>
                <a:spcPts val="1200"/>
              </a:spcBef>
            </a:pP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public class DataSetTester3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{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public static void main(String[] args)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{</a:t>
            </a:r>
          </a:p>
          <a:p>
            <a:pPr marL="685800" lvl="1" indent="-228600"/>
            <a:r>
              <a:rPr lang="en-US" sz="2000" b="1">
                <a:solidFill>
                  <a:srgbClr val="0057C1"/>
                </a:solidFill>
                <a:latin typeface="Courier New" charset="0"/>
                <a:cs typeface="Arial" charset="0"/>
              </a:rPr>
              <a:t>      </a:t>
            </a:r>
            <a:r>
              <a:rPr lang="en-US" sz="2000">
                <a:solidFill>
                  <a:srgbClr val="0057C1"/>
                </a:solidFill>
                <a:latin typeface="Courier New" charset="0"/>
                <a:cs typeface="Arial" charset="0"/>
              </a:rPr>
              <a:t>class RectangleMeasurer implements Measurer</a:t>
            </a:r>
          </a:p>
          <a:p>
            <a:pPr marL="685800" lvl="1" indent="-228600"/>
            <a:r>
              <a:rPr lang="en-US" sz="2000">
                <a:solidFill>
                  <a:srgbClr val="0057C1"/>
                </a:solidFill>
                <a:latin typeface="Courier New" charset="0"/>
                <a:cs typeface="Arial" charset="0"/>
              </a:rPr>
              <a:t>      {</a:t>
            </a:r>
          </a:p>
          <a:p>
            <a:pPr marL="685800" lvl="1" indent="-228600"/>
            <a:r>
              <a:rPr lang="en-US" sz="2000">
                <a:solidFill>
                  <a:srgbClr val="0057C1"/>
                </a:solidFill>
                <a:latin typeface="Courier New" charset="0"/>
                <a:cs typeface="Arial" charset="0"/>
              </a:rPr>
              <a:t>         ...</a:t>
            </a:r>
          </a:p>
          <a:p>
            <a:pPr marL="685800" lvl="1" indent="-228600"/>
            <a:r>
              <a:rPr lang="en-US" sz="2000">
                <a:solidFill>
                  <a:srgbClr val="0057C1"/>
                </a:solidFill>
                <a:latin typeface="Courier New" charset="0"/>
                <a:cs typeface="Arial" charset="0"/>
              </a:rPr>
              <a:t>      }</a:t>
            </a:r>
          </a:p>
          <a:p>
            <a:pPr marL="685800" lvl="1" indent="-228600"/>
            <a:r>
              <a:rPr lang="en-US" sz="2000" b="1">
                <a:solidFill>
                  <a:srgbClr val="6E7069"/>
                </a:solidFill>
                <a:latin typeface="Courier New" charset="0"/>
                <a:cs typeface="Arial" charset="0"/>
              </a:rPr>
              <a:t>      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Measurer m = new RectangleMeasurer();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   DataSet data = new DataSet(m);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   ...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}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} </a:t>
            </a:r>
          </a:p>
        </p:txBody>
      </p:sp>
      <p:sp>
        <p:nvSpPr>
          <p:cNvPr id="129026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Inner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Classes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890588"/>
            <a:ext cx="87630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If inner class is declared inside an enclosing class, but outside its methods, it is available to all methods of enclosing class:</a:t>
            </a:r>
          </a:p>
          <a:p>
            <a:pPr marL="685800" lvl="1" indent="-228600">
              <a:spcBef>
                <a:spcPts val="1200"/>
              </a:spcBef>
            </a:pP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public class DataSetTester3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{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2000">
                <a:solidFill>
                  <a:srgbClr val="0057C1"/>
                </a:solidFill>
                <a:latin typeface="Courier New" charset="0"/>
                <a:cs typeface="Courier New" charset="0"/>
              </a:rPr>
              <a:t>class RectangleMeasurer implements Measurer</a:t>
            </a:r>
          </a:p>
          <a:p>
            <a:pPr marL="685800" lvl="1" indent="-228600"/>
            <a:r>
              <a:rPr lang="en-US" sz="2000">
                <a:solidFill>
                  <a:srgbClr val="0057C1"/>
                </a:solidFill>
                <a:latin typeface="Courier New" charset="0"/>
                <a:cs typeface="Courier New" charset="0"/>
              </a:rPr>
              <a:t>   {</a:t>
            </a:r>
          </a:p>
          <a:p>
            <a:pPr marL="685800" lvl="1" indent="-228600"/>
            <a:r>
              <a:rPr lang="en-US" sz="2000">
                <a:solidFill>
                  <a:srgbClr val="0057C1"/>
                </a:solidFill>
                <a:latin typeface="Courier New" charset="0"/>
                <a:cs typeface="Courier New" charset="0"/>
              </a:rPr>
              <a:t>      . . .</a:t>
            </a:r>
          </a:p>
          <a:p>
            <a:pPr marL="685800" lvl="1" indent="-228600"/>
            <a:r>
              <a:rPr lang="en-US" sz="2000">
                <a:solidFill>
                  <a:srgbClr val="0057C1"/>
                </a:solidFill>
                <a:latin typeface="Courier New" charset="0"/>
                <a:cs typeface="Courier New" charset="0"/>
              </a:rPr>
              <a:t>   }</a:t>
            </a:r>
          </a:p>
          <a:p>
            <a:pPr marL="685800" lvl="1" indent="-228600"/>
            <a:endParaRPr lang="en-US" sz="2000">
              <a:solidFill>
                <a:srgbClr val="6E7069"/>
              </a:solidFill>
              <a:latin typeface="Courier New" charset="0"/>
              <a:cs typeface="Courier New" charset="0"/>
            </a:endParaRP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public static void main(String[] args)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{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   Measurer m = new RectangleMeasurer();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   DataSet data = new DataSet(m);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   . . .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   }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130050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Inner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Classes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990600"/>
            <a:ext cx="876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Compiler turns an inner class into a regular class file: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sz="2000">
                <a:solidFill>
                  <a:srgbClr val="6E7069"/>
                </a:solidFill>
                <a:latin typeface="Courier New" charset="0"/>
              </a:rPr>
              <a:t>DataSetTester$1$RectangleMeasurer.class </a:t>
            </a:r>
          </a:p>
        </p:txBody>
      </p:sp>
      <p:sp>
        <p:nvSpPr>
          <p:cNvPr id="13107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Inner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Classes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4"/>
          <p:cNvSpPr>
            <a:spLocks noChangeArrowheads="1"/>
          </p:cNvSpPr>
          <p:nvPr/>
        </p:nvSpPr>
        <p:spPr bwMode="auto">
          <a:xfrm>
            <a:off x="76200" y="931863"/>
            <a:ext cx="90678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java.awt.Rectangle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This program demonstrates the use of an inner class.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DataSetTester3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main(String[]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RectangleMeasurer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implements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Measurer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measure(Object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anObject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aRectangle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= (Rectangle)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anObject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area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aRectangle.getWidth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 *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aRectangle.getHeight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area;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Measurer m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RectangleMeasurer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data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DataSet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(m);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500" dirty="0">
              <a:latin typeface="Courier New" charset="0"/>
              <a:cs typeface="Courier New" charset="0"/>
            </a:endParaRPr>
          </a:p>
        </p:txBody>
      </p:sp>
      <p:sp>
        <p:nvSpPr>
          <p:cNvPr id="132098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ch09/measure3/DataSetTester3.java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data.add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Rectangle(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20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30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data.add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Rectangle(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20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30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40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data.add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Rectangle(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20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30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"Average area: 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data.getAverage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"Expected: 625"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 max = (Rectangle)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data.getMaximum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"Maximum area rectangle: 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max);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"Expected: 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+ 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</a:t>
            </a:r>
            <a:r>
              <a:rPr lang="en-US" sz="1600" dirty="0" err="1">
                <a:solidFill>
                  <a:srgbClr val="32E598"/>
                </a:solidFill>
                <a:latin typeface="Courier New" charset="0"/>
                <a:cs typeface="Courier New" charset="0"/>
              </a:rPr>
              <a:t>java.awt.Rectangle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[x=10,y=20,width=30,height=40]"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33122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ch09/measure3/DataSetTester3.java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would you use an </a:t>
            </a:r>
            <a:r>
              <a:rPr lang="en-US" sz="2400">
                <a:cs typeface="Arial" charset="0"/>
              </a:rPr>
              <a:t>inner class instead of a regular class? </a:t>
            </a:r>
          </a:p>
          <a:p>
            <a:pPr lvl="1">
              <a:spcBef>
                <a:spcPct val="50000"/>
              </a:spcBef>
            </a:pPr>
            <a:r>
              <a:rPr lang="en-US" sz="2400" b="1">
                <a:cs typeface="Arial" charset="0"/>
              </a:rPr>
              <a:t>Answer:</a:t>
            </a:r>
            <a:r>
              <a:rPr lang="en-US" sz="2400">
                <a:cs typeface="Arial" charset="0"/>
              </a:rPr>
              <a:t> Inner classes are convenient for insignificant classes. Also, their methods can access variables and fields from the surrounding scope.</a:t>
            </a:r>
          </a:p>
        </p:txBody>
      </p:sp>
      <p:sp>
        <p:nvSpPr>
          <p:cNvPr id="134146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How many class files are produced when you compile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DataSetTester3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program?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Four: </a:t>
            </a:r>
            <a:r>
              <a:rPr lang="en-US" sz="2400">
                <a:cs typeface="Arial" charset="0"/>
              </a:rPr>
              <a:t>one for the outer class, one for the inner class, and two for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Arial" charset="0"/>
              </a:rPr>
              <a:t>DataSet</a:t>
            </a:r>
            <a:r>
              <a:rPr lang="en-US" sz="2400">
                <a:cs typeface="Arial" charset="0"/>
              </a:rPr>
              <a:t> and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Arial" charset="0"/>
              </a:rPr>
              <a:t>Measurer</a:t>
            </a:r>
            <a:r>
              <a:rPr lang="en-US" sz="2400">
                <a:cs typeface="Arial" charset="0"/>
              </a:rPr>
              <a:t> classes. </a:t>
            </a:r>
          </a:p>
        </p:txBody>
      </p:sp>
      <p:sp>
        <p:nvSpPr>
          <p:cNvPr id="135170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Operating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Systems</a:t>
            </a:r>
          </a:p>
        </p:txBody>
      </p:sp>
      <p:pic>
        <p:nvPicPr>
          <p:cNvPr id="136194" name="Picture 5" descr="lin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75438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ChangeArrowheads="1"/>
          </p:cNvSpPr>
          <p:nvPr/>
        </p:nvSpPr>
        <p:spPr bwMode="auto">
          <a:xfrm>
            <a:off x="0" y="923925"/>
            <a:ext cx="8763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/>
              <a:t>Or suppose we wanted to find the coin with the highest value among a set of coins. We would need to modify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DataSet</a:t>
            </a:r>
            <a:r>
              <a:rPr lang="en-US" sz="2400">
                <a:solidFill>
                  <a:srgbClr val="333333"/>
                </a:solidFill>
              </a:rPr>
              <a:t> </a:t>
            </a:r>
            <a:r>
              <a:rPr lang="en-US" sz="2400"/>
              <a:t>class again: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public class DataSet // Modified for Coin objects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{</a:t>
            </a:r>
          </a:p>
          <a:p>
            <a:r>
              <a:rPr lang="en-US">
                <a:solidFill>
                  <a:srgbClr val="6E7069"/>
                </a:solidFill>
                <a:latin typeface="Courier New" charset="0"/>
              </a:rPr>
              <a:t>   private double sum;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private 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Coin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maximum;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private int count;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...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public void add(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Coin</a:t>
            </a:r>
            <a:r>
              <a:rPr lang="en-US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x)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{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  sum = sum + x.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getValue()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  if (count == 0 || maximum.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getValue()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 &lt;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     x.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getValue()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) maximum = x;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  count++;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}</a:t>
            </a:r>
          </a:p>
        </p:txBody>
      </p:sp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Algorithm Reuse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Big Java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884238"/>
            <a:ext cx="91440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Want to test a class before the entire program has been completed 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mock object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provides the same services as another object, but in a simplified manner </a:t>
            </a:r>
          </a:p>
          <a:p>
            <a:r>
              <a:rPr lang="en-US" sz="2400" b="1">
                <a:latin typeface="Arial" charset="0"/>
                <a:ea typeface="ＭＳ Ｐゴシック" charset="0"/>
                <a:cs typeface="ＭＳ Ｐゴシック" charset="0"/>
              </a:rPr>
              <a:t>Example: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a grade book application, </a:t>
            </a:r>
            <a:r>
              <a:rPr lang="en-US" sz="24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GradingProgram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manages quiz scores using class </a:t>
            </a:r>
            <a:r>
              <a:rPr lang="en-US" sz="24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GradeBook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with methods:</a:t>
            </a:r>
          </a:p>
          <a:p>
            <a:pPr lvl="1">
              <a:buFontTx/>
              <a:buNone/>
            </a:pPr>
            <a:r>
              <a:rPr lang="en-US" sz="20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public void addScore(int studentId, double score)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public double getAverageScore(int studentId)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public void save(String filename) 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Want to test </a:t>
            </a:r>
            <a:r>
              <a:rPr lang="en-US" sz="24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GradingProgram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without having a fully functional </a:t>
            </a:r>
            <a:r>
              <a:rPr lang="en-US" sz="24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GradeBook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class </a:t>
            </a:r>
          </a:p>
          <a:p>
            <a:pPr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Mock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Objects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Big Java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990600"/>
            <a:ext cx="8229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Declare an interface type with the same methods that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GradeBook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class provides </a:t>
            </a:r>
          </a:p>
          <a:p>
            <a:pPr lvl="1">
              <a:buFont typeface="Arial" charset="0"/>
              <a:buChar char="•"/>
            </a:pPr>
            <a:r>
              <a:rPr lang="en-US" sz="2000" i="1">
                <a:latin typeface="Arial" charset="0"/>
                <a:ea typeface="ＭＳ Ｐゴシック" charset="0"/>
              </a:rPr>
              <a:t>Convention: use the letter </a:t>
            </a:r>
            <a:r>
              <a:rPr lang="en-US" sz="2000" i="1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I </a:t>
            </a:r>
            <a:r>
              <a:rPr lang="en-US" sz="2000" i="1">
                <a:latin typeface="Arial" charset="0"/>
                <a:ea typeface="ＭＳ Ｐゴシック" charset="0"/>
              </a:rPr>
              <a:t>as a prefix for the interface name:</a:t>
            </a:r>
          </a:p>
          <a:p>
            <a:pPr lvl="2">
              <a:buFontTx/>
              <a:buNone/>
            </a:pPr>
            <a:r>
              <a:rPr lang="en-US" sz="20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public interface IGradeBook</a:t>
            </a:r>
          </a:p>
          <a:p>
            <a:pPr lvl="2">
              <a:buFontTx/>
              <a:buNone/>
            </a:pPr>
            <a:r>
              <a:rPr lang="en-US" sz="20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 lvl="2">
              <a:buFontTx/>
              <a:buNone/>
            </a:pPr>
            <a:r>
              <a:rPr lang="en-US" sz="20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void addScore(int studentId, double score);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double getAverageScore(int studentId);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void save(String filename);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. . .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GradingProgram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class should </a:t>
            </a:r>
            <a:r>
              <a:rPr lang="en-US" sz="2400" i="1">
                <a:latin typeface="Arial" charset="0"/>
                <a:ea typeface="ＭＳ Ｐゴシック" charset="0"/>
                <a:cs typeface="ＭＳ Ｐゴシック" charset="0"/>
              </a:rPr>
              <a:t>only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use this interface, never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GradeBook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class which implements this interface </a:t>
            </a: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8243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Mock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Objects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Big Java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Meanwhile, provide a simplified mock implementation, restricted to the case of one student and without saving functionality:</a:t>
            </a:r>
          </a:p>
          <a:p>
            <a:pPr lvl="1"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public class MockGradeBook implements IGradeBook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private ArrayList&lt;Double&gt; scores;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public void addScore(int studentId, double score)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{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   // Ignore studentId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   scores.add(score);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}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double getAverageScore(int studentId)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{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   double total = 0;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   for (double x : scores) { total = total + x; }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   return total / scores.size();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}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void save(String filename)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{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   // Do nothing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}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   . . .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</p:txBody>
      </p:sp>
      <p:sp>
        <p:nvSpPr>
          <p:cNvPr id="139267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Mock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Objects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Big Java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9144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Now construct an instance of </a:t>
            </a:r>
            <a:r>
              <a:rPr lang="en-US" sz="24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MockGradeBook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and use it immediately to test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GradingProgram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class 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When you are ready to test the actual class, simply use a </a:t>
            </a:r>
            <a:r>
              <a:rPr lang="en-US" sz="2400">
                <a:solidFill>
                  <a:srgbClr val="6E7069"/>
                </a:solidFill>
                <a:latin typeface="Courier New" charset="0"/>
                <a:ea typeface="ＭＳ Ｐゴシック" charset="0"/>
                <a:cs typeface="Courier New" charset="0"/>
              </a:rPr>
              <a:t>GradeBook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 instance instead 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Don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t erase the mock class — it will still come in handy for regression testing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Mock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b="1">
                <a:latin typeface="Lucida Sans" charset="0"/>
              </a:rPr>
              <a:t>Objects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925513"/>
            <a:ext cx="91440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is it necessary that the real class and the mock class implement the same interface type?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You want to implement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GradingProgram </a:t>
            </a:r>
            <a:r>
              <a:rPr lang="en-US" sz="2400">
                <a:cs typeface="Courier New" charset="0"/>
              </a:rPr>
              <a:t>class in terms of that interface so that it doesn</a:t>
            </a:r>
            <a:r>
              <a:rPr lang="ja-JP" altLang="en-US" sz="2400">
                <a:cs typeface="Courier New" charset="0"/>
              </a:rPr>
              <a:t>’</a:t>
            </a:r>
            <a:r>
              <a:rPr lang="en-US" altLang="ja-JP" sz="2400">
                <a:cs typeface="Courier New" charset="0"/>
              </a:rPr>
              <a:t>t have to change when you switch between the mock class and the actual class. </a:t>
            </a:r>
            <a:endParaRPr lang="en-US" sz="2400">
              <a:cs typeface="Courier New" charset="0"/>
            </a:endParaRPr>
          </a:p>
        </p:txBody>
      </p:sp>
      <p:sp>
        <p:nvSpPr>
          <p:cNvPr id="14131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is the technique of mock objects particularly effective when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GradeBook</a:t>
            </a:r>
            <a:r>
              <a:rPr lang="en-US" sz="2400">
                <a:cs typeface="Courier New" charset="0"/>
              </a:rPr>
              <a:t> and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GradingProgram</a:t>
            </a:r>
            <a:r>
              <a:rPr lang="en-US" sz="2400">
                <a:cs typeface="Courier New" charset="0"/>
              </a:rPr>
              <a:t> class are developed by two programmers? </a:t>
            </a:r>
          </a:p>
          <a:p>
            <a:pPr lvl="1">
              <a:spcBef>
                <a:spcPct val="50000"/>
              </a:spcBef>
            </a:pPr>
            <a:r>
              <a:rPr lang="en-US" sz="2400" b="1">
                <a:cs typeface="Courier New" charset="0"/>
              </a:rPr>
              <a:t>Answer:</a:t>
            </a:r>
            <a:r>
              <a:rPr lang="en-US" sz="2400">
                <a:cs typeface="Courier New" charset="0"/>
              </a:rPr>
              <a:t> Because the developer of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GradingProgram</a:t>
            </a:r>
            <a:r>
              <a:rPr lang="en-US" sz="2400">
                <a:cs typeface="Courier New" charset="0"/>
              </a:rPr>
              <a:t> doesn</a:t>
            </a:r>
            <a:r>
              <a:rPr lang="ja-JP" altLang="en-US" sz="2400">
                <a:cs typeface="Courier New" charset="0"/>
              </a:rPr>
              <a:t>’</a:t>
            </a:r>
            <a:r>
              <a:rPr lang="en-US" altLang="ja-JP" sz="2400">
                <a:cs typeface="Courier New" charset="0"/>
              </a:rPr>
              <a:t>t have to wait for the </a:t>
            </a:r>
            <a:r>
              <a:rPr lang="en-US" altLang="ja-JP" sz="2400">
                <a:solidFill>
                  <a:srgbClr val="6E7069"/>
                </a:solidFill>
                <a:latin typeface="Courier New" charset="0"/>
                <a:cs typeface="Courier New" charset="0"/>
              </a:rPr>
              <a:t>GradeBook</a:t>
            </a:r>
            <a:r>
              <a:rPr lang="en-US" altLang="ja-JP" sz="2400">
                <a:cs typeface="Courier New" charset="0"/>
              </a:rPr>
              <a:t> class to be complete. </a:t>
            </a:r>
            <a:endParaRPr lang="en-US" sz="2400">
              <a:cs typeface="Courier New" charset="0"/>
            </a:endParaRPr>
          </a:p>
        </p:txBody>
      </p:sp>
      <p:sp>
        <p:nvSpPr>
          <p:cNvPr id="142338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47625" y="890588"/>
            <a:ext cx="90963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User interface </a:t>
            </a:r>
            <a:r>
              <a:rPr lang="en-US" sz="2400" i="1"/>
              <a:t>events</a:t>
            </a:r>
            <a:r>
              <a:rPr lang="en-US" sz="2400"/>
              <a:t> include key presses, mouse moves, button clicks, and so on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Most programs don</a:t>
            </a:r>
            <a:r>
              <a:rPr lang="ja-JP" altLang="en-US" sz="2400"/>
              <a:t>’</a:t>
            </a:r>
            <a:r>
              <a:rPr lang="en-US" altLang="ja-JP" sz="2400"/>
              <a:t>t want to be flooded by boring events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A program can indicate that it only cares about certain specific events</a:t>
            </a:r>
          </a:p>
        </p:txBody>
      </p:sp>
      <p:sp>
        <p:nvSpPr>
          <p:cNvPr id="143362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Events, Event Sources, and Event Listeners</a:t>
            </a:r>
          </a:p>
        </p:txBody>
      </p:sp>
      <p:sp>
        <p:nvSpPr>
          <p:cNvPr id="1433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47625" y="855663"/>
            <a:ext cx="909637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 b="1"/>
              <a:t>Event listener: </a:t>
            </a:r>
          </a:p>
          <a:p>
            <a:pPr marL="685800" lvl="1" indent="-228600">
              <a:spcBef>
                <a:spcPts val="1200"/>
              </a:spcBef>
              <a:buFontTx/>
              <a:buChar char="•"/>
            </a:pPr>
            <a:r>
              <a:rPr lang="en-US" sz="2000" i="1"/>
              <a:t>Notified when event happens </a:t>
            </a:r>
          </a:p>
          <a:p>
            <a:pPr marL="685800" lvl="1" indent="-228600">
              <a:spcBef>
                <a:spcPts val="1200"/>
              </a:spcBef>
              <a:buFontTx/>
              <a:buChar char="•"/>
            </a:pPr>
            <a:r>
              <a:rPr lang="en-US" sz="2000" i="1"/>
              <a:t>Belongs to a class that is provided by the application programmer </a:t>
            </a:r>
          </a:p>
          <a:p>
            <a:pPr marL="685800" lvl="1" indent="-228600">
              <a:spcBef>
                <a:spcPts val="1200"/>
              </a:spcBef>
              <a:buFontTx/>
              <a:buChar char="•"/>
            </a:pPr>
            <a:r>
              <a:rPr lang="en-US" sz="2000" i="1"/>
              <a:t>Its methods describe the actions to be taken when an event occurs </a:t>
            </a:r>
          </a:p>
          <a:p>
            <a:pPr marL="685800" lvl="1" indent="-228600">
              <a:spcBef>
                <a:spcPts val="1200"/>
              </a:spcBef>
              <a:buFontTx/>
              <a:buChar char="•"/>
            </a:pPr>
            <a:r>
              <a:rPr lang="en-US" sz="2000" i="1"/>
              <a:t>A program indicates which events it needs to receive by installing event listener objects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 b="1"/>
              <a:t>Event source: </a:t>
            </a:r>
          </a:p>
          <a:p>
            <a:pPr marL="685800" lvl="1" indent="-228600">
              <a:spcBef>
                <a:spcPts val="1200"/>
              </a:spcBef>
              <a:buFontTx/>
              <a:buChar char="•"/>
            </a:pPr>
            <a:r>
              <a:rPr lang="en-US" sz="2000" i="1"/>
              <a:t>User interface component that generates a particular event</a:t>
            </a:r>
          </a:p>
          <a:p>
            <a:pPr marL="685800" lvl="1" indent="-228600">
              <a:spcBef>
                <a:spcPts val="1200"/>
              </a:spcBef>
              <a:buFontTx/>
              <a:buChar char="•"/>
            </a:pPr>
            <a:r>
              <a:rPr lang="en-US" sz="2000" i="1"/>
              <a:t>Add an event listener object to the appropriate event source</a:t>
            </a:r>
          </a:p>
          <a:p>
            <a:pPr marL="685800" lvl="1" indent="-228600">
              <a:spcBef>
                <a:spcPts val="1200"/>
              </a:spcBef>
              <a:buFontTx/>
              <a:buChar char="•"/>
            </a:pPr>
            <a:r>
              <a:rPr lang="en-US" sz="2000" i="1"/>
              <a:t>When an event occurs, the event source notifies all event listeners </a:t>
            </a:r>
          </a:p>
        </p:txBody>
      </p:sp>
      <p:sp>
        <p:nvSpPr>
          <p:cNvPr id="144387" name="Text Box 4"/>
          <p:cNvSpPr txBox="1">
            <a:spLocks noChangeArrowheads="1"/>
          </p:cNvSpPr>
          <p:nvPr/>
        </p:nvSpPr>
        <p:spPr bwMode="auto">
          <a:xfrm>
            <a:off x="0" y="3048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Events, Event Sources, and Event Listeners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 Example: A program that prints a message whenever a button is clicked:</a:t>
            </a:r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0" y="3048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Events, Event Sources, and Event Listeners</a:t>
            </a:r>
          </a:p>
        </p:txBody>
      </p:sp>
      <p:sp>
        <p:nvSpPr>
          <p:cNvPr id="145412" name="Text Box 5"/>
          <p:cNvSpPr txBox="1">
            <a:spLocks noChangeArrowheads="1"/>
          </p:cNvSpPr>
          <p:nvPr/>
        </p:nvSpPr>
        <p:spPr bwMode="auto">
          <a:xfrm>
            <a:off x="7086600" y="5791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145413" name="Picture 7" descr="action_liste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68580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Use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JButton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components for buttons; attach an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ActionListener</a:t>
            </a:r>
            <a:r>
              <a:rPr lang="en-US" sz="2400"/>
              <a:t> to each button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ActionListener</a:t>
            </a:r>
            <a:r>
              <a:rPr lang="en-US" sz="2000">
                <a:latin typeface="Courier New" charset="0"/>
              </a:rPr>
              <a:t> </a:t>
            </a:r>
            <a:r>
              <a:rPr lang="en-US" sz="2400"/>
              <a:t>interface:</a:t>
            </a:r>
          </a:p>
          <a:p>
            <a:pPr marL="228600" indent="-228600"/>
            <a:r>
              <a:rPr lang="en-US" sz="2000">
                <a:latin typeface="Courier New" charset="0"/>
              </a:rPr>
              <a:t>	</a:t>
            </a:r>
            <a:r>
              <a:rPr lang="en-US" sz="2400">
                <a:cs typeface="Arial" charset="0"/>
              </a:rPr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public interface ActionListener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400">
                <a:solidFill>
                  <a:srgbClr val="6E7069"/>
                </a:solidFill>
                <a:cs typeface="Arial" charset="0"/>
              </a:rPr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{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400">
                <a:solidFill>
                  <a:srgbClr val="6E7069"/>
                </a:solidFill>
                <a:cs typeface="Arial" charset="0"/>
              </a:rPr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void actionPerformed(ActionEvent event);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400">
                <a:solidFill>
                  <a:srgbClr val="6E7069"/>
                </a:solidFill>
                <a:cs typeface="Arial" charset="0"/>
              </a:rPr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}</a:t>
            </a:r>
            <a:r>
              <a:rPr lang="en-US" sz="2000">
                <a:solidFill>
                  <a:srgbClr val="6E7069"/>
                </a:solidFill>
                <a:cs typeface="Arial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Arial" charset="0"/>
              </a:rPr>
              <a:t> Need to supply a </a:t>
            </a:r>
            <a:r>
              <a:rPr lang="en-US" sz="2000">
                <a:cs typeface="Arial" charset="0"/>
              </a:rPr>
              <a:t>class</a:t>
            </a:r>
            <a:r>
              <a:rPr lang="en-US" sz="2400">
                <a:cs typeface="Arial" charset="0"/>
              </a:rPr>
              <a:t> whose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Arial" charset="0"/>
              </a:rPr>
              <a:t>actionPerformed</a:t>
            </a:r>
            <a:r>
              <a:rPr lang="en-US" sz="2400">
                <a:latin typeface="Courier New" charset="0"/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method</a:t>
            </a:r>
            <a:r>
              <a:rPr lang="en-US" sz="2400">
                <a:latin typeface="Courier New" charset="0"/>
                <a:cs typeface="Arial" charset="0"/>
              </a:rPr>
              <a:t>  </a:t>
            </a:r>
            <a:br>
              <a:rPr lang="en-US" sz="2400">
                <a:latin typeface="Courier New" charset="0"/>
                <a:cs typeface="Arial" charset="0"/>
              </a:rPr>
            </a:br>
            <a:r>
              <a:rPr lang="en-US" sz="2400">
                <a:cs typeface="Arial" charset="0"/>
              </a:rPr>
              <a:t> contains instructions to be executed when button is clicked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Arial" charset="0"/>
              </a:rPr>
              <a:t>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Arial" charset="0"/>
              </a:rPr>
              <a:t>event</a:t>
            </a:r>
            <a:r>
              <a:rPr lang="en-US" sz="2400">
                <a:latin typeface="Courier New" charset="0"/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parameter contains details about the event, such as the 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time at which it occurred </a:t>
            </a:r>
          </a:p>
        </p:txBody>
      </p:sp>
      <p:sp>
        <p:nvSpPr>
          <p:cNvPr id="146435" name="Text Box 4"/>
          <p:cNvSpPr txBox="1">
            <a:spLocks noChangeArrowheads="1"/>
          </p:cNvSpPr>
          <p:nvPr/>
        </p:nvSpPr>
        <p:spPr bwMode="auto">
          <a:xfrm>
            <a:off x="0" y="3048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Events, Event Sources, and Event Listeners</a:t>
            </a:r>
          </a:p>
        </p:txBody>
      </p:sp>
      <p:sp>
        <p:nvSpPr>
          <p:cNvPr id="146436" name="Text Box 5"/>
          <p:cNvSpPr txBox="1">
            <a:spLocks noChangeArrowheads="1"/>
          </p:cNvSpPr>
          <p:nvPr/>
        </p:nvSpPr>
        <p:spPr bwMode="auto">
          <a:xfrm>
            <a:off x="7086600" y="5791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ChangeArrowheads="1"/>
          </p:cNvSpPr>
          <p:nvPr/>
        </p:nvSpPr>
        <p:spPr bwMode="auto">
          <a:xfrm>
            <a:off x="0" y="2100263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>
                <a:latin typeface="Courier New" charset="0"/>
              </a:rPr>
              <a:t/>
            </a:r>
            <a:br>
              <a:rPr lang="en-US" sz="2000">
                <a:latin typeface="Courier New" charset="0"/>
              </a:rPr>
            </a:br>
            <a:endParaRPr lang="en-US" sz="2000">
              <a:latin typeface="Courier New" charset="0"/>
            </a:endParaRPr>
          </a:p>
        </p:txBody>
      </p:sp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Algorithm Reuse</a:t>
            </a:r>
          </a:p>
        </p:txBody>
      </p:sp>
      <p:sp>
        <p:nvSpPr>
          <p:cNvPr id="82947" name="Rectangle 5"/>
          <p:cNvSpPr>
            <a:spLocks noChangeArrowheads="1"/>
          </p:cNvSpPr>
          <p:nvPr/>
        </p:nvSpPr>
        <p:spPr bwMode="auto">
          <a:xfrm>
            <a:off x="0" y="88423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ourier New" charset="0"/>
              </a:rPr>
              <a:t>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public 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Coin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getMaximum()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{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   return maximum; 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   }</a:t>
            </a:r>
            <a:br>
              <a:rPr lang="en-US">
                <a:solidFill>
                  <a:srgbClr val="6E7069"/>
                </a:solidFill>
                <a:latin typeface="Courier New" charset="0"/>
              </a:rPr>
            </a:br>
            <a:r>
              <a:rPr lang="en-US">
                <a:solidFill>
                  <a:srgbClr val="6E7069"/>
                </a:solidFill>
                <a:latin typeface="Courier New" charset="0"/>
              </a:rPr>
              <a:t>}</a:t>
            </a:r>
            <a:endParaRPr lang="en-US">
              <a:solidFill>
                <a:srgbClr val="6E706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Construct an object of the listener and add it to the button: </a:t>
            </a:r>
          </a:p>
          <a:p>
            <a:pPr marL="685800" lvl="1" indent="-228600">
              <a:spcBef>
                <a:spcPts val="1200"/>
              </a:spcBef>
            </a:pPr>
            <a:r>
              <a:rPr lang="en-US" sz="2400">
                <a:latin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ActionListener listener = new ClickListener();  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button.addActionListener(listener);</a:t>
            </a:r>
          </a:p>
        </p:txBody>
      </p:sp>
      <p:sp>
        <p:nvSpPr>
          <p:cNvPr id="147459" name="Text Box 4"/>
          <p:cNvSpPr txBox="1">
            <a:spLocks noChangeArrowheads="1"/>
          </p:cNvSpPr>
          <p:nvPr/>
        </p:nvSpPr>
        <p:spPr bwMode="auto">
          <a:xfrm>
            <a:off x="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Events, Event Sources, and Event Listeners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48482" name="Rectangle 6"/>
          <p:cNvSpPr>
            <a:spLocks noChangeArrowheads="1"/>
          </p:cNvSpPr>
          <p:nvPr/>
        </p:nvSpPr>
        <p:spPr bwMode="auto">
          <a:xfrm>
            <a:off x="0" y="844550"/>
            <a:ext cx="9144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java.awt.event.ActionEvent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java.awt.event.ActionListener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An action listener that prints a message.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ClickListener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implements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ActionListener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actionPerformed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ActionEvent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event)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"I was clicked."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          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148483" name="Text Box 7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ch09/button1/ClickListener.java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4950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java.awt.event.ActionListener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javax.swing.JButton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javax.swing.JFrame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This program demonstrates how to install an action listener.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ButtonViewer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FRAME_WIDTH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FRAME_HEIGHT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60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main(String[]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JButton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button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JButton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"Click me!"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frame.add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(button);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listener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ClickListener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button.addActionListener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(listener);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49507" name="Text Box 7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ch09/button1/ButtonViewer.java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50530" name="Rectangle 4"/>
          <p:cNvSpPr>
            <a:spLocks noChangeArrowheads="1"/>
          </p:cNvSpPr>
          <p:nvPr/>
        </p:nvSpPr>
        <p:spPr bwMode="auto">
          <a:xfrm>
            <a:off x="0" y="91122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frame.setSize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(FRAME_WIDTH, FRAME_HEIGHT);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frame.setDefaultCloseOperation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JFrame.EXIT_ON_CLOSE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frame.setVisible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150531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ch09/button1/ButtonViewer.java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-3175" y="904875"/>
            <a:ext cx="9147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Which objects are the event source and the event listener in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ButtonViewer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program?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button</a:t>
            </a:r>
            <a:r>
              <a:rPr lang="en-US" sz="2400"/>
              <a:t> object is the event source.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listener</a:t>
            </a:r>
            <a:r>
              <a:rPr lang="en-US" sz="2400"/>
              <a:t>  object is the event listener. </a:t>
            </a:r>
          </a:p>
        </p:txBody>
      </p:sp>
      <p:sp>
        <p:nvSpPr>
          <p:cNvPr id="15155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846138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is it legal to assign a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ClickListener</a:t>
            </a:r>
            <a:r>
              <a:rPr lang="en-US" sz="2400"/>
              <a:t> object to a variable of type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ActionListener</a:t>
            </a:r>
            <a:r>
              <a:rPr lang="en-US" sz="2400"/>
              <a:t>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ClickListener</a:t>
            </a:r>
            <a:r>
              <a:rPr lang="en-US" sz="2400"/>
              <a:t> class implements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ActionListener</a:t>
            </a:r>
            <a:r>
              <a:rPr lang="en-US" sz="2400"/>
              <a:t> interface.</a:t>
            </a:r>
          </a:p>
        </p:txBody>
      </p:sp>
      <p:sp>
        <p:nvSpPr>
          <p:cNvPr id="152578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873125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Implement simple listener classes as inner classes like this: 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>
                <a:latin typeface="Courier New" charset="0"/>
              </a:rPr>
              <a:t>  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JButton button = new JButton("...");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// This inner class is declared in the same method as the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// button variable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class MyListener implements ActionListener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{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   ...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};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ActionListener listener = new MyListener(); button.addActionListener(listener);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This places the trivial listener class exactly where it is needed, without cluttering up the remainder of the project</a:t>
            </a:r>
          </a:p>
        </p:txBody>
      </p:sp>
      <p:sp>
        <p:nvSpPr>
          <p:cNvPr id="153603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Inner Classes for Listeners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906463"/>
            <a:ext cx="91440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Methods of an inner class can access the variables from the enclosing scope</a:t>
            </a:r>
          </a:p>
          <a:p>
            <a:pPr marL="685800" lvl="1" indent="-228600">
              <a:buFontTx/>
              <a:buChar char="•"/>
            </a:pPr>
            <a:r>
              <a:rPr lang="en-US" sz="2000" i="1"/>
              <a:t>Local variables that are accessed by an inner class method must be declared as final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 b="1"/>
              <a:t>Example:</a:t>
            </a:r>
            <a:r>
              <a:rPr lang="en-US" sz="2400"/>
              <a:t> Add interest to a bank account whenever a button is clicked:</a:t>
            </a:r>
          </a:p>
        </p:txBody>
      </p:sp>
      <p:sp>
        <p:nvSpPr>
          <p:cNvPr id="154627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Inner Classes for Listeners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846138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JButton button = new JButton("Add Interest");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final BankAccount </a:t>
            </a:r>
            <a:r>
              <a:rPr lang="en-US" sz="2000">
                <a:solidFill>
                  <a:srgbClr val="0057C1"/>
                </a:solidFill>
                <a:latin typeface="Courier New" charset="0"/>
              </a:rPr>
              <a:t>account 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=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 new BankAccount(INITIAL_BALANCE);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// This inner class is declared in the same method as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// the account and button variables.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class AddInterestListener implements ActionListener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{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 </a:t>
            </a:r>
            <a:r>
              <a:rPr lang="en-US" sz="1000">
                <a:solidFill>
                  <a:srgbClr val="6E7069"/>
                </a:solidFill>
                <a:latin typeface="Courier New" charset="0"/>
              </a:rPr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public void actionPerformed(ActionEvent event)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 {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    // The listener method accesses the account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    // variable from the surrounding block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    double interest = </a:t>
            </a:r>
            <a:r>
              <a:rPr lang="en-US" sz="2000">
                <a:solidFill>
                  <a:srgbClr val="0057C1"/>
                </a:solidFill>
                <a:latin typeface="Courier New" charset="0"/>
              </a:rPr>
              <a:t>account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.getBalance()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       * INTEREST_RATE / 100;</a:t>
            </a:r>
          </a:p>
          <a:p>
            <a:pPr marL="228600" indent="-228600"/>
            <a:r>
              <a:rPr lang="en-US" sz="2000" b="1">
                <a:solidFill>
                  <a:srgbClr val="6E7069"/>
                </a:solidFill>
                <a:latin typeface="Courier New" charset="0"/>
              </a:rPr>
              <a:t>      </a:t>
            </a:r>
            <a:r>
              <a:rPr lang="en-US" sz="2000">
                <a:solidFill>
                  <a:srgbClr val="0057C1"/>
                </a:solidFill>
                <a:latin typeface="Courier New" charset="0"/>
              </a:rPr>
              <a:t>account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.deposit(interest);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   }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};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ActionListener listener = new AddInterestListener();</a:t>
            </a:r>
          </a:p>
          <a:p>
            <a:pPr marL="228600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button.addActionListener(listener);</a:t>
            </a:r>
          </a:p>
        </p:txBody>
      </p:sp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Inner Classes for Listeners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56674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java.awt.event.ActionEvent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java.awt.event.ActionListener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javax.swing.JButton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javax.swing.JFrame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This program demonstrates how an action listener can access 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a variable from a surrounding block.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InvestmentViewer1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FRAME_WIDTH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120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FRAME_HEIGHT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60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INTEREST_RATE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INITIAL_BALANCE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main(String[]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400" dirty="0">
              <a:latin typeface="Courier New" charset="0"/>
              <a:cs typeface="Courier New" charset="0"/>
            </a:endParaRPr>
          </a:p>
        </p:txBody>
      </p:sp>
      <p:sp>
        <p:nvSpPr>
          <p:cNvPr id="156675" name="Text Box 6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ch09/button2/InvestmentViewer1.java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The algorithm for the data analysis service is the same in all cases; details of measurement differ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Classes could agree on a method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getMeasure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that obtains the measure to be used in the analysis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We can implement a single reusable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DataSet</a:t>
            </a:r>
            <a:r>
              <a:rPr lang="en-US" sz="2400"/>
              <a:t> class whose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add</a:t>
            </a:r>
            <a:r>
              <a:rPr lang="en-US" sz="2400"/>
              <a:t> method looks like this: 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>
                <a:solidFill>
                  <a:srgbClr val="6E7069"/>
                </a:solidFill>
                <a:latin typeface="Courier New" charset="0"/>
              </a:rPr>
              <a:t>	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sum = sum + x.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getMeasure()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;</a:t>
            </a:r>
          </a:p>
          <a:p>
            <a:pPr marL="228600" indent="-228600"/>
            <a:r>
              <a:rPr lang="en-US">
                <a:solidFill>
                  <a:srgbClr val="6E7069"/>
                </a:solidFill>
                <a:latin typeface="Courier New" charset="0"/>
              </a:rPr>
              <a:t>	if (count == 0 || maximum.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getMeasure()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 &lt; x.</a:t>
            </a:r>
            <a:r>
              <a:rPr lang="en-US">
                <a:solidFill>
                  <a:srgbClr val="0057C1"/>
                </a:solidFill>
                <a:latin typeface="Courier New" charset="0"/>
              </a:rPr>
              <a:t>getMeasure()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)</a:t>
            </a:r>
          </a:p>
          <a:p>
            <a:pPr marL="228600" indent="-228600"/>
            <a:r>
              <a:rPr lang="en-US">
                <a:solidFill>
                  <a:srgbClr val="6E7069"/>
                </a:solidFill>
                <a:latin typeface="Courier New" charset="0"/>
              </a:rPr>
              <a:t>	   maximum = x;</a:t>
            </a:r>
          </a:p>
          <a:p>
            <a:pPr marL="228600" indent="-228600"/>
            <a:r>
              <a:rPr lang="en-US">
                <a:solidFill>
                  <a:srgbClr val="6E7069"/>
                </a:solidFill>
                <a:latin typeface="Courier New" charset="0"/>
              </a:rPr>
              <a:t>	count++; </a:t>
            </a:r>
          </a:p>
        </p:txBody>
      </p:sp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Algorithm Reuse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57698" name="Rectangle 5"/>
          <p:cNvSpPr>
            <a:spLocks noChangeArrowheads="1"/>
          </p:cNvSpPr>
          <p:nvPr/>
        </p:nvSpPr>
        <p:spPr bwMode="auto">
          <a:xfrm>
            <a:off x="0" y="869950"/>
            <a:ext cx="9144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button to trigger the calculation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JButton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button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JButton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"Add Interest"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frame.add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(button);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application adds interest to this bank account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account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(INITIAL_BALANCE);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endParaRPr lang="en-US" sz="14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AddInterestListener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ActionListener</a:t>
            </a:r>
            <a:endParaRPr lang="en-US" sz="14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actionPerformed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ActionEvent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listener method accesses the account variable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from the surrounding block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interest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account.getBalance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 * INTEREST_RATE /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account.deposit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(interest);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System.out.println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"balance: 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account.getBalance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}</a:t>
            </a:r>
            <a:endParaRPr lang="en-US" sz="14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400" dirty="0">
              <a:latin typeface="Courier New" charset="0"/>
              <a:cs typeface="Courier New" charset="0"/>
            </a:endParaRPr>
          </a:p>
        </p:txBody>
      </p:sp>
      <p:sp>
        <p:nvSpPr>
          <p:cNvPr id="157699" name="Text Box 6"/>
          <p:cNvSpPr txBox="1">
            <a:spLocks noChangeArrowheads="1"/>
          </p:cNvSpPr>
          <p:nvPr/>
        </p:nvSpPr>
        <p:spPr bwMode="auto">
          <a:xfrm>
            <a:off x="0" y="3048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ch09/button2/InvestmentViewer1.java (cont.)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52400" y="4022725"/>
            <a:ext cx="495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Program Run:</a:t>
            </a:r>
            <a:r>
              <a:rPr lang="en-US"/>
              <a:t> </a:t>
            </a:r>
          </a:p>
          <a:p>
            <a:pPr lvl="1" eaLnBrk="1" hangingPunct="1"/>
            <a:r>
              <a:rPr lang="en-US" sz="1800">
                <a:solidFill>
                  <a:srgbClr val="6E7069"/>
                </a:solidFill>
                <a:latin typeface="Courier New" charset="0"/>
              </a:rPr>
              <a:t>balance: 1100.0</a:t>
            </a:r>
          </a:p>
          <a:p>
            <a:pPr lvl="1" eaLnBrk="1" hangingPunct="1"/>
            <a:r>
              <a:rPr lang="en-US" sz="1800">
                <a:solidFill>
                  <a:srgbClr val="6E7069"/>
                </a:solidFill>
                <a:latin typeface="Courier New" charset="0"/>
              </a:rPr>
              <a:t>balance: 1210.0</a:t>
            </a:r>
          </a:p>
          <a:p>
            <a:pPr lvl="1" eaLnBrk="1" hangingPunct="1"/>
            <a:r>
              <a:rPr lang="en-US" sz="1800">
                <a:solidFill>
                  <a:srgbClr val="6E7069"/>
                </a:solidFill>
                <a:latin typeface="Courier New" charset="0"/>
              </a:rPr>
              <a:t>balance: 1331.0</a:t>
            </a:r>
          </a:p>
          <a:p>
            <a:pPr lvl="1" eaLnBrk="1" hangingPunct="1"/>
            <a:r>
              <a:rPr lang="en-US" sz="1800">
                <a:solidFill>
                  <a:srgbClr val="6E7069"/>
                </a:solidFill>
                <a:latin typeface="Courier New" charset="0"/>
              </a:rPr>
              <a:t>balance: 1464.1</a:t>
            </a:r>
          </a:p>
        </p:txBody>
      </p:sp>
      <p:sp>
        <p:nvSpPr>
          <p:cNvPr id="158723" name="Rectangle 6"/>
          <p:cNvSpPr>
            <a:spLocks noChangeArrowheads="1"/>
          </p:cNvSpPr>
          <p:nvPr/>
        </p:nvSpPr>
        <p:spPr bwMode="auto">
          <a:xfrm>
            <a:off x="0" y="879475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ActionListener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listener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AddInterestListener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button.addActionListener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(listener);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(FRAME_WIDTH, FRAME_HEIGHT);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frame.setDefaultCloseOperation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JFrame.EXIT_ON_CLOSE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frame.setVisible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158724" name="Text Box 7"/>
          <p:cNvSpPr txBox="1">
            <a:spLocks noChangeArrowheads="1"/>
          </p:cNvSpPr>
          <p:nvPr/>
        </p:nvSpPr>
        <p:spPr bwMode="auto">
          <a:xfrm>
            <a:off x="0" y="3048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ch09/button2/InvestmentViewer1.java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730250"/>
            <a:ext cx="9144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Arial" charset="0"/>
              </a:rPr>
              <a:t>Why would an inner class method want to access a variable from a surrounding scope? </a:t>
            </a:r>
          </a:p>
          <a:p>
            <a:pPr lvl="1">
              <a:spcBef>
                <a:spcPct val="50000"/>
              </a:spcBef>
            </a:pPr>
            <a:r>
              <a:rPr lang="en-US" sz="2400" b="1">
                <a:cs typeface="Arial" charset="0"/>
              </a:rPr>
              <a:t>Answer:</a:t>
            </a:r>
            <a:r>
              <a:rPr lang="en-US" sz="2400">
                <a:cs typeface="Arial" charset="0"/>
              </a:rPr>
              <a:t> Direct access is simpler than the alternative — passing the variable as a parameter to a constructor or method. </a:t>
            </a:r>
          </a:p>
        </p:txBody>
      </p:sp>
      <p:sp>
        <p:nvSpPr>
          <p:cNvPr id="159746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Arial" charset="0"/>
              </a:rPr>
              <a:t>Why would an inner class method want to access a variable from a surrounding If an inner class accesses a local variable from a surrounding scope, what special rule applies? </a:t>
            </a:r>
          </a:p>
          <a:p>
            <a:pPr lvl="1">
              <a:spcBef>
                <a:spcPct val="50000"/>
              </a:spcBef>
            </a:pPr>
            <a:r>
              <a:rPr lang="en-US" sz="2400" b="1">
                <a:cs typeface="Arial" charset="0"/>
              </a:rPr>
              <a:t>Answer:</a:t>
            </a:r>
            <a:r>
              <a:rPr lang="en-US" sz="2400">
                <a:cs typeface="Arial" charset="0"/>
              </a:rPr>
              <a:t> The local variable must be declared as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Arial" charset="0"/>
              </a:rPr>
              <a:t>final</a:t>
            </a:r>
            <a:r>
              <a:rPr lang="en-US" sz="2400">
                <a:cs typeface="Arial" charset="0"/>
              </a:rPr>
              <a:t>. </a:t>
            </a:r>
          </a:p>
        </p:txBody>
      </p:sp>
      <p:sp>
        <p:nvSpPr>
          <p:cNvPr id="160770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9.18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0" y="930275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Example: Investment viewer program; whenever button is clicked, interest is added, and new balance is displayed:</a:t>
            </a:r>
          </a:p>
        </p:txBody>
      </p:sp>
      <p:sp>
        <p:nvSpPr>
          <p:cNvPr id="161795" name="Text Box 6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Building Applications with Buttons</a:t>
            </a:r>
          </a:p>
        </p:txBody>
      </p:sp>
      <p:pic>
        <p:nvPicPr>
          <p:cNvPr id="161796" name="Picture 7" descr="addinter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0" y="933450"/>
            <a:ext cx="91440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Construct an object of the </a:t>
            </a:r>
            <a:r>
              <a:rPr lang="en-US">
                <a:solidFill>
                  <a:srgbClr val="6E7069"/>
                </a:solidFill>
                <a:latin typeface="Courier New" charset="0"/>
              </a:rPr>
              <a:t>JButton</a:t>
            </a:r>
            <a:r>
              <a:rPr lang="en-US">
                <a:solidFill>
                  <a:srgbClr val="6E7069"/>
                </a:solidFill>
              </a:rPr>
              <a:t> </a:t>
            </a:r>
            <a:r>
              <a:rPr lang="en-US"/>
              <a:t>class: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>
                <a:latin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JButton button = new JButton(</a:t>
            </a:r>
            <a:r>
              <a:rPr lang="en-US" sz="2000">
                <a:solidFill>
                  <a:srgbClr val="0057C1"/>
                </a:solidFill>
                <a:latin typeface="Courier New" charset="0"/>
              </a:rPr>
              <a:t>"Add Interest"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);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We need a user interface component that displays a message: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>
                <a:latin typeface="Courier New" charset="0"/>
                <a:cs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JLabel label = new JLabel("balance: </a:t>
            </a:r>
            <a:r>
              <a:rPr lang="ja-JP" alt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”</a:t>
            </a:r>
            <a:endParaRPr lang="en-US" altLang="ja-JP" sz="2000">
              <a:solidFill>
                <a:srgbClr val="6E7069"/>
              </a:solidFill>
              <a:latin typeface="Courier New" charset="0"/>
              <a:cs typeface="Courier New" charset="0"/>
            </a:endParaRPr>
          </a:p>
          <a:p>
            <a:pPr lvl="1" eaLnBrk="1" hangingPunct="1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   + account.getBalance());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cs typeface="Courier New" charset="0"/>
              </a:rPr>
              <a:t>Use a </a:t>
            </a:r>
            <a:r>
              <a:rPr lang="en-US">
                <a:solidFill>
                  <a:srgbClr val="6E7069"/>
                </a:solidFill>
                <a:latin typeface="Courier New" charset="0"/>
                <a:cs typeface="Courier New" charset="0"/>
              </a:rPr>
              <a:t>JPanel</a:t>
            </a:r>
            <a:r>
              <a:rPr lang="en-US">
                <a:cs typeface="Courier New" charset="0"/>
              </a:rPr>
              <a:t> container to group multiple user interface components together: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>
                <a:latin typeface="Courier New" charset="0"/>
                <a:cs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JPanel panel = new JPanel(); </a:t>
            </a:r>
          </a:p>
          <a:p>
            <a:pPr lvl="1" eaLnBrk="1" hangingPunct="1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panel.add(button);</a:t>
            </a:r>
          </a:p>
          <a:p>
            <a:pPr lvl="1" eaLnBrk="1" hangingPunct="1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panel.add(label); </a:t>
            </a:r>
          </a:p>
          <a:p>
            <a:pPr lvl="1" eaLnBrk="1" hangingPunct="1"/>
            <a:r>
              <a:rPr lang="en-US" sz="2000">
                <a:solidFill>
                  <a:srgbClr val="6E7069"/>
                </a:solidFill>
                <a:latin typeface="Courier New" charset="0"/>
                <a:cs typeface="Courier New" charset="0"/>
              </a:rPr>
              <a:t>	frame.add(panel);</a:t>
            </a:r>
          </a:p>
        </p:txBody>
      </p:sp>
      <p:sp>
        <p:nvSpPr>
          <p:cNvPr id="162819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Building Applications with Buttons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915988"/>
            <a:ext cx="9144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 </a:t>
            </a:r>
            <a:r>
              <a:rPr lang="en-US" sz="2400">
                <a:cs typeface="Arial" charset="0"/>
              </a:rPr>
              <a:t>Listener class adds interest and displays the new balance: 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>
                <a:latin typeface="Courier New" charset="0"/>
                <a:cs typeface="Arial" charset="0"/>
              </a:rPr>
              <a:t> </a:t>
            </a:r>
            <a:r>
              <a:rPr lang="en-US" sz="1000">
                <a:latin typeface="Courier New" charset="0"/>
                <a:cs typeface="Arial" charset="0"/>
              </a:rPr>
              <a:t>  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class AddInterestListener implements ActionListener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{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 public void actionPerformed(ActionEvent event)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 {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    double interest = account.getBalance() *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       INTEREST_RATE / 100;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    account.deposit(interest);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    label.setText("balance=" + account.getBalance());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   }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Arial" charset="0"/>
              </a:rPr>
              <a:t> }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Arial" charset="0"/>
              </a:rPr>
              <a:t>Add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Arial" charset="0"/>
              </a:rPr>
              <a:t>AddInterestListener</a:t>
            </a:r>
            <a:r>
              <a:rPr lang="en-US" sz="2400">
                <a:solidFill>
                  <a:srgbClr val="6E7069"/>
                </a:solidFill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as inner class so it can have access </a:t>
            </a:r>
            <a:r>
              <a:rPr lang="en-US" sz="1000"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to surrounding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Arial" charset="0"/>
              </a:rPr>
              <a:t>final</a:t>
            </a:r>
            <a:r>
              <a:rPr lang="en-US" sz="2400">
                <a:cs typeface="Arial" charset="0"/>
              </a:rPr>
              <a:t> variables (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Arial" charset="0"/>
              </a:rPr>
              <a:t>account</a:t>
            </a:r>
            <a:r>
              <a:rPr lang="en-US" sz="2400">
                <a:cs typeface="Arial" charset="0"/>
              </a:rPr>
              <a:t> and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Arial" charset="0"/>
              </a:rPr>
              <a:t>label</a:t>
            </a:r>
            <a:r>
              <a:rPr lang="en-US" sz="2400">
                <a:cs typeface="Arial" charset="0"/>
              </a:rPr>
              <a:t>) </a:t>
            </a:r>
          </a:p>
        </p:txBody>
      </p:sp>
      <p:sp>
        <p:nvSpPr>
          <p:cNvPr id="163843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Building Applications with Buttons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Big Java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64866" name="Text Box 3"/>
          <p:cNvSpPr txBox="1">
            <a:spLocks noChangeArrowheads="1"/>
          </p:cNvSpPr>
          <p:nvPr/>
        </p:nvSpPr>
        <p:spPr bwMode="auto">
          <a:xfrm>
            <a:off x="0" y="2286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64867" name="Rectangle 4"/>
          <p:cNvSpPr>
            <a:spLocks noChangeArrowheads="1"/>
          </p:cNvSpPr>
          <p:nvPr/>
        </p:nvSpPr>
        <p:spPr bwMode="auto">
          <a:xfrm>
            <a:off x="0" y="930275"/>
            <a:ext cx="9144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java.awt.event.ActionEvent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java.awt.event.ActionListener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javax.swing.JButton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javax.swing.JFrame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javax.swing.JLabel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javax.swing.JPanel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javax.swing.JTextField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This program displays the growth of an investment. 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InvestmentViewer2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FRAME_WIDTH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400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FRAME_HEIGHT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INTEREST_RATE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INITIAL_BALANCE =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main(String[]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400" dirty="0">
              <a:latin typeface="Courier New" charset="0"/>
              <a:cs typeface="Courier New" charset="0"/>
            </a:endParaRPr>
          </a:p>
        </p:txBody>
      </p:sp>
      <p:sp>
        <p:nvSpPr>
          <p:cNvPr id="164868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ch09/button3/InvestmentViewer2.java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65890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button to trigger the calculation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JButton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button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JButton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"Add Interest"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application adds interest to this bank account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account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BankAccount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(INITIAL_BALANCE);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label for displaying the results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JLabel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label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JLabel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"balance: 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account.getBalance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4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panel that holds the user interface components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JPanel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panel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JPanel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panel.add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(button);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panel.add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(label);      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frame.add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(panel);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endParaRPr lang="en-US" sz="14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65891" name="Text Box 5"/>
          <p:cNvSpPr txBox="1">
            <a:spLocks noChangeArrowheads="1"/>
          </p:cNvSpPr>
          <p:nvPr/>
        </p:nvSpPr>
        <p:spPr bwMode="auto">
          <a:xfrm>
            <a:off x="0" y="3048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ch09/button3/InvestmentViewer2.java (cont.)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66914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AddInterestListener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ActionListener</a:t>
            </a:r>
            <a:endParaRPr lang="en-US" sz="14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actionPerformed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ActionEvent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interest =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account.getBalance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 * INTEREST_RATE / 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account.deposit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(interest);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label.setText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"balance: 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+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account.getBalance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            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ActionListener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listener = </a:t>
            </a:r>
            <a:r>
              <a:rPr lang="en-US" sz="14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AddInterestListener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button.addActionListener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(listener);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4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(FRAME_WIDTH, FRAME_HEIGHT);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frame.setDefaultCloseOperation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JFrame.EXIT_ON_CLOSE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frame.setVisible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4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166915" name="Text Box 5"/>
          <p:cNvSpPr txBox="1">
            <a:spLocks noChangeArrowheads="1"/>
          </p:cNvSpPr>
          <p:nvPr/>
        </p:nvSpPr>
        <p:spPr bwMode="auto">
          <a:xfrm>
            <a:off x="0" y="3048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ch09/button3/InvestmentViewer2.java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917575"/>
            <a:ext cx="9144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What is the type of the variable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x</a:t>
            </a:r>
            <a:r>
              <a:rPr lang="en-US" sz="2400"/>
              <a:t>?</a:t>
            </a:r>
          </a:p>
          <a:p>
            <a:pPr marL="685800" lvl="1" indent="-228600">
              <a:spcBef>
                <a:spcPct val="50000"/>
              </a:spcBef>
              <a:buFontTx/>
              <a:buChar char="•"/>
            </a:pPr>
            <a:r>
              <a:rPr lang="en-US" sz="2000" i="1">
                <a:solidFill>
                  <a:srgbClr val="6E7069"/>
                </a:solidFill>
                <a:latin typeface="Courier New" charset="0"/>
              </a:rPr>
              <a:t>x</a:t>
            </a:r>
            <a:r>
              <a:rPr lang="en-US" sz="2400" i="1"/>
              <a:t> should refer to any class that has a </a:t>
            </a:r>
            <a:r>
              <a:rPr lang="en-US" sz="2000" i="1">
                <a:solidFill>
                  <a:srgbClr val="6E7069"/>
                </a:solidFill>
                <a:latin typeface="Courier New" charset="0"/>
              </a:rPr>
              <a:t>getMeasure</a:t>
            </a:r>
            <a:r>
              <a:rPr lang="en-US" sz="2400" i="1">
                <a:solidFill>
                  <a:srgbClr val="6E7069"/>
                </a:solidFill>
              </a:rPr>
              <a:t> </a:t>
            </a:r>
            <a:r>
              <a:rPr lang="en-US" sz="2400" i="1"/>
              <a:t>method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In Java, an </a:t>
            </a:r>
            <a:r>
              <a:rPr lang="en-US" sz="2400" b="1"/>
              <a:t>interface type </a:t>
            </a:r>
            <a:r>
              <a:rPr lang="en-US" sz="2400"/>
              <a:t>is used to specify required operations: 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public interface Measurable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	{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	   double getMeasure(); </a:t>
            </a:r>
          </a:p>
          <a:p>
            <a:pPr marL="685800" lvl="1" indent="-228600"/>
            <a:r>
              <a:rPr lang="en-US" sz="2000">
                <a:solidFill>
                  <a:srgbClr val="6E7069"/>
                </a:solidFill>
                <a:latin typeface="Courier New" charset="0"/>
              </a:rPr>
              <a:t>	}</a:t>
            </a:r>
            <a:r>
              <a:rPr lang="en-US" sz="2000">
                <a:latin typeface="Courier New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Interface declaration lists all methods that the interface type requires </a:t>
            </a:r>
          </a:p>
        </p:txBody>
      </p:sp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Using Interfaces for Algorithm Reuse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How do you place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"balance: ..."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message to the left of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"Add Interest" </a:t>
            </a:r>
            <a:r>
              <a:rPr lang="en-US" sz="2400"/>
              <a:t>button?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First add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label</a:t>
            </a:r>
            <a:r>
              <a:rPr lang="en-US" sz="2400"/>
              <a:t> to the panel, then add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button</a:t>
            </a:r>
            <a:r>
              <a:rPr lang="en-US" sz="2400"/>
              <a:t>. </a:t>
            </a:r>
          </a:p>
        </p:txBody>
      </p:sp>
      <p:sp>
        <p:nvSpPr>
          <p:cNvPr id="167938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922338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was it not necessary to declare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button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variable as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final</a:t>
            </a:r>
            <a:r>
              <a:rPr lang="en-US" sz="2400"/>
              <a:t>? </a:t>
            </a:r>
          </a:p>
          <a:p>
            <a:pPr lvl="1">
              <a:spcBef>
                <a:spcPct val="50000"/>
              </a:spcBef>
            </a:pPr>
            <a:r>
              <a:rPr lang="en-US" sz="2400" b="1"/>
              <a:t>Answer:</a:t>
            </a:r>
            <a:r>
              <a:rPr lang="en-US" sz="2400"/>
              <a:t>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actionPerformed</a:t>
            </a:r>
            <a:r>
              <a:rPr lang="en-US" sz="2400"/>
              <a:t> method does not access that variable.</a:t>
            </a:r>
          </a:p>
        </p:txBody>
      </p:sp>
      <p:sp>
        <p:nvSpPr>
          <p:cNvPr id="168962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javax.swing.Timer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generates equally spaced timer events, sending events to installed action listeners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/>
              <a:t> Useful whenever you want to have an object updated in regular intervals </a:t>
            </a:r>
          </a:p>
          <a:p>
            <a:pPr marL="228600" indent="-228600">
              <a:spcBef>
                <a:spcPct val="50000"/>
              </a:spcBef>
            </a:pPr>
            <a:endParaRPr lang="en-US" sz="2000">
              <a:latin typeface="Courier New" charset="0"/>
            </a:endParaRPr>
          </a:p>
        </p:txBody>
      </p:sp>
      <p:sp>
        <p:nvSpPr>
          <p:cNvPr id="169987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Processing Timer Events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852488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/>
              <a:t>Declare a class that implements the </a:t>
            </a:r>
            <a:r>
              <a:rPr lang="en-US" sz="2400">
                <a:solidFill>
                  <a:srgbClr val="6E7069"/>
                </a:solidFill>
                <a:latin typeface="Courier New" charset="0"/>
              </a:rPr>
              <a:t>ActionListener</a:t>
            </a:r>
            <a:r>
              <a:rPr lang="en-US" sz="2400">
                <a:solidFill>
                  <a:srgbClr val="6E7069"/>
                </a:solidFill>
              </a:rPr>
              <a:t> </a:t>
            </a:r>
            <a:r>
              <a:rPr lang="en-US" sz="2400"/>
              <a:t>interface: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>
                <a:latin typeface="Courier New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class </a:t>
            </a:r>
            <a:r>
              <a:rPr lang="en-US" sz="2000" i="1">
                <a:solidFill>
                  <a:srgbClr val="6E7069"/>
                </a:solidFill>
                <a:latin typeface="Courier New" charset="0"/>
              </a:rPr>
              <a:t>MyListener</a:t>
            </a:r>
            <a:r>
              <a:rPr lang="en-US" sz="2000">
                <a:solidFill>
                  <a:srgbClr val="6E7069"/>
                </a:solidFill>
                <a:latin typeface="Courier New" charset="0"/>
              </a:rPr>
              <a:t> implements ActionListener 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{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   void actionPerformed(ActionEvent event)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   { </a:t>
            </a:r>
            <a:br>
              <a:rPr lang="en-US" sz="2000">
                <a:solidFill>
                  <a:srgbClr val="6E7069"/>
                </a:solidFill>
                <a:latin typeface="Courier New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</a:rPr>
              <a:t>      </a:t>
            </a:r>
            <a:r>
              <a:rPr lang="en-US" sz="200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Marker Felt" charset="0"/>
                <a:cs typeface="Verdana" charset="0"/>
              </a:rPr>
              <a:t>Listener action (executed at each timer event)</a:t>
            </a:r>
            <a:r>
              <a:rPr lang="en-US" sz="2000">
                <a:solidFill>
                  <a:srgbClr val="6E7069"/>
                </a:solidFill>
                <a:latin typeface="Marker Felt" charset="0"/>
                <a:cs typeface="Marker Felt" charset="0"/>
              </a:rPr>
              <a:t> 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Marker Felt" charset="0"/>
              </a:rPr>
              <a:t/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Marker Felt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Marker Felt" charset="0"/>
              </a:rPr>
              <a:t>   }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Marker Felt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Marker Felt" charset="0"/>
              </a:rPr>
              <a:t>}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400">
                <a:cs typeface="Marker Felt" charset="0"/>
              </a:rPr>
              <a:t>Add listener to timer and start timer: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 i="1">
                <a:latin typeface="Courier New" charset="0"/>
                <a:cs typeface="Marker Felt" charset="0"/>
              </a:rPr>
              <a:t>	</a:t>
            </a:r>
            <a:r>
              <a:rPr lang="en-US" sz="2000">
                <a:solidFill>
                  <a:srgbClr val="6E7069"/>
                </a:solidFill>
                <a:latin typeface="Courier New" charset="0"/>
                <a:cs typeface="Marker Felt" charset="0"/>
              </a:rPr>
              <a:t>MyListener listener = new MyListener();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Marker Felt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Marker Felt" charset="0"/>
              </a:rPr>
              <a:t>Timer t = new Timer(interval, listener); </a:t>
            </a:r>
            <a:br>
              <a:rPr lang="en-US" sz="2000">
                <a:solidFill>
                  <a:srgbClr val="6E7069"/>
                </a:solidFill>
                <a:latin typeface="Courier New" charset="0"/>
                <a:cs typeface="Marker Felt" charset="0"/>
              </a:rPr>
            </a:br>
            <a:r>
              <a:rPr lang="en-US" sz="2000">
                <a:solidFill>
                  <a:srgbClr val="6E7069"/>
                </a:solidFill>
                <a:latin typeface="Courier New" charset="0"/>
                <a:cs typeface="Marker Felt" charset="0"/>
              </a:rPr>
              <a:t>t.start()</a:t>
            </a:r>
            <a:r>
              <a:rPr lang="en-US" sz="2000">
                <a:latin typeface="Courier New" charset="0"/>
                <a:cs typeface="Marker Felt" charset="0"/>
              </a:rPr>
              <a:t>;</a:t>
            </a:r>
          </a:p>
        </p:txBody>
      </p:sp>
      <p:sp>
        <p:nvSpPr>
          <p:cNvPr id="171011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Processing Timer Events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72034" name="Rectangle 5"/>
          <p:cNvSpPr>
            <a:spLocks noChangeArrowheads="1"/>
          </p:cNvSpPr>
          <p:nvPr/>
        </p:nvSpPr>
        <p:spPr bwMode="auto">
          <a:xfrm>
            <a:off x="0" y="930275"/>
            <a:ext cx="91440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cs typeface="Arial" charset="0"/>
              </a:rPr>
              <a:t>Displays a rectangle that can be moved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cs typeface="Arial" charset="0"/>
              </a:rPr>
              <a:t>The </a:t>
            </a:r>
            <a:r>
              <a:rPr lang="en-US" sz="2400" dirty="0">
                <a:solidFill>
                  <a:srgbClr val="6E7069"/>
                </a:solidFill>
                <a:latin typeface="Courier New" charset="0"/>
                <a:cs typeface="Courier New" charset="0"/>
              </a:rPr>
              <a:t>repaint</a:t>
            </a:r>
            <a:r>
              <a:rPr lang="en-US" sz="2400" dirty="0">
                <a:solidFill>
                  <a:srgbClr val="6E7069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method causes a component to repaint itself. Call this method whenever you modify the shapes that the </a:t>
            </a:r>
            <a:r>
              <a:rPr lang="en-US" sz="2400" dirty="0" err="1">
                <a:solidFill>
                  <a:srgbClr val="6E7069"/>
                </a:solidFill>
                <a:latin typeface="Courier New" charset="0"/>
                <a:cs typeface="Courier New" charset="0"/>
              </a:rPr>
              <a:t>paintComponent</a:t>
            </a:r>
            <a:r>
              <a:rPr lang="en-US" sz="2400" dirty="0">
                <a:solidFill>
                  <a:srgbClr val="6E7069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method draws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java.awt.Graphics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java.awt.Graphics2D;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java.awt.Rectangle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This component displays a rectangle that can be moved.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extends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JComponent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BOX_X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BOX_Y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BOX_WIDTH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20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BOX_HEIGHT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30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endParaRPr lang="en-US" sz="1600" dirty="0">
              <a:latin typeface="Courier New" charset="0"/>
              <a:cs typeface="Courier New" charset="0"/>
            </a:endParaRPr>
          </a:p>
        </p:txBody>
      </p:sp>
      <p:sp>
        <p:nvSpPr>
          <p:cNvPr id="172035" name="Text Box 6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ch09/timer/RectangleComponent.java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73058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Rectangle box;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//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rectangle that the </a:t>
            </a:r>
            <a:r>
              <a:rPr lang="en-US" sz="1600" dirty="0" err="1">
                <a:solidFill>
                  <a:srgbClr val="0073FF"/>
                </a:solidFill>
                <a:latin typeface="Times New Roman" charset="0"/>
                <a:cs typeface="Times New Roman" charset="0"/>
              </a:rPr>
              <a:t>paintComponent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method draws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box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Rectangle(BOX_X, BOX_Y, BOX_WIDTH, BOX_HEIGHT);       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paintComponent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(Graphics g)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Graphics2D g2 = (Graphics2D) g;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g2.draw(box);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73059" name="Text Box 6"/>
          <p:cNvSpPr txBox="1">
            <a:spLocks noChangeArrowheads="1"/>
          </p:cNvSpPr>
          <p:nvPr/>
        </p:nvSpPr>
        <p:spPr bwMode="auto">
          <a:xfrm>
            <a:off x="0" y="304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ch09/timer/RectangleComponent.java (cont.)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Big Java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74082" name="Footer Placeholder 4"/>
          <p:cNvSpPr txBox="1">
            <a:spLocks/>
          </p:cNvSpPr>
          <p:nvPr/>
        </p:nvSpPr>
        <p:spPr bwMode="auto">
          <a:xfrm>
            <a:off x="4800600" y="6305550"/>
            <a:ext cx="434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algn="r"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74083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Moves the rectangle by a given amount.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@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param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x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amount to move in the x-direction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@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param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y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the amount to move in the y-direction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moveBy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dx,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dy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box.translate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(dx,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dy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repaint();    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  <a:endParaRPr lang="en-US" sz="1600" dirty="0">
              <a:latin typeface="Courier New" charset="0"/>
              <a:cs typeface="Courier New" charset="0"/>
            </a:endParaRPr>
          </a:p>
        </p:txBody>
      </p:sp>
      <p:sp>
        <p:nvSpPr>
          <p:cNvPr id="174084" name="Text Box 6"/>
          <p:cNvSpPr txBox="1">
            <a:spLocks noChangeArrowheads="1"/>
          </p:cNvSpPr>
          <p:nvPr/>
        </p:nvSpPr>
        <p:spPr bwMode="auto">
          <a:xfrm>
            <a:off x="0" y="304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ch09/timer/RectangleComponent.java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75106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java.awt.event.ActionEvent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java.awt.event.ActionListener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javax.swing.JFrame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javax.swing.Timer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/**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This program moves the rectangle.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*/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RectangleMover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FRAME_WIDTH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300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FRAME_HEIGHT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400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main(String[]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frame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frame.setSize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(FRAME_WIDTH, FRAME_HEIGHT);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frame.setTitle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32E598"/>
                </a:solidFill>
                <a:latin typeface="Courier New" charset="0"/>
                <a:cs typeface="Courier New" charset="0"/>
              </a:rPr>
              <a:t>"An animated rectangle"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frame.setDefaultCloseOperation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JFrame.EXIT_ON_CLOSE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</a:p>
        </p:txBody>
      </p:sp>
      <p:sp>
        <p:nvSpPr>
          <p:cNvPr id="175107" name="Text Box 5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ch09/timer/RectangleMover.java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15200" y="5943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Big Java</a:t>
            </a:r>
            <a:r>
              <a:rPr lang="en-US" sz="1200"/>
              <a:t> by Cay Horstmann</a:t>
            </a:r>
          </a:p>
          <a:p>
            <a:pPr eaLnBrk="1" hangingPunct="1"/>
            <a:r>
              <a:rPr lang="en-US" sz="1200"/>
              <a:t>Copyright © 2009 by John Wiley &amp; Sons.  All rights reserved.</a:t>
            </a:r>
          </a:p>
        </p:txBody>
      </p:sp>
      <p:sp>
        <p:nvSpPr>
          <p:cNvPr id="176130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component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RectangleComponent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frame.add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(component);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frame.setVisible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TimerListener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implements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ActionListener</a:t>
            </a:r>
            <a:endParaRPr lang="en-US" sz="1600" dirty="0">
              <a:solidFill>
                <a:srgbClr val="000000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actionPerformed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ActionEvent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event)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component.moveBy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ActionListener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listener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TimerListener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endParaRPr lang="en-US" sz="1600" b="1" dirty="0">
              <a:solidFill>
                <a:srgbClr val="0073FF"/>
              </a:solidFill>
              <a:latin typeface="Courier New" charset="0"/>
              <a:cs typeface="Courier New" charset="0"/>
            </a:endParaRP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final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CC0066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DELAY = </a:t>
            </a:r>
            <a:r>
              <a:rPr lang="en-US" sz="1600" dirty="0">
                <a:solidFill>
                  <a:srgbClr val="66FF19"/>
                </a:solidFill>
                <a:latin typeface="Courier New" charset="0"/>
                <a:cs typeface="Courier New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; //</a:t>
            </a:r>
            <a:r>
              <a:rPr lang="en-US" sz="1600" dirty="0">
                <a:solidFill>
                  <a:srgbClr val="0073FF"/>
                </a:solidFill>
                <a:latin typeface="Times New Roman" charset="0"/>
                <a:cs typeface="Times New Roman" charset="0"/>
              </a:rPr>
              <a:t> Milliseconds between timer ticks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Timer t = </a:t>
            </a:r>
            <a:r>
              <a:rPr lang="en-US" sz="1600" dirty="0">
                <a:solidFill>
                  <a:srgbClr val="CC0066"/>
                </a:solidFill>
                <a:latin typeface="Courier New" charset="0"/>
                <a:cs typeface="Courier New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 Timer(DELAY, listener);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 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t.start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();      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0073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73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176131" name="Text Box 6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Lucida Sans" charset="0"/>
              </a:rPr>
              <a:t>ch09/timer/RectangleMover.java (cont.)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Why does a timer require a </a:t>
            </a:r>
            <a:r>
              <a:rPr lang="en-US" sz="2400">
                <a:cs typeface="Arial" charset="0"/>
              </a:rPr>
              <a:t>listener object? </a:t>
            </a:r>
          </a:p>
          <a:p>
            <a:pPr lvl="1">
              <a:spcBef>
                <a:spcPct val="50000"/>
              </a:spcBef>
            </a:pPr>
            <a:r>
              <a:rPr lang="en-US" sz="2400" b="1">
                <a:cs typeface="Arial" charset="0"/>
              </a:rPr>
              <a:t>Answer:</a:t>
            </a:r>
            <a:r>
              <a:rPr lang="en-US" sz="2400">
                <a:cs typeface="Arial" charset="0"/>
              </a:rPr>
              <a:t> The timer needs to call some method whenever the time interval expires. It calls the </a:t>
            </a:r>
            <a:r>
              <a:rPr lang="en-US" sz="2400">
                <a:solidFill>
                  <a:srgbClr val="6E7069"/>
                </a:solidFill>
                <a:latin typeface="Courier New" charset="0"/>
                <a:cs typeface="Arial" charset="0"/>
              </a:rPr>
              <a:t>actionPerformed</a:t>
            </a:r>
            <a:r>
              <a:rPr lang="en-US" sz="2400">
                <a:solidFill>
                  <a:srgbClr val="6E7069"/>
                </a:solidFill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method of the listener object. </a:t>
            </a:r>
          </a:p>
        </p:txBody>
      </p:sp>
      <p:sp>
        <p:nvSpPr>
          <p:cNvPr id="177154" name="Text Box 4"/>
          <p:cNvSpPr txBox="1">
            <a:spLocks noChangeArrowheads="1"/>
          </p:cNvSpPr>
          <p:nvPr/>
        </p:nvSpPr>
        <p:spPr bwMode="auto"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Lucida Sans" charset="0"/>
              </a:rPr>
              <a:t>Self Check 9.21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lf chec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elf chec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6737</Words>
  <Application>Microsoft Macintosh PowerPoint</Application>
  <PresentationFormat>On-screen Show (4:3)</PresentationFormat>
  <Paragraphs>1048</Paragraphs>
  <Slides>113</Slides>
  <Notes>0</Notes>
  <HiddenSlides>29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113</vt:i4>
      </vt:variant>
    </vt:vector>
  </HeadingPairs>
  <TitlesOfParts>
    <vt:vector size="119" baseType="lpstr">
      <vt:lpstr>Default Design</vt:lpstr>
      <vt:lpstr>normal</vt:lpstr>
      <vt:lpstr>Office Theme</vt:lpstr>
      <vt:lpstr>1_Default Design</vt:lpstr>
      <vt:lpstr>self check</vt:lpstr>
      <vt:lpstr>1_self check</vt:lpstr>
      <vt:lpstr>ICOM 4015: Advanced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</dc:creator>
  <cp:lastModifiedBy>Bienvenido Velez</cp:lastModifiedBy>
  <cp:revision>220</cp:revision>
  <cp:lastPrinted>2012-10-11T15:03:16Z</cp:lastPrinted>
  <dcterms:created xsi:type="dcterms:W3CDTF">2009-11-14T17:46:17Z</dcterms:created>
  <dcterms:modified xsi:type="dcterms:W3CDTF">2012-10-11T15:51:57Z</dcterms:modified>
</cp:coreProperties>
</file>